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media1.mp4" ContentType="video/unknown"/>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media2.mp4" ContentType="video/unknown"/>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 name="Shape 29"/>
          <p:cNvSpPr/>
          <p:nvPr>
            <p:ph type="sldImg"/>
          </p:nvPr>
        </p:nvSpPr>
        <p:spPr>
          <a:prstGeom prst="rect">
            <a:avLst/>
          </a:prstGeom>
        </p:spPr>
        <p:txBody>
          <a:bodyPr/>
          <a:lstStyle/>
          <a:p>
            <a:pPr/>
          </a:p>
        </p:txBody>
      </p:sp>
      <p:sp>
        <p:nvSpPr>
          <p:cNvPr id="30" name="Shape 30"/>
          <p:cNvSpPr/>
          <p:nvPr>
            <p:ph type="body" sz="quarter" idx="1"/>
          </p:nvPr>
        </p:nvSpPr>
        <p:spPr>
          <a:prstGeom prst="rect">
            <a:avLst/>
          </a:prstGeom>
        </p:spPr>
        <p:txBody>
          <a:bodyPr/>
          <a:lstStyle/>
          <a:p>
            <a:pPr/>
            <a:r>
              <a:t>Relativ kurzes Kapitel über Entwurfsmuster für GUIs. Schwer, das umfassend und trotzdem allgemein abzuhandeln. Bei der Entwicklung für eine bestimmte Plattform (z.B. Handy, Tablet, Tisch…) und in einer bestimmten Programmiersprache und Entwicklungsumgebung bitte jeweils dort nach der betreffenden Sammlung an Entwurfsmustern recherchieren, bzw. Vorlesung zu Softwaretechnik und Multimedia-Programmierung besuchen.</a:t>
            </a:r>
          </a:p>
          <a:p>
            <a:pPr/>
          </a:p>
          <a:p>
            <a:pPr/>
            <a:r>
              <a:t>Entwurfsmuster sind so etwas wie ein konzeptuelles Modell für den Programmierer, ein Konzept also, nach dem das implementierte Modell entsteht (siehe Kapitel Modelle)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 name="Shape 38"/>
          <p:cNvSpPr/>
          <p:nvPr>
            <p:ph type="sldImg"/>
          </p:nvPr>
        </p:nvSpPr>
        <p:spPr>
          <a:prstGeom prst="rect">
            <a:avLst/>
          </a:prstGeom>
        </p:spPr>
        <p:txBody>
          <a:bodyPr/>
          <a:lstStyle/>
          <a:p>
            <a:pPr/>
          </a:p>
        </p:txBody>
      </p:sp>
      <p:sp>
        <p:nvSpPr>
          <p:cNvPr id="39" name="Shape 39"/>
          <p:cNvSpPr/>
          <p:nvPr>
            <p:ph type="body" sz="quarter" idx="1"/>
          </p:nvPr>
        </p:nvSpPr>
        <p:spPr>
          <a:prstGeom prst="rect">
            <a:avLst/>
          </a:prstGeom>
        </p:spPr>
        <p:txBody>
          <a:bodyPr/>
          <a:lstStyle/>
          <a:p>
            <a:pPr/>
            <a:r>
              <a:t>Model View Controller ist eines der wirklich universellen Entwurfsmuster, das man auch an den verschiedensten Stellen wiederfindet, und das auf verschiedenen Ebenen Sinn macht.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 name="Shape 46"/>
          <p:cNvSpPr/>
          <p:nvPr>
            <p:ph type="sldImg"/>
          </p:nvPr>
        </p:nvSpPr>
        <p:spPr>
          <a:prstGeom prst="rect">
            <a:avLst/>
          </a:prstGeom>
        </p:spPr>
        <p:txBody>
          <a:bodyPr/>
          <a:lstStyle/>
          <a:p>
            <a:pPr/>
          </a:p>
        </p:txBody>
      </p:sp>
      <p:sp>
        <p:nvSpPr>
          <p:cNvPr id="47" name="Shape 47"/>
          <p:cNvSpPr/>
          <p:nvPr>
            <p:ph type="body" sz="quarter" idx="1"/>
          </p:nvPr>
        </p:nvSpPr>
        <p:spPr>
          <a:prstGeom prst="rect">
            <a:avLst/>
          </a:prstGeom>
        </p:spPr>
        <p:txBody>
          <a:bodyPr/>
          <a:lstStyle/>
          <a:p>
            <a:pPr/>
            <a:r>
              <a:t>Hier die Grundidee:</a:t>
            </a:r>
          </a:p>
          <a:p>
            <a:pPr/>
          </a:p>
          <a:p>
            <a:pPr marL="175995" indent="-135355">
              <a:buSzPct val="100000"/>
              <a:buChar char="-"/>
            </a:pPr>
            <a:r>
              <a:t>Es gibt irgendwo einen Datenbestand, der angezeigt und manipuliert werden soll, das Modell.</a:t>
            </a:r>
          </a:p>
          <a:p>
            <a:pPr marL="175995" indent="-135355">
              <a:buSzPct val="100000"/>
              <a:buChar char="-"/>
            </a:pPr>
            <a:r>
              <a:t>Von diesem Modell sauber getrennt gibt es eine Komponente, die aus dem Modell eine Anzeige erzeugt, den View.</a:t>
            </a:r>
          </a:p>
          <a:p>
            <a:pPr marL="175995" indent="-135355">
              <a:buSzPct val="100000"/>
              <a:buChar char="-"/>
            </a:pPr>
            <a:r>
              <a:t>Die Manipulation geschieht über einen ebenfalls getrennt gehaltenen Controller</a:t>
            </a:r>
          </a:p>
          <a:p>
            <a:pPr marL="175995" indent="-135355">
              <a:buSzPct val="100000"/>
              <a:buChar char="-"/>
            </a:pPr>
            <a:r>
              <a:t>Die Schnittstellen zwischen M, V und C sind so neutral formuliert, dass man das M beispielsweise auch unbemerkt austauschen kann (z.B. von einer Tabelle im Speicher zu einer remote Datenbank)</a:t>
            </a:r>
          </a:p>
          <a:p>
            <a:pPr marL="175995" indent="-135355">
              <a:buSzPct val="100000"/>
              <a:buChar char="-"/>
            </a:pPr>
            <a:r>
              <a:t>Es kann auch mehrere verschiedene Views und mehrere Controller geben (und damit haben wir schon eine technische Umsetzung für die MCV Visualisierung mit brushing und linking aus dem Kapitel davor)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 name="Shape 57"/>
          <p:cNvSpPr/>
          <p:nvPr>
            <p:ph type="sldImg"/>
          </p:nvPr>
        </p:nvSpPr>
        <p:spPr>
          <a:prstGeom prst="rect">
            <a:avLst/>
          </a:prstGeom>
        </p:spPr>
        <p:txBody>
          <a:bodyPr/>
          <a:lstStyle/>
          <a:p>
            <a:pPr/>
          </a:p>
        </p:txBody>
      </p:sp>
      <p:sp>
        <p:nvSpPr>
          <p:cNvPr id="58" name="Shape 58"/>
          <p:cNvSpPr/>
          <p:nvPr>
            <p:ph type="body" sz="quarter" idx="1"/>
          </p:nvPr>
        </p:nvSpPr>
        <p:spPr>
          <a:prstGeom prst="rect">
            <a:avLst/>
          </a:prstGeom>
        </p:spPr>
        <p:txBody>
          <a:bodyPr/>
          <a:lstStyle/>
          <a:p>
            <a:pPr/>
            <a:r>
              <a:t>Einfachstes Beispiel: Der Windows Explorer oder der OSX Finder bieten verschiedene Sichten (Views) auf das Dateisystem</a:t>
            </a:r>
          </a:p>
          <a:p>
            <a:pPr/>
          </a:p>
          <a:p>
            <a:pPr/>
            <a:r>
              <a:t>zu jedem View gehört ein eigener Controller, da die Manipulation in jeder Sicht unterschiedlich funktioniert.</a:t>
            </a:r>
          </a:p>
          <a:p>
            <a:pPr/>
          </a:p>
          <a:p>
            <a:pPr/>
            <a:r>
              <a:t>Das Model ist komplett austauschbar, da es egal ist, ob hier ein lokales Verzeichnis auf der eingebauten Festplatte, ein Inhalt einer CD oder ein über AFP oder SMB gemountetes Verzeichnis auf einem Server angezeigt wird.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 name="Shape 65"/>
          <p:cNvSpPr/>
          <p:nvPr>
            <p:ph type="sldImg"/>
          </p:nvPr>
        </p:nvSpPr>
        <p:spPr>
          <a:prstGeom prst="rect">
            <a:avLst/>
          </a:prstGeom>
        </p:spPr>
        <p:txBody>
          <a:bodyPr/>
          <a:lstStyle/>
          <a:p>
            <a:pPr/>
          </a:p>
        </p:txBody>
      </p:sp>
      <p:sp>
        <p:nvSpPr>
          <p:cNvPr id="66" name="Shape 66"/>
          <p:cNvSpPr/>
          <p:nvPr>
            <p:ph type="body" sz="quarter" idx="1"/>
          </p:nvPr>
        </p:nvSpPr>
        <p:spPr>
          <a:prstGeom prst="rect">
            <a:avLst/>
          </a:prstGeom>
        </p:spPr>
        <p:txBody>
          <a:bodyPr/>
          <a:lstStyle/>
          <a:p>
            <a:pPr/>
            <a:r>
              <a:t>anderes Beispiel: Das Standard-Interface bei der Modellierung von 3D-Objekten beinhalten 4 verschiedene Sichten: eine entlang jeder der drei Achsen X, Y und Z, sowie eine frei bewegliche perspektivische Ansicht.</a:t>
            </a:r>
          </a:p>
          <a:p>
            <a:pPr/>
          </a:p>
          <a:p>
            <a:pPr/>
            <a:r>
              <a:t>das ist wohl meistens 4x die gleiche SW-Komponente für den View, aber jeweils mit anderen Parametern für Kameraposition und Projektion (Orthografisch vs. Perspektivisch, siehe Vorlesung 3DCG ;-)</a:t>
            </a:r>
          </a:p>
          <a:p>
            <a:pPr/>
          </a:p>
          <a:p>
            <a:pPr/>
            <a:r>
              <a:t>Dabei ist insbesondere auch linking automatisch implementiert (siehe Kapitel davor): wenn man in einer Sicht das Objekt selektiert, verschiebt oder skaliert, wird das auch in den anderen Sichten sichtbar.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 name="Shape 74"/>
          <p:cNvSpPr/>
          <p:nvPr>
            <p:ph type="sldImg"/>
          </p:nvPr>
        </p:nvSpPr>
        <p:spPr>
          <a:prstGeom prst="rect">
            <a:avLst/>
          </a:prstGeom>
        </p:spPr>
        <p:txBody>
          <a:bodyPr/>
          <a:lstStyle/>
          <a:p>
            <a:pPr/>
          </a:p>
        </p:txBody>
      </p:sp>
      <p:sp>
        <p:nvSpPr>
          <p:cNvPr id="75" name="Shape 75"/>
          <p:cNvSpPr/>
          <p:nvPr>
            <p:ph type="body" sz="quarter" idx="1"/>
          </p:nvPr>
        </p:nvSpPr>
        <p:spPr>
          <a:prstGeom prst="rect">
            <a:avLst/>
          </a:prstGeom>
        </p:spPr>
        <p:txBody>
          <a:bodyPr/>
          <a:lstStyle/>
          <a:p>
            <a:pPr/>
            <a:r>
              <a:t>zwei weitere Entwurfsmuster, damit dann genug: Zoomable UI und Fokus &amp; Kontext.</a:t>
            </a:r>
          </a:p>
          <a:p>
            <a:pPr/>
          </a:p>
          <a:p>
            <a:pPr/>
            <a:r>
              <a:t>Beide adressieren das generelle Problem, dass Bildschirme begrenzt sind, Datenmengen aber gelegentlich sehr groß.</a:t>
            </a:r>
          </a:p>
          <a:p>
            <a:pPr/>
          </a:p>
          <a:p>
            <a:pPr/>
            <a:r>
              <a:t>Beide können auch kombiniert auftreten, und insbesondere für das Zoomen gibt es in manchen Umgebungen schon fertige Funktionen.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 name="Shape 82"/>
          <p:cNvSpPr/>
          <p:nvPr>
            <p:ph type="sldImg"/>
          </p:nvPr>
        </p:nvSpPr>
        <p:spPr>
          <a:prstGeom prst="rect">
            <a:avLst/>
          </a:prstGeom>
        </p:spPr>
        <p:txBody>
          <a:bodyPr/>
          <a:lstStyle/>
          <a:p>
            <a:pPr/>
          </a:p>
        </p:txBody>
      </p:sp>
      <p:sp>
        <p:nvSpPr>
          <p:cNvPr id="83" name="Shape 83"/>
          <p:cNvSpPr/>
          <p:nvPr>
            <p:ph type="body" sz="quarter" idx="1"/>
          </p:nvPr>
        </p:nvSpPr>
        <p:spPr>
          <a:prstGeom prst="rect">
            <a:avLst/>
          </a:prstGeom>
        </p:spPr>
        <p:txBody>
          <a:bodyPr/>
          <a:lstStyle/>
          <a:p>
            <a:pPr/>
            <a:r>
              <a:t>Früher musste man den Leuten immer erstmal erklären, was ein ZUI überhaupt ist, beispielsweise anhand konzeptueller Papers aus den 1990ern.</a:t>
            </a:r>
          </a:p>
          <a:p>
            <a:pPr/>
          </a:p>
          <a:p>
            <a:pPr/>
            <a:r>
              <a:t>Damals entstand das Konzept der ZUI… (nächste Folie)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 name="Shape 90"/>
          <p:cNvSpPr/>
          <p:nvPr>
            <p:ph type="sldImg"/>
          </p:nvPr>
        </p:nvSpPr>
        <p:spPr>
          <a:prstGeom prst="rect">
            <a:avLst/>
          </a:prstGeom>
        </p:spPr>
        <p:txBody>
          <a:bodyPr/>
          <a:lstStyle/>
          <a:p>
            <a:pPr/>
          </a:p>
        </p:txBody>
      </p:sp>
      <p:sp>
        <p:nvSpPr>
          <p:cNvPr id="91" name="Shape 91"/>
          <p:cNvSpPr/>
          <p:nvPr>
            <p:ph type="body" sz="quarter" idx="1"/>
          </p:nvPr>
        </p:nvSpPr>
        <p:spPr>
          <a:prstGeom prst="rect">
            <a:avLst/>
          </a:prstGeom>
        </p:spPr>
        <p:txBody>
          <a:bodyPr/>
          <a:lstStyle/>
          <a:p>
            <a:pPr/>
            <a:r>
              <a:t>…und der Vollständigkeit halber hier ein historischer Video-Ausschnitt, der das ursprüngliche PAD system von Ken Perlin und David Fox, 1993 zeigt.</a:t>
            </a:r>
          </a:p>
          <a:p>
            <a:pPr/>
          </a:p>
          <a:p>
            <a:pPr/>
            <a:r>
              <a:t>Später kamen weitere Konzepte (Bederson 1994) und eine formale Beschreibung mittels sog. space-scale-diagrams dazu (Furnas und Bedersen, 1995).</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Shape 98"/>
          <p:cNvSpPr/>
          <p:nvPr>
            <p:ph type="sldImg"/>
          </p:nvPr>
        </p:nvSpPr>
        <p:spPr>
          <a:prstGeom prst="rect">
            <a:avLst/>
          </a:prstGeom>
        </p:spPr>
        <p:txBody>
          <a:bodyPr/>
          <a:lstStyle/>
          <a:p>
            <a:pPr/>
          </a:p>
        </p:txBody>
      </p:sp>
      <p:sp>
        <p:nvSpPr>
          <p:cNvPr id="99" name="Shape 99"/>
          <p:cNvSpPr/>
          <p:nvPr>
            <p:ph type="body" sz="quarter" idx="1"/>
          </p:nvPr>
        </p:nvSpPr>
        <p:spPr>
          <a:prstGeom prst="rect">
            <a:avLst/>
          </a:prstGeom>
        </p:spPr>
        <p:txBody>
          <a:bodyPr/>
          <a:lstStyle/>
          <a:p>
            <a:pPr/>
            <a:r>
              <a:t>Es gibt verschiedene Zoom-Arten: </a:t>
            </a:r>
          </a:p>
          <a:p>
            <a:pPr/>
          </a:p>
          <a:p>
            <a:pPr marL="175995" indent="-135355">
              <a:buSzPct val="100000"/>
              <a:buChar char="-"/>
            </a:pPr>
            <a:r>
              <a:t>geometrischer Zoom: verändert lediglich den Maßstab</a:t>
            </a:r>
          </a:p>
          <a:p>
            <a:pPr marL="175995" indent="-135355">
              <a:buSzPct val="100000"/>
              <a:buChar char="-"/>
            </a:pPr>
            <a:r>
              <a:t>semantischer Zoom: verändert auch die dargestellten Inhalte.</a:t>
            </a:r>
          </a:p>
          <a:p>
            <a:pPr/>
          </a:p>
          <a:p>
            <a:pPr/>
            <a:r>
              <a:t>Mini-Diskussion: was kennen wir an ZoomEffekten aus google maps</a:t>
            </a:r>
          </a:p>
          <a:p>
            <a:pPr marL="175995" indent="-135355">
              <a:buSzPct val="100000"/>
              <a:buChar char="-"/>
            </a:pPr>
            <a:r>
              <a:t>kleine Straßen tauchen erst auf hohen Zoomstufen auf</a:t>
            </a:r>
          </a:p>
          <a:p>
            <a:pPr marL="175995" indent="-135355">
              <a:buSzPct val="100000"/>
              <a:buChar char="-"/>
            </a:pPr>
            <a:r>
              <a:t>U-Bahnen erst ab bestimmter Detailstufe</a:t>
            </a:r>
          </a:p>
          <a:p>
            <a:pPr marL="175995" indent="-135355">
              <a:buSzPct val="100000"/>
              <a:buChar char="-"/>
            </a:pPr>
            <a:r>
              <a:t>Übergang zu Streetview = komplett andere Darstellung</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6" name="Shape 106"/>
          <p:cNvSpPr/>
          <p:nvPr>
            <p:ph type="sldImg"/>
          </p:nvPr>
        </p:nvSpPr>
        <p:spPr>
          <a:prstGeom prst="rect">
            <a:avLst/>
          </a:prstGeom>
        </p:spPr>
        <p:txBody>
          <a:bodyPr/>
          <a:lstStyle/>
          <a:p>
            <a:pPr/>
          </a:p>
        </p:txBody>
      </p:sp>
      <p:sp>
        <p:nvSpPr>
          <p:cNvPr id="107" name="Shape 107"/>
          <p:cNvSpPr/>
          <p:nvPr>
            <p:ph type="body" sz="quarter" idx="1"/>
          </p:nvPr>
        </p:nvSpPr>
        <p:spPr>
          <a:prstGeom prst="rect">
            <a:avLst/>
          </a:prstGeom>
        </p:spPr>
        <p:txBody>
          <a:bodyPr/>
          <a:lstStyle/>
          <a:p>
            <a:pPr/>
            <a:r>
              <a:t>Aktuelles Beispiel: das Tool Prezi, mit dem man zu präsentierende Inhalte hierarchisch strukturieren und dann räumlich anordnen kann, um dann in einer Präsentation darüber weg zu fliegen.</a:t>
            </a:r>
          </a:p>
          <a:p>
            <a:pPr/>
          </a:p>
          <a:p>
            <a:pPr/>
            <a:r>
              <a:t>Dabei sind logische Zusammenhänge räumlich enkodiert. </a:t>
            </a:r>
          </a:p>
          <a:p>
            <a:pPr/>
          </a:p>
          <a:p>
            <a:pPr/>
            <a:r>
              <a:t>Um einen kleinen Eindruck von der Bedienung zu vermitteln, hier das offizielle Werbevideo, dessen Haupt-Botschaft (PPT = langweilig, Prezi = Fun) natürlich mit einem Körnchen Salz zu nehmen ist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Shape 121"/>
          <p:cNvSpPr/>
          <p:nvPr>
            <p:ph type="sldImg"/>
          </p:nvPr>
        </p:nvSpPr>
        <p:spPr>
          <a:prstGeom prst="rect">
            <a:avLst/>
          </a:prstGeom>
        </p:spPr>
        <p:txBody>
          <a:bodyPr/>
          <a:lstStyle/>
          <a:p>
            <a:pPr/>
          </a:p>
        </p:txBody>
      </p:sp>
      <p:sp>
        <p:nvSpPr>
          <p:cNvPr id="122" name="Shape 122"/>
          <p:cNvSpPr/>
          <p:nvPr>
            <p:ph type="body" sz="quarter" idx="1"/>
          </p:nvPr>
        </p:nvSpPr>
        <p:spPr>
          <a:prstGeom prst="rect">
            <a:avLst/>
          </a:prstGeom>
        </p:spPr>
        <p:txBody>
          <a:bodyPr/>
          <a:lstStyle/>
          <a:p>
            <a:pPr/>
            <a:r>
              <a:t>Gedanklich zurück zu Google Maps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 name="Shape 129"/>
          <p:cNvSpPr/>
          <p:nvPr>
            <p:ph type="sldImg"/>
          </p:nvPr>
        </p:nvSpPr>
        <p:spPr>
          <a:prstGeom prst="rect">
            <a:avLst/>
          </a:prstGeom>
        </p:spPr>
        <p:txBody>
          <a:bodyPr/>
          <a:lstStyle/>
          <a:p>
            <a:pPr/>
          </a:p>
        </p:txBody>
      </p:sp>
      <p:sp>
        <p:nvSpPr>
          <p:cNvPr id="130" name="Shape 130"/>
          <p:cNvSpPr/>
          <p:nvPr>
            <p:ph type="body" sz="quarter" idx="1"/>
          </p:nvPr>
        </p:nvSpPr>
        <p:spPr>
          <a:prstGeom prst="rect">
            <a:avLst/>
          </a:prstGeom>
        </p:spPr>
        <p:txBody>
          <a:bodyPr/>
          <a:lstStyle/>
          <a:p>
            <a:pPr/>
            <a:r>
              <a:t>Vorhin haben wir die verschiedenen Arenen des Zooms diskutiert</a:t>
            </a:r>
          </a:p>
          <a:p>
            <a:pPr/>
          </a:p>
          <a:p>
            <a:pPr/>
            <a:r>
              <a:t>Grund für das Zoomen ist vor allem, dass nicht alle Information gleichzeitig auf den Bildschirm passt.</a:t>
            </a:r>
          </a:p>
          <a:p>
            <a:pPr/>
          </a:p>
          <a:p>
            <a:pPr/>
            <a:r>
              <a:t>Mit Zoomen hat man nun die Wahl, ob man den Gesamtüberblick oder die Detailansicht sehen will.</a:t>
            </a:r>
          </a:p>
          <a:p>
            <a:pPr/>
          </a:p>
          <a:p>
            <a:pPr/>
            <a:r>
              <a:t>Was aber, wenn man beides gleichzeitig will?? (Frage in den Raum)</a:t>
            </a:r>
          </a:p>
          <a:p>
            <a:pPr/>
          </a:p>
          <a:p>
            <a:pPr/>
            <a:r>
              <a:t>(Animation starten) Hier ist die Lösung, die Google Maps anbietet:</a:t>
            </a:r>
          </a:p>
          <a:p>
            <a:pPr/>
            <a:r>
              <a:t>Zwei Sichten auf den gleichen Datenbestand (Hallo: MVC ;-) unten rechts in der Ecke klein der Überblick, und groß das Detail.</a:t>
            </a:r>
          </a:p>
          <a:p>
            <a:pPr/>
          </a:p>
          <a:p>
            <a:pPr/>
            <a:r>
              <a:t>Beide Views sind miteinander koordiniert (linking) und wenn ich in einem den Ausschnitt verändere, folgt der andere.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 name="Shape 138"/>
          <p:cNvSpPr/>
          <p:nvPr>
            <p:ph type="sldImg"/>
          </p:nvPr>
        </p:nvSpPr>
        <p:spPr>
          <a:prstGeom prst="rect">
            <a:avLst/>
          </a:prstGeom>
        </p:spPr>
        <p:txBody>
          <a:bodyPr/>
          <a:lstStyle/>
          <a:p>
            <a:pPr/>
          </a:p>
        </p:txBody>
      </p:sp>
      <p:sp>
        <p:nvSpPr>
          <p:cNvPr id="139" name="Shape 139"/>
          <p:cNvSpPr/>
          <p:nvPr>
            <p:ph type="body" sz="quarter" idx="1"/>
          </p:nvPr>
        </p:nvSpPr>
        <p:spPr>
          <a:prstGeom prst="rect">
            <a:avLst/>
          </a:prstGeom>
        </p:spPr>
        <p:txBody>
          <a:bodyPr/>
          <a:lstStyle/>
          <a:p>
            <a:pPr/>
            <a:r>
              <a:t>Eine grundlegend andere Herangehensweise, das selbe Problem zu lösen: Fisheye views, angelehnt an das fotografische Fisheye Objektiv.</a:t>
            </a:r>
          </a:p>
          <a:p>
            <a:pPr/>
          </a:p>
          <a:p>
            <a:pPr/>
            <a:r>
              <a:t>Dieses besitzt unterschiedliche Abbildungsmaßstäbe in der Bildmitte (groß) und am Rand (klein).</a:t>
            </a:r>
          </a:p>
          <a:p>
            <a:pPr/>
          </a:p>
          <a:p>
            <a:pPr/>
            <a:r>
              <a:t>Dadurch werden Dinge in der Bildmitte (Fokus) groß dargestellt und am Bildrand (Kontext) zunehmend kleiner. So kann man verschiedene Bildinhalte nach Wichtigkeit gewichten.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Shape 148"/>
          <p:cNvSpPr/>
          <p:nvPr>
            <p:ph type="sldImg"/>
          </p:nvPr>
        </p:nvSpPr>
        <p:spPr>
          <a:prstGeom prst="rect">
            <a:avLst/>
          </a:prstGeom>
        </p:spPr>
        <p:txBody>
          <a:bodyPr/>
          <a:lstStyle/>
          <a:p>
            <a:pPr/>
          </a:p>
        </p:txBody>
      </p:sp>
      <p:sp>
        <p:nvSpPr>
          <p:cNvPr id="149" name="Shape 149"/>
          <p:cNvSpPr/>
          <p:nvPr>
            <p:ph type="body" sz="quarter" idx="1"/>
          </p:nvPr>
        </p:nvSpPr>
        <p:spPr>
          <a:prstGeom prst="rect">
            <a:avLst/>
          </a:prstGeom>
        </p:spPr>
        <p:txBody>
          <a:bodyPr/>
          <a:lstStyle/>
          <a:p>
            <a:pPr/>
            <a:r>
              <a:t>Das gleiche Konzept lässt sich geometrisch nachbilden und auf Bildschirmdarstellungen anwenden, sowohl grafisch als auch textuell.</a:t>
            </a:r>
          </a:p>
          <a:p>
            <a:pPr/>
          </a:p>
          <a:p>
            <a:pPr/>
            <a:r>
              <a:t>Fisheye Menüs wurden beispielsweise gerne auf früheren Handys verwendet, um den aktuellen Eintrag größer und die anderen kleiner darzustellen.</a:t>
            </a:r>
          </a:p>
          <a:p>
            <a:pPr/>
          </a:p>
          <a:p>
            <a:pPr/>
            <a:r>
              <a:t>Über die Geometrie der Fisheye Darstellung könnte man eine eigene Stunde Vorlesung machen, aber das kommt in mehr Detail in der InfoVis Vorlesung dran, deshalb hier nicht weiter vertieft. </a:t>
            </a:r>
          </a:p>
          <a:p>
            <a:pPr/>
          </a:p>
          <a:p>
            <a:pPr/>
            <a:r>
              <a:t>Damit soll es für das kurze Kapitel zu Entwurfsmustern erstmal reichen.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Shape 157"/>
          <p:cNvSpPr/>
          <p:nvPr>
            <p:ph type="sldImg"/>
          </p:nvPr>
        </p:nvSpPr>
        <p:spPr>
          <a:prstGeom prst="rect">
            <a:avLst/>
          </a:prstGeom>
        </p:spPr>
        <p:txBody>
          <a:bodyPr/>
          <a:lstStyle/>
          <a:p>
            <a:pPr/>
          </a:p>
        </p:txBody>
      </p:sp>
      <p:sp>
        <p:nvSpPr>
          <p:cNvPr id="158" name="Shape 158"/>
          <p:cNvSpPr/>
          <p:nvPr>
            <p:ph type="body" sz="quarter" idx="1"/>
          </p:nvPr>
        </p:nvSpPr>
        <p:spPr>
          <a:prstGeom prst="rect">
            <a:avLst/>
          </a:prstGeom>
        </p:spPr>
        <p:txBody>
          <a:bodyPr/>
          <a:lstStyle/>
          <a:p>
            <a:pPr/>
            <a:r>
              <a:t>Das war jetzt natürlich nur ein ganz kurzer Ausflug in das Thema Entwurfsmuster. Dazu gibt es eigene Lehrbücher und sehr gute Sammlungen etablierter Muster. Zur Ergänzung hier noch 2 Muster, mit denen Sie alle täglich umgehen, aus dem hier gezeigten Buch…</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9.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1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tif"/><Relationship Id="rId4" Type="http://schemas.openxmlformats.org/officeDocument/2006/relationships/hyperlink" Target="http://en.wikipedia.org/wiki/File:Car_Fisheye.jpg"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5.png"/><Relationship Id="rId3" Type="http://schemas.openxmlformats.org/officeDocument/2006/relationships/image" Target="../media/image16.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png"/><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3">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 name="Abgerundetes Rechteck"/>
          <p:cNvSpPr/>
          <p:nvPr/>
        </p:nvSpPr>
        <p:spPr>
          <a:xfrm>
            <a:off x="101599" y="1841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3"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3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5" name="Kapitel 9 - Einige Grundmuster grafischer Benutzerschnittstellen"/>
          <p:cNvSpPr txBox="1"/>
          <p:nvPr>
            <p:ph type="title"/>
          </p:nvPr>
        </p:nvSpPr>
        <p:spPr>
          <a:xfrm>
            <a:off x="203200" y="205081"/>
            <a:ext cx="12598400" cy="1471915"/>
          </a:xfrm>
          <a:prstGeom prst="rect">
            <a:avLst/>
          </a:prstGeom>
        </p:spPr>
        <p:txBody>
          <a:bodyPr/>
          <a:lstStyle/>
          <a:p>
            <a:pPr/>
            <a:r>
              <a:t>Kapitel 9 - Einige Grundmuster grafischer Benutzerschnittstellen</a:t>
            </a:r>
          </a:p>
        </p:txBody>
      </p:sp>
      <p:sp>
        <p:nvSpPr>
          <p:cNvPr id="36" name="Ein Entwurfsmuster: Model-View-Controller…"/>
          <p:cNvSpPr txBox="1"/>
          <p:nvPr>
            <p:ph type="body" idx="1"/>
          </p:nvPr>
        </p:nvSpPr>
        <p:spPr>
          <a:xfrm>
            <a:off x="203200" y="1816325"/>
            <a:ext cx="12598400" cy="7541780"/>
          </a:xfrm>
          <a:prstGeom prst="rect">
            <a:avLst/>
          </a:prstGeom>
        </p:spPr>
        <p:txBody>
          <a:bodyPr/>
          <a:lstStyle/>
          <a:p>
            <a:pPr/>
            <a:r>
              <a:t>Ein Entwurfsmuster: Model-View-Controller</a:t>
            </a:r>
          </a:p>
          <a:p>
            <a:pPr/>
            <a:r>
              <a:t>Zoomable UIs</a:t>
            </a:r>
          </a:p>
          <a:p>
            <a:pPr/>
            <a:r>
              <a:t>Fokus &amp; Kontext</a:t>
            </a:r>
          </a:p>
        </p:txBody>
      </p:sp>
      <p:sp>
        <p:nvSpPr>
          <p:cNvPr id="3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4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3" name="Model View Controller"/>
          <p:cNvSpPr txBox="1"/>
          <p:nvPr>
            <p:ph type="title"/>
          </p:nvPr>
        </p:nvSpPr>
        <p:spPr>
          <a:prstGeom prst="rect">
            <a:avLst/>
          </a:prstGeom>
        </p:spPr>
        <p:txBody>
          <a:bodyPr/>
          <a:lstStyle/>
          <a:p>
            <a:pPr/>
            <a:r>
              <a:t>Model View Controller</a:t>
            </a:r>
          </a:p>
        </p:txBody>
      </p:sp>
      <p:sp>
        <p:nvSpPr>
          <p:cNvPr id="4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5" name="MVC.pdf" descr="MVC.pdf"/>
          <p:cNvPicPr>
            <a:picLocks noChangeAspect="1"/>
          </p:cNvPicPr>
          <p:nvPr/>
        </p:nvPicPr>
        <p:blipFill>
          <a:blip r:embed="rId3">
            <a:extLst/>
          </a:blip>
          <a:stretch>
            <a:fillRect/>
          </a:stretch>
        </p:blipFill>
        <p:spPr>
          <a:xfrm>
            <a:off x="414567" y="3128534"/>
            <a:ext cx="12175666" cy="3453463"/>
          </a:xfrm>
          <a:prstGeom prst="rect">
            <a:avLst/>
          </a:prstGeom>
          <a:ln w="3175"/>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5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51" name="MVC Beispiel: Finder bzw. Explorer"/>
          <p:cNvSpPr txBox="1"/>
          <p:nvPr>
            <p:ph type="title"/>
          </p:nvPr>
        </p:nvSpPr>
        <p:spPr>
          <a:prstGeom prst="rect">
            <a:avLst/>
          </a:prstGeom>
        </p:spPr>
        <p:txBody>
          <a:bodyPr/>
          <a:lstStyle/>
          <a:p>
            <a:pPr/>
            <a:r>
              <a:t>MVC Beispiel: Finder bzw. Explorer</a:t>
            </a:r>
          </a:p>
        </p:txBody>
      </p:sp>
      <p:sp>
        <p:nvSpPr>
          <p:cNvPr id="5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3" name="Bildschirmfoto 2014-06-11 um 11.12.42.png" descr="Bildschirmfoto 2014-06-11 um 11.12.42.png"/>
          <p:cNvPicPr>
            <a:picLocks noChangeAspect="1"/>
          </p:cNvPicPr>
          <p:nvPr/>
        </p:nvPicPr>
        <p:blipFill>
          <a:blip r:embed="rId3">
            <a:extLst/>
          </a:blip>
          <a:stretch>
            <a:fillRect/>
          </a:stretch>
        </p:blipFill>
        <p:spPr>
          <a:xfrm>
            <a:off x="6538219" y="1453763"/>
            <a:ext cx="6408554" cy="3961920"/>
          </a:xfrm>
          <a:prstGeom prst="rect">
            <a:avLst/>
          </a:prstGeom>
          <a:ln w="3175"/>
        </p:spPr>
      </p:pic>
      <p:pic>
        <p:nvPicPr>
          <p:cNvPr id="54" name="Bildschirmfoto 2014-06-11 um 11.12.13.png" descr="Bildschirmfoto 2014-06-11 um 11.12.13.png"/>
          <p:cNvPicPr>
            <a:picLocks noChangeAspect="1"/>
          </p:cNvPicPr>
          <p:nvPr/>
        </p:nvPicPr>
        <p:blipFill>
          <a:blip r:embed="rId4">
            <a:extLst/>
          </a:blip>
          <a:stretch>
            <a:fillRect/>
          </a:stretch>
        </p:blipFill>
        <p:spPr>
          <a:xfrm>
            <a:off x="6538219" y="5475598"/>
            <a:ext cx="6408553" cy="3961920"/>
          </a:xfrm>
          <a:prstGeom prst="rect">
            <a:avLst/>
          </a:prstGeom>
          <a:ln w="3175"/>
        </p:spPr>
      </p:pic>
      <p:pic>
        <p:nvPicPr>
          <p:cNvPr id="55" name="Bildschirmfoto 2014-06-11 um 11.11.59.png" descr="Bildschirmfoto 2014-06-11 um 11.11.59.png"/>
          <p:cNvPicPr>
            <a:picLocks noChangeAspect="1"/>
          </p:cNvPicPr>
          <p:nvPr/>
        </p:nvPicPr>
        <p:blipFill>
          <a:blip r:embed="rId5">
            <a:extLst/>
          </a:blip>
          <a:stretch>
            <a:fillRect/>
          </a:stretch>
        </p:blipFill>
        <p:spPr>
          <a:xfrm>
            <a:off x="58027" y="1453763"/>
            <a:ext cx="6408554" cy="3961920"/>
          </a:xfrm>
          <a:prstGeom prst="rect">
            <a:avLst/>
          </a:prstGeom>
          <a:ln w="3175"/>
        </p:spPr>
      </p:pic>
      <p:pic>
        <p:nvPicPr>
          <p:cNvPr id="56" name="Bildschirmfoto 2014-06-11 um 11.11.38.png" descr="Bildschirmfoto 2014-06-11 um 11.11.38.png"/>
          <p:cNvPicPr>
            <a:picLocks noChangeAspect="1"/>
          </p:cNvPicPr>
          <p:nvPr/>
        </p:nvPicPr>
        <p:blipFill>
          <a:blip r:embed="rId6">
            <a:extLst/>
          </a:blip>
          <a:stretch>
            <a:fillRect/>
          </a:stretch>
        </p:blipFill>
        <p:spPr>
          <a:xfrm>
            <a:off x="58027" y="5475598"/>
            <a:ext cx="6408554" cy="3961920"/>
          </a:xfrm>
          <a:prstGeom prst="rect">
            <a:avLst/>
          </a:prstGeom>
          <a:ln w="3175"/>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60" name="Bildschirmfoto 2014-06-11 um 11.28.52.png" descr="Bildschirmfoto 2014-06-11 um 11.28.52.png"/>
          <p:cNvPicPr>
            <a:picLocks noChangeAspect="1"/>
          </p:cNvPicPr>
          <p:nvPr/>
        </p:nvPicPr>
        <p:blipFill>
          <a:blip r:embed="rId3">
            <a:extLst/>
          </a:blip>
          <a:stretch>
            <a:fillRect/>
          </a:stretch>
        </p:blipFill>
        <p:spPr>
          <a:xfrm>
            <a:off x="-1" y="1160510"/>
            <a:ext cx="13004801" cy="8642168"/>
          </a:xfrm>
          <a:prstGeom prst="rect">
            <a:avLst/>
          </a:prstGeom>
          <a:ln w="3175"/>
        </p:spPr>
      </p:pic>
      <p:sp>
        <p:nvSpPr>
          <p:cNvPr id="61"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6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3" name="MVC Beispiel: 3D Modellierung (hier: Blender)"/>
          <p:cNvSpPr txBox="1"/>
          <p:nvPr>
            <p:ph type="title"/>
          </p:nvPr>
        </p:nvSpPr>
        <p:spPr>
          <a:prstGeom prst="rect">
            <a:avLst/>
          </a:prstGeom>
        </p:spPr>
        <p:txBody>
          <a:bodyPr/>
          <a:lstStyle>
            <a:lvl1pPr>
              <a:defRPr sz="4700"/>
            </a:lvl1pPr>
          </a:lstStyle>
          <a:p>
            <a:pPr/>
            <a:r>
              <a:t>MVC Beispiel: 3D Modellierung (hier: Blender)</a:t>
            </a:r>
          </a:p>
        </p:txBody>
      </p:sp>
      <p:sp>
        <p:nvSpPr>
          <p:cNvPr id="64"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 name="Abgerundetes Rechteck"/>
          <p:cNvSpPr/>
          <p:nvPr/>
        </p:nvSpPr>
        <p:spPr>
          <a:xfrm>
            <a:off x="101599" y="2476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69"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7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1" name="Kapitel 9 - Einige Grundmuster grafischer Benutzerschnittstellen"/>
          <p:cNvSpPr txBox="1"/>
          <p:nvPr>
            <p:ph type="title"/>
          </p:nvPr>
        </p:nvSpPr>
        <p:spPr>
          <a:xfrm>
            <a:off x="203200" y="205081"/>
            <a:ext cx="12598400" cy="1471915"/>
          </a:xfrm>
          <a:prstGeom prst="rect">
            <a:avLst/>
          </a:prstGeom>
        </p:spPr>
        <p:txBody>
          <a:bodyPr/>
          <a:lstStyle/>
          <a:p>
            <a:pPr/>
            <a:r>
              <a:t>Kapitel 9 - Einige Grundmuster grafischer Benutzerschnittstellen</a:t>
            </a:r>
          </a:p>
        </p:txBody>
      </p:sp>
      <p:sp>
        <p:nvSpPr>
          <p:cNvPr id="72" name="Ein Entwurfsmuster: Model-View-Controller…"/>
          <p:cNvSpPr txBox="1"/>
          <p:nvPr>
            <p:ph type="body" idx="1"/>
          </p:nvPr>
        </p:nvSpPr>
        <p:spPr>
          <a:xfrm>
            <a:off x="203200" y="1816325"/>
            <a:ext cx="12598400" cy="7541780"/>
          </a:xfrm>
          <a:prstGeom prst="rect">
            <a:avLst/>
          </a:prstGeom>
        </p:spPr>
        <p:txBody>
          <a:bodyPr/>
          <a:lstStyle/>
          <a:p>
            <a:pPr/>
            <a:r>
              <a:t>Ein Entwurfsmuster: Model-View-Controller</a:t>
            </a:r>
          </a:p>
          <a:p>
            <a:pPr/>
            <a:r>
              <a:t>Zoomable UIs</a:t>
            </a:r>
          </a:p>
          <a:p>
            <a:pPr/>
            <a:r>
              <a:t>Fokus &amp; Kontext</a:t>
            </a:r>
          </a:p>
        </p:txBody>
      </p:sp>
      <p:sp>
        <p:nvSpPr>
          <p:cNvPr id="73"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7" name="Google_maps.png" descr="Google_maps.png"/>
          <p:cNvPicPr>
            <a:picLocks noChangeAspect="1"/>
          </p:cNvPicPr>
          <p:nvPr/>
        </p:nvPicPr>
        <p:blipFill>
          <a:blip r:embed="rId3">
            <a:extLst/>
          </a:blip>
          <a:stretch>
            <a:fillRect/>
          </a:stretch>
        </p:blipFill>
        <p:spPr>
          <a:xfrm>
            <a:off x="-1394551" y="-403900"/>
            <a:ext cx="16727151" cy="11196400"/>
          </a:xfrm>
          <a:prstGeom prst="rect">
            <a:avLst/>
          </a:prstGeom>
          <a:ln w="3175"/>
        </p:spPr>
      </p:pic>
      <p:sp>
        <p:nvSpPr>
          <p:cNvPr id="78"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79"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0" name="…Das derzeit wohl bekannteste ZUI…"/>
          <p:cNvSpPr txBox="1"/>
          <p:nvPr>
            <p:ph type="title"/>
          </p:nvPr>
        </p:nvSpPr>
        <p:spPr>
          <a:prstGeom prst="rect">
            <a:avLst/>
          </a:prstGeom>
          <a:solidFill>
            <a:srgbClr val="FFFFFF"/>
          </a:solidFill>
        </p:spPr>
        <p:txBody>
          <a:bodyPr/>
          <a:lstStyle/>
          <a:p>
            <a:pPr/>
            <a:r>
              <a:t>…Das derzeit wohl bekannteste ZUI…</a:t>
            </a:r>
          </a:p>
        </p:txBody>
      </p:sp>
      <p:sp>
        <p:nvSpPr>
          <p:cNvPr id="81"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5" name="Pad++_overview.mp4" descr="Pad++_overview.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1" y="0"/>
            <a:ext cx="13004801" cy="9753601"/>
          </a:xfrm>
          <a:prstGeom prst="rect">
            <a:avLst/>
          </a:prstGeom>
          <a:ln w="12700">
            <a:miter lim="400000"/>
          </a:ln>
        </p:spPr>
      </p:pic>
      <p:sp>
        <p:nvSpPr>
          <p:cNvPr id="86"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8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8" name="Urelter aller ZUIs: PAD (1993) und PAD++"/>
          <p:cNvSpPr txBox="1"/>
          <p:nvPr>
            <p:ph type="title"/>
          </p:nvPr>
        </p:nvSpPr>
        <p:spPr>
          <a:prstGeom prst="rect">
            <a:avLst/>
          </a:prstGeom>
        </p:spPr>
        <p:txBody>
          <a:bodyPr/>
          <a:lstStyle>
            <a:lvl1pPr>
              <a:defRPr>
                <a:solidFill>
                  <a:srgbClr val="FFFFFF"/>
                </a:solidFill>
              </a:defRPr>
            </a:lvl1pPr>
          </a:lstStyle>
          <a:p>
            <a:pPr/>
            <a:r>
              <a:t>Urelter aller ZUIs: PAD (1993) und PAD++</a:t>
            </a:r>
          </a:p>
        </p:txBody>
      </p:sp>
      <p:sp>
        <p:nvSpPr>
          <p:cNvPr id="8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2240" fill="hold"/>
                                        <p:tgtEl>
                                          <p:spTgt spid="8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85"/>
                </p:tgtEl>
              </p:cMediaNode>
            </p:video>
            <p:seq concurrent="1" prevAc="none" nextAc="seek">
              <p:cTn id="8" evtFilter="cancelBubble" nodeType="interactiveSeq" restart="whenNotActive" fill="hold">
                <p:stCondLst>
                  <p:cond delay="0" evt="onClick">
                    <p:tgtEl>
                      <p:spTgt spid="8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85"/>
                                        </p:tgtEl>
                                      </p:cBhvr>
                                    </p:cmd>
                                  </p:childTnLst>
                                </p:cTn>
                              </p:par>
                            </p:childTnLst>
                          </p:cTn>
                        </p:par>
                      </p:childTnLst>
                    </p:cTn>
                  </p:par>
                </p:childTnLst>
              </p:cTn>
              <p:nextCondLst>
                <p:cond delay="0" evt="onClick">
                  <p:tgtEl>
                    <p:spTgt spid="8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3" name="Google_maps.png" descr="Google_maps.png"/>
          <p:cNvPicPr>
            <a:picLocks noChangeAspect="1"/>
          </p:cNvPicPr>
          <p:nvPr/>
        </p:nvPicPr>
        <p:blipFill>
          <a:blip r:embed="rId3">
            <a:extLst/>
          </a:blip>
          <a:stretch>
            <a:fillRect/>
          </a:stretch>
        </p:blipFill>
        <p:spPr>
          <a:xfrm>
            <a:off x="-1394551" y="-403900"/>
            <a:ext cx="16727151" cy="11196400"/>
          </a:xfrm>
          <a:prstGeom prst="rect">
            <a:avLst/>
          </a:prstGeom>
          <a:ln w="3175"/>
        </p:spPr>
      </p:pic>
      <p:sp>
        <p:nvSpPr>
          <p:cNvPr id="94"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9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6" name="Geometrischer vs. Semantischer Zoom"/>
          <p:cNvSpPr txBox="1"/>
          <p:nvPr>
            <p:ph type="title"/>
          </p:nvPr>
        </p:nvSpPr>
        <p:spPr>
          <a:prstGeom prst="rect">
            <a:avLst/>
          </a:prstGeom>
          <a:solidFill>
            <a:srgbClr val="FFFFFF"/>
          </a:solidFill>
        </p:spPr>
        <p:txBody>
          <a:bodyPr/>
          <a:lstStyle/>
          <a:p>
            <a:pPr/>
            <a:r>
              <a:t>Geometrischer vs. Semantischer Zoom</a:t>
            </a:r>
          </a:p>
        </p:txBody>
      </p:sp>
      <p:sp>
        <p:nvSpPr>
          <p:cNvPr id="9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0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3" name="Ein ZUI für Präsentationen: Prezi"/>
          <p:cNvSpPr txBox="1"/>
          <p:nvPr>
            <p:ph type="title"/>
          </p:nvPr>
        </p:nvSpPr>
        <p:spPr>
          <a:prstGeom prst="rect">
            <a:avLst/>
          </a:prstGeom>
        </p:spPr>
        <p:txBody>
          <a:bodyPr/>
          <a:lstStyle/>
          <a:p>
            <a:pPr/>
            <a:r>
              <a:t>Ein ZUI für Präsentationen: Prezi</a:t>
            </a:r>
          </a:p>
        </p:txBody>
      </p:sp>
      <p:sp>
        <p:nvSpPr>
          <p:cNvPr id="10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5" name="prezi.png" descr="prezi.png"/>
          <p:cNvPicPr>
            <a:picLocks noChangeAspect="1"/>
          </p:cNvPicPr>
          <p:nvPr/>
        </p:nvPicPr>
        <p:blipFill>
          <a:blip r:embed="rId3">
            <a:extLst/>
          </a:blip>
          <a:stretch>
            <a:fillRect/>
          </a:stretch>
        </p:blipFill>
        <p:spPr>
          <a:xfrm>
            <a:off x="-1" y="1201595"/>
            <a:ext cx="13004801" cy="8128001"/>
          </a:xfrm>
          <a:prstGeom prst="rect">
            <a:avLst/>
          </a:prstGeom>
          <a:ln w="3175"/>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1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1" name="Ein ZUI für Präsentationen: Prezi"/>
          <p:cNvSpPr txBox="1"/>
          <p:nvPr>
            <p:ph type="title"/>
          </p:nvPr>
        </p:nvSpPr>
        <p:spPr>
          <a:prstGeom prst="rect">
            <a:avLst/>
          </a:prstGeom>
        </p:spPr>
        <p:txBody>
          <a:bodyPr/>
          <a:lstStyle/>
          <a:p>
            <a:pPr/>
            <a:r>
              <a:t>Ein ZUI für Präsentationen: Prezi</a:t>
            </a:r>
          </a:p>
        </p:txBody>
      </p:sp>
      <p:sp>
        <p:nvSpPr>
          <p:cNvPr id="112"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3" name="What is prezi?-2.mp4" descr="What is prezi?-2.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03200" y="1722295"/>
            <a:ext cx="12598400" cy="70866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6935" fill="hold"/>
                                        <p:tgtEl>
                                          <p:spTgt spid="11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113"/>
                </p:tgtEl>
              </p:cMediaNode>
            </p:video>
            <p:seq concurrent="1" prevAc="none" nextAc="seek">
              <p:cTn id="8" evtFilter="cancelBubble" nodeType="interactiveSeq" restart="whenNotActive" fill="hold">
                <p:stCondLst>
                  <p:cond delay="0" evt="onClick">
                    <p:tgtEl>
                      <p:spTgt spid="113"/>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113"/>
                                        </p:tgtEl>
                                      </p:cBhvr>
                                    </p:cmd>
                                  </p:childTnLst>
                                </p:cTn>
                              </p:par>
                            </p:childTnLst>
                          </p:cTn>
                        </p:par>
                      </p:childTnLst>
                    </p:cTn>
                  </p:par>
                </p:childTnLst>
              </p:cTn>
              <p:nextCondLst>
                <p:cond delay="0" evt="onClick">
                  <p:tgtEl>
                    <p:spTgt spid="11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 name="Abgerundetes Rechteck"/>
          <p:cNvSpPr/>
          <p:nvPr/>
        </p:nvSpPr>
        <p:spPr>
          <a:xfrm>
            <a:off x="101599" y="3149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116"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1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8" name="Kapitel 9 - Einige Grundmuster grafischer Benutzerschnittstellen"/>
          <p:cNvSpPr txBox="1"/>
          <p:nvPr>
            <p:ph type="title"/>
          </p:nvPr>
        </p:nvSpPr>
        <p:spPr>
          <a:xfrm>
            <a:off x="203200" y="205081"/>
            <a:ext cx="12598400" cy="1471915"/>
          </a:xfrm>
          <a:prstGeom prst="rect">
            <a:avLst/>
          </a:prstGeom>
        </p:spPr>
        <p:txBody>
          <a:bodyPr/>
          <a:lstStyle/>
          <a:p>
            <a:pPr/>
            <a:r>
              <a:t>Kapitel 9 - Einige Grundmuster grafischer Benutzerschnittstellen</a:t>
            </a:r>
          </a:p>
        </p:txBody>
      </p:sp>
      <p:sp>
        <p:nvSpPr>
          <p:cNvPr id="119" name="Ein Entwurfsmuster: Model-View-Controller…"/>
          <p:cNvSpPr txBox="1"/>
          <p:nvPr>
            <p:ph type="body" idx="1"/>
          </p:nvPr>
        </p:nvSpPr>
        <p:spPr>
          <a:xfrm>
            <a:off x="203200" y="1816325"/>
            <a:ext cx="12598400" cy="7541780"/>
          </a:xfrm>
          <a:prstGeom prst="rect">
            <a:avLst/>
          </a:prstGeom>
        </p:spPr>
        <p:txBody>
          <a:bodyPr/>
          <a:lstStyle/>
          <a:p>
            <a:pPr/>
            <a:r>
              <a:t>Ein Entwurfsmuster: Model-View-Controller</a:t>
            </a:r>
          </a:p>
          <a:p>
            <a:pPr/>
            <a:r>
              <a:t>Zoomable UIs</a:t>
            </a:r>
          </a:p>
          <a:p>
            <a:pPr/>
            <a:r>
              <a:t>Fokus &amp; Kontext</a:t>
            </a:r>
          </a:p>
        </p:txBody>
      </p:sp>
      <p:sp>
        <p:nvSpPr>
          <p:cNvPr id="12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4" name="Google_maps.png" descr="Google_maps.png"/>
          <p:cNvPicPr>
            <a:picLocks noChangeAspect="1"/>
          </p:cNvPicPr>
          <p:nvPr/>
        </p:nvPicPr>
        <p:blipFill>
          <a:blip r:embed="rId3">
            <a:extLst/>
          </a:blip>
          <a:stretch>
            <a:fillRect/>
          </a:stretch>
        </p:blipFill>
        <p:spPr>
          <a:xfrm>
            <a:off x="-1394551" y="-403900"/>
            <a:ext cx="16727151" cy="11196400"/>
          </a:xfrm>
          <a:prstGeom prst="rect">
            <a:avLst/>
          </a:prstGeom>
          <a:ln w="3175"/>
        </p:spPr>
      </p:pic>
      <p:sp>
        <p:nvSpPr>
          <p:cNvPr id="125"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2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27" name="Overview &amp; Detail gleichzeitig in einem ZUI?"/>
          <p:cNvSpPr txBox="1"/>
          <p:nvPr>
            <p:ph type="title"/>
          </p:nvPr>
        </p:nvSpPr>
        <p:spPr>
          <a:prstGeom prst="rect">
            <a:avLst/>
          </a:prstGeom>
          <a:solidFill>
            <a:srgbClr val="FFFFFF"/>
          </a:solidFill>
        </p:spPr>
        <p:txBody>
          <a:bodyPr/>
          <a:lstStyle/>
          <a:p>
            <a:pPr/>
            <a:r>
              <a:t>Overview &amp; Detail gleichzeitig in einem ZUI?</a:t>
            </a:r>
          </a:p>
        </p:txBody>
      </p:sp>
      <p:sp>
        <p:nvSpPr>
          <p:cNvPr id="12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mph" nodeType="clickEffect" presetSubtype="0" presetID="6" grpId="1" accel="50000" decel="50000" fill="hold">
                                  <p:stCondLst>
                                    <p:cond delay="0"/>
                                  </p:stCondLst>
                                  <p:childTnLst>
                                    <p:animScale>
                                      <p:cBhvr>
                                        <p:cTn id="6" dur="3000" fill="hold"/>
                                        <p:tgtEl>
                                          <p:spTgt spid="124"/>
                                        </p:tgtEl>
                                      </p:cBhvr>
                                      <p:by x="69996" y="69996"/>
                                    </p:animScale>
                                  </p:childTnLst>
                                </p:cTn>
                              </p:par>
                            </p:childTnLst>
                          </p:cTn>
                        </p:par>
                        <p:par>
                          <p:cTn id="7" fill="hold">
                            <p:stCondLst>
                              <p:cond delay="0"/>
                            </p:stCondLst>
                            <p:childTnLst>
                              <p:par>
                                <p:cTn id="8" presetClass="path" nodeType="withEffect" presetSubtype="0" presetID="-1" grpId="2" accel="50000" decel="50000" fill="hold">
                                  <p:stCondLst>
                                    <p:cond delay="0"/>
                                  </p:stCondLst>
                                  <p:childTnLst>
                                    <p:animMotion path="M 0.000000 0.000000 L -0.035881 -0.000000" origin="layout" pathEditMode="relative">
                                      <p:cBhvr>
                                        <p:cTn id="9" dur="3000" fill="hold"/>
                                        <p:tgtEl>
                                          <p:spTgt spid="124"/>
                                        </p:tgtEl>
                                        <p:attrNameLst>
                                          <p:attrName>ppt_x</p:attrName>
                                          <p:attrName>ppt_y</p:attrName>
                                        </p:attrNameLst>
                                      </p:cBhvr>
                                    </p:animMotion>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24"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3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34" name="Fisheye Objektiv: verschiedene Maßstäbe"/>
          <p:cNvSpPr txBox="1"/>
          <p:nvPr>
            <p:ph type="title"/>
          </p:nvPr>
        </p:nvSpPr>
        <p:spPr>
          <a:prstGeom prst="rect">
            <a:avLst/>
          </a:prstGeom>
        </p:spPr>
        <p:txBody>
          <a:bodyPr/>
          <a:lstStyle/>
          <a:p>
            <a:pPr/>
            <a:r>
              <a:t>Fisheye Objektiv: verschiedene Maßstäbe</a:t>
            </a:r>
          </a:p>
        </p:txBody>
      </p:sp>
      <p:sp>
        <p:nvSpPr>
          <p:cNvPr id="13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6" name="Bild" descr="Bild"/>
          <p:cNvPicPr>
            <a:picLocks noChangeAspect="1"/>
          </p:cNvPicPr>
          <p:nvPr/>
        </p:nvPicPr>
        <p:blipFill>
          <a:blip r:embed="rId3">
            <a:extLst/>
          </a:blip>
          <a:stretch>
            <a:fillRect/>
          </a:stretch>
        </p:blipFill>
        <p:spPr>
          <a:xfrm>
            <a:off x="2578100" y="1455595"/>
            <a:ext cx="7848600" cy="7620001"/>
          </a:xfrm>
          <a:prstGeom prst="rect">
            <a:avLst/>
          </a:prstGeom>
          <a:ln w="3175"/>
        </p:spPr>
      </p:pic>
      <p:sp>
        <p:nvSpPr>
          <p:cNvPr id="137" name="Bildautor: mjposner, Quelle:…"/>
          <p:cNvSpPr txBox="1"/>
          <p:nvPr/>
        </p:nvSpPr>
        <p:spPr>
          <a:xfrm>
            <a:off x="10433075" y="8744054"/>
            <a:ext cx="2565865" cy="33154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defRPr sz="900"/>
            </a:pPr>
            <a:r>
              <a:t>Bildautor: mjposner, Quelle:</a:t>
            </a:r>
          </a:p>
          <a:p>
            <a:pPr>
              <a:defRPr sz="900"/>
            </a:pPr>
            <a:r>
              <a:rPr u="sng">
                <a:hlinkClick r:id="rId4" invalidUrl="" action="" tgtFrame="" tooltip="" history="1" highlightClick="0" endSnd="0"/>
              </a:rPr>
              <a:t>http://en.wikipedia.org/wiki/File:Car_Fisheye.jpg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1" name="Fisheye-1D.png" descr="Fisheye-1D.png"/>
          <p:cNvPicPr>
            <a:picLocks noChangeAspect="1"/>
          </p:cNvPicPr>
          <p:nvPr/>
        </p:nvPicPr>
        <p:blipFill>
          <a:blip r:embed="rId3">
            <a:extLst/>
          </a:blip>
          <a:stretch>
            <a:fillRect/>
          </a:stretch>
        </p:blipFill>
        <p:spPr>
          <a:xfrm>
            <a:off x="1721320" y="1301430"/>
            <a:ext cx="2246931" cy="7928331"/>
          </a:xfrm>
          <a:prstGeom prst="rect">
            <a:avLst/>
          </a:prstGeom>
          <a:ln w="3175"/>
        </p:spPr>
      </p:pic>
      <p:sp>
        <p:nvSpPr>
          <p:cNvPr id="142"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4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44" name="Fisheye Views auf abstraktere Daten"/>
          <p:cNvSpPr txBox="1"/>
          <p:nvPr>
            <p:ph type="title"/>
          </p:nvPr>
        </p:nvSpPr>
        <p:spPr>
          <a:prstGeom prst="rect">
            <a:avLst/>
          </a:prstGeom>
        </p:spPr>
        <p:txBody>
          <a:bodyPr/>
          <a:lstStyle/>
          <a:p>
            <a:pPr/>
            <a:r>
              <a:t>Fisheye Views auf abstraktere Daten</a:t>
            </a:r>
          </a:p>
        </p:txBody>
      </p:sp>
      <p:sp>
        <p:nvSpPr>
          <p:cNvPr id="14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6" name="Fisheye-2D.png" descr="Fisheye-2D.png"/>
          <p:cNvPicPr>
            <a:picLocks noChangeAspect="1"/>
          </p:cNvPicPr>
          <p:nvPr/>
        </p:nvPicPr>
        <p:blipFill>
          <a:blip r:embed="rId4">
            <a:extLst/>
          </a:blip>
          <a:stretch>
            <a:fillRect/>
          </a:stretch>
        </p:blipFill>
        <p:spPr>
          <a:xfrm>
            <a:off x="3980284" y="1301430"/>
            <a:ext cx="8884882" cy="7928331"/>
          </a:xfrm>
          <a:prstGeom prst="rect">
            <a:avLst/>
          </a:prstGeom>
          <a:ln w="3175"/>
        </p:spPr>
      </p:pic>
      <p:pic>
        <p:nvPicPr>
          <p:cNvPr id="147" name="Fisheye2-1D.png" descr="Fisheye2-1D.png"/>
          <p:cNvPicPr>
            <a:picLocks noChangeAspect="1"/>
          </p:cNvPicPr>
          <p:nvPr/>
        </p:nvPicPr>
        <p:blipFill>
          <a:blip r:embed="rId5">
            <a:extLst/>
          </a:blip>
          <a:stretch>
            <a:fillRect/>
          </a:stretch>
        </p:blipFill>
        <p:spPr>
          <a:xfrm>
            <a:off x="394700" y="1306712"/>
            <a:ext cx="1314585" cy="7928331"/>
          </a:xfrm>
          <a:prstGeom prst="rect">
            <a:avLst/>
          </a:prstGeom>
          <a:ln w="3175"/>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5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3" name="Further UI Design Patterns"/>
          <p:cNvSpPr txBox="1"/>
          <p:nvPr>
            <p:ph type="title"/>
          </p:nvPr>
        </p:nvSpPr>
        <p:spPr>
          <a:prstGeom prst="rect">
            <a:avLst/>
          </a:prstGeom>
        </p:spPr>
        <p:txBody>
          <a:bodyPr/>
          <a:lstStyle/>
          <a:p>
            <a:pPr/>
            <a:r>
              <a:t>Further UI Design Patterns</a:t>
            </a:r>
          </a:p>
        </p:txBody>
      </p:sp>
      <p:sp>
        <p:nvSpPr>
          <p:cNvPr id="154"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55" name="51kUu84IsnL._BO2,204,203,200_PIsitb-sticker-arrow-click,TopRight,35,-76_SX342_SY445_CR,0,0,342,445_SH20_OU03_.jpg" descr="51kUu84IsnL._BO2,204,203,200_PIsitb-sticker-arrow-click,TopRight,35,-76_SX342_SY445_CR,0,0,342,445_SH20_OU03_.jpg"/>
          <p:cNvPicPr>
            <a:picLocks noChangeAspect="1"/>
          </p:cNvPicPr>
          <p:nvPr/>
        </p:nvPicPr>
        <p:blipFill>
          <a:blip r:embed="rId3">
            <a:extLst/>
          </a:blip>
          <a:stretch>
            <a:fillRect/>
          </a:stretch>
        </p:blipFill>
        <p:spPr>
          <a:xfrm>
            <a:off x="511108" y="1143912"/>
            <a:ext cx="6335352" cy="8243367"/>
          </a:xfrm>
          <a:prstGeom prst="rect">
            <a:avLst/>
          </a:prstGeom>
          <a:ln w="3175"/>
        </p:spPr>
      </p:pic>
      <p:sp>
        <p:nvSpPr>
          <p:cNvPr id="156" name="Jennifer Tidwell: Designing Interfaces - Patterns for Effective Interaction Design, 2nd edition, O’Reilly 2011"/>
          <p:cNvSpPr txBox="1"/>
          <p:nvPr/>
        </p:nvSpPr>
        <p:spPr>
          <a:xfrm>
            <a:off x="6753676" y="3504549"/>
            <a:ext cx="5758070" cy="2430781"/>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lvl1pPr marL="285750" marR="0" indent="-285750" defTabSz="457200">
              <a:defRPr sz="3100">
                <a:uFillTx/>
                <a:latin typeface="Helvetica"/>
                <a:ea typeface="Helvetica"/>
                <a:cs typeface="Helvetica"/>
                <a:sym typeface="Helvetica"/>
              </a:defRPr>
            </a:lvl1pPr>
          </a:lstStyle>
          <a:p>
            <a:pPr/>
            <a:r>
              <a:t>Jennifer Tidwell: Designing Interfaces - Patterns for Effective Interaction Design, 2nd edition, O’Reilly 2011</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61"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2" name="Tidwell Beispiel: Two-Panel Selector"/>
          <p:cNvSpPr txBox="1"/>
          <p:nvPr>
            <p:ph type="title"/>
          </p:nvPr>
        </p:nvSpPr>
        <p:spPr>
          <a:prstGeom prst="rect">
            <a:avLst/>
          </a:prstGeom>
        </p:spPr>
        <p:txBody>
          <a:bodyPr/>
          <a:lstStyle/>
          <a:p>
            <a:pPr/>
            <a:r>
              <a:t>Tidwell Beispiel: Two-Panel Selector</a:t>
            </a:r>
          </a:p>
        </p:txBody>
      </p:sp>
      <p:sp>
        <p:nvSpPr>
          <p:cNvPr id="163"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64" name="Bild" descr="Bild"/>
          <p:cNvPicPr>
            <a:picLocks noChangeAspect="1"/>
          </p:cNvPicPr>
          <p:nvPr/>
        </p:nvPicPr>
        <p:blipFill>
          <a:blip r:embed="rId2">
            <a:extLst/>
          </a:blip>
          <a:stretch>
            <a:fillRect/>
          </a:stretch>
        </p:blipFill>
        <p:spPr>
          <a:xfrm>
            <a:off x="298805" y="988177"/>
            <a:ext cx="11693695" cy="8424910"/>
          </a:xfrm>
          <a:prstGeom prst="rect">
            <a:avLst/>
          </a:prstGeom>
          <a:ln w="3175"/>
        </p:spPr>
      </p:pic>
      <p:pic>
        <p:nvPicPr>
          <p:cNvPr id="165" name="Bild" descr="Bild"/>
          <p:cNvPicPr>
            <a:picLocks noChangeAspect="1"/>
          </p:cNvPicPr>
          <p:nvPr/>
        </p:nvPicPr>
        <p:blipFill>
          <a:blip r:embed="rId3">
            <a:extLst/>
          </a:blip>
          <a:stretch>
            <a:fillRect/>
          </a:stretch>
        </p:blipFill>
        <p:spPr>
          <a:xfrm>
            <a:off x="5790672" y="3970195"/>
            <a:ext cx="5943705" cy="3608679"/>
          </a:xfrm>
          <a:prstGeom prst="rect">
            <a:avLst/>
          </a:prstGeom>
          <a:ln w="3175"/>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Butz, Krüger, Völkel: Mensch-Maschine-Interaktion, Kapitel 9 - Einige Grundmuster grafischer Benutzerschnittstell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9 - Einige Grundmuster grafischer Benutzerschnittstellen       		      Folie</a:t>
            </a:r>
          </a:p>
        </p:txBody>
      </p:sp>
      <p:sp>
        <p:nvSpPr>
          <p:cNvPr id="16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69" name="Tidwell Beispiel: Illustrated Choices"/>
          <p:cNvSpPr txBox="1"/>
          <p:nvPr>
            <p:ph type="title"/>
          </p:nvPr>
        </p:nvSpPr>
        <p:spPr>
          <a:prstGeom prst="rect">
            <a:avLst/>
          </a:prstGeom>
        </p:spPr>
        <p:txBody>
          <a:bodyPr/>
          <a:lstStyle/>
          <a:p>
            <a:pPr/>
            <a:r>
              <a:t>Tidwell Beispiel: Illustrated Choices</a:t>
            </a:r>
          </a:p>
        </p:txBody>
      </p:sp>
      <p:sp>
        <p:nvSpPr>
          <p:cNvPr id="17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71" name="Bild" descr="Bild"/>
          <p:cNvPicPr>
            <a:picLocks noChangeAspect="1"/>
          </p:cNvPicPr>
          <p:nvPr/>
        </p:nvPicPr>
        <p:blipFill>
          <a:blip r:embed="rId2">
            <a:extLst/>
          </a:blip>
          <a:stretch>
            <a:fillRect/>
          </a:stretch>
        </p:blipFill>
        <p:spPr>
          <a:xfrm>
            <a:off x="389969" y="4476261"/>
            <a:ext cx="10928138" cy="5013627"/>
          </a:xfrm>
          <a:prstGeom prst="rect">
            <a:avLst/>
          </a:prstGeom>
          <a:ln w="3175"/>
        </p:spPr>
      </p:pic>
      <p:pic>
        <p:nvPicPr>
          <p:cNvPr id="172" name="Bild" descr="Bild"/>
          <p:cNvPicPr>
            <a:picLocks noChangeAspect="1"/>
          </p:cNvPicPr>
          <p:nvPr/>
        </p:nvPicPr>
        <p:blipFill>
          <a:blip r:embed="rId3">
            <a:extLst/>
          </a:blip>
          <a:stretch>
            <a:fillRect/>
          </a:stretch>
        </p:blipFill>
        <p:spPr>
          <a:xfrm>
            <a:off x="7008002" y="1068426"/>
            <a:ext cx="5406747" cy="4754870"/>
          </a:xfrm>
          <a:prstGeom prst="rect">
            <a:avLst/>
          </a:prstGeom>
          <a:ln w="3175"/>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