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media/media1.mp4" ContentType="video/unknown"/>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1pPr>
    <a:lvl2pPr marL="57799" marR="57799" indent="3429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2pPr>
    <a:lvl3pPr marL="57799" marR="57799" indent="6858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3pPr>
    <a:lvl4pPr marL="57799" marR="57799" indent="10287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4pPr>
    <a:lvl5pPr marL="57799" marR="57799" indent="13716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5pPr>
    <a:lvl6pPr marL="57799" marR="57799" indent="17145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6pPr>
    <a:lvl7pPr marL="57799" marR="57799" indent="20574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7pPr>
    <a:lvl8pPr marL="57799" marR="57799" indent="24003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8pPr>
    <a:lvl9pPr marL="57799" marR="57799" indent="27432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C5C7C9">
              <a:alpha val="30000"/>
            </a:srgbClr>
          </a:solidFill>
        </a:fill>
      </a:tcStyle>
    </a:band2H>
    <a:firstCol>
      <a:tcTxStyle b="off" i="off">
        <a:fontRef idx="minor">
          <a:srgbClr val="000000"/>
        </a:fontRef>
        <a:srgbClr val="000000"/>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21" name="Shape 21"/>
          <p:cNvSpPr/>
          <p:nvPr>
            <p:ph type="sldImg"/>
          </p:nvPr>
        </p:nvSpPr>
        <p:spPr>
          <a:xfrm>
            <a:off x="1143000" y="685800"/>
            <a:ext cx="4572000" cy="3429000"/>
          </a:xfrm>
          <a:prstGeom prst="rect">
            <a:avLst/>
          </a:prstGeom>
        </p:spPr>
        <p:txBody>
          <a:bodyPr/>
          <a:lstStyle/>
          <a:p>
            <a:pPr/>
          </a:p>
        </p:txBody>
      </p:sp>
      <p:sp>
        <p:nvSpPr>
          <p:cNvPr id="22" name="Shape 2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825500" latinLnBrk="0">
      <a:defRPr sz="1500">
        <a:latin typeface="+mn-lt"/>
        <a:ea typeface="+mn-ea"/>
        <a:cs typeface="+mn-cs"/>
        <a:sym typeface="Arial"/>
      </a:defRPr>
    </a:lvl1pPr>
    <a:lvl2pPr indent="228600" defTabSz="825500" latinLnBrk="0">
      <a:defRPr sz="1500">
        <a:latin typeface="+mn-lt"/>
        <a:ea typeface="+mn-ea"/>
        <a:cs typeface="+mn-cs"/>
        <a:sym typeface="Arial"/>
      </a:defRPr>
    </a:lvl2pPr>
    <a:lvl3pPr indent="457200" defTabSz="825500" latinLnBrk="0">
      <a:defRPr sz="1500">
        <a:latin typeface="+mn-lt"/>
        <a:ea typeface="+mn-ea"/>
        <a:cs typeface="+mn-cs"/>
        <a:sym typeface="Arial"/>
      </a:defRPr>
    </a:lvl3pPr>
    <a:lvl4pPr indent="685800" defTabSz="825500" latinLnBrk="0">
      <a:defRPr sz="1500">
        <a:latin typeface="+mn-lt"/>
        <a:ea typeface="+mn-ea"/>
        <a:cs typeface="+mn-cs"/>
        <a:sym typeface="Arial"/>
      </a:defRPr>
    </a:lvl4pPr>
    <a:lvl5pPr indent="914400" defTabSz="825500" latinLnBrk="0">
      <a:defRPr sz="1500">
        <a:latin typeface="+mn-lt"/>
        <a:ea typeface="+mn-ea"/>
        <a:cs typeface="+mn-cs"/>
        <a:sym typeface="Arial"/>
      </a:defRPr>
    </a:lvl5pPr>
    <a:lvl6pPr indent="1143000" defTabSz="825500" latinLnBrk="0">
      <a:defRPr sz="1500">
        <a:latin typeface="+mn-lt"/>
        <a:ea typeface="+mn-ea"/>
        <a:cs typeface="+mn-cs"/>
        <a:sym typeface="Arial"/>
      </a:defRPr>
    </a:lvl6pPr>
    <a:lvl7pPr indent="1371600" defTabSz="825500" latinLnBrk="0">
      <a:defRPr sz="1500">
        <a:latin typeface="+mn-lt"/>
        <a:ea typeface="+mn-ea"/>
        <a:cs typeface="+mn-cs"/>
        <a:sym typeface="Arial"/>
      </a:defRPr>
    </a:lvl7pPr>
    <a:lvl8pPr indent="1600200" defTabSz="825500" latinLnBrk="0">
      <a:defRPr sz="1500">
        <a:latin typeface="+mn-lt"/>
        <a:ea typeface="+mn-ea"/>
        <a:cs typeface="+mn-cs"/>
        <a:sym typeface="Arial"/>
      </a:defRPr>
    </a:lvl8pPr>
    <a:lvl9pPr indent="1828800" defTabSz="825500" latinLnBrk="0">
      <a:defRPr sz="1500">
        <a:latin typeface="+mn-lt"/>
        <a:ea typeface="+mn-ea"/>
        <a:cs typeface="+mn-cs"/>
        <a:sym typeface="Arial"/>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1.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12.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3.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4.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15.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16.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17.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18.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 name="Shape 29"/>
          <p:cNvSpPr/>
          <p:nvPr>
            <p:ph type="sldImg"/>
          </p:nvPr>
        </p:nvSpPr>
        <p:spPr>
          <a:prstGeom prst="rect">
            <a:avLst/>
          </a:prstGeom>
        </p:spPr>
        <p:txBody>
          <a:bodyPr/>
          <a:lstStyle/>
          <a:p>
            <a:pPr/>
          </a:p>
        </p:txBody>
      </p:sp>
      <p:sp>
        <p:nvSpPr>
          <p:cNvPr id="30" name="Shape 30"/>
          <p:cNvSpPr/>
          <p:nvPr>
            <p:ph type="body" sz="quarter" idx="1"/>
          </p:nvPr>
        </p:nvSpPr>
        <p:spPr>
          <a:prstGeom prst="rect">
            <a:avLst/>
          </a:prstGeom>
        </p:spPr>
        <p:txBody>
          <a:bodyPr/>
          <a:lstStyle/>
          <a:p>
            <a:pPr/>
            <a:r>
              <a:t>Letzte Woche haben wir Grundregeln für die UI Gestaltung gelernt</a:t>
            </a:r>
          </a:p>
          <a:p>
            <a:pPr/>
          </a:p>
          <a:p>
            <a:pPr/>
            <a:r>
              <a:t>Heute wollen wir uns ein paar etablierte Interaktionsstile ansehen</a:t>
            </a:r>
          </a:p>
          <a:p>
            <a:pPr/>
          </a:p>
          <a:p>
            <a:pPr/>
            <a:r>
              <a:t>manche davon sind womöglich recht vertraut, aber wir haben noch nie systematisch darüber nachgedacht</a:t>
            </a:r>
          </a:p>
          <a:p>
            <a:pPr/>
          </a:p>
          <a:p>
            <a:pPr/>
            <a:r>
              <a:t>Zweck der Analyse: Stile verstehen und auf neue Situationen übertragen.</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 name="Shape 38"/>
          <p:cNvSpPr/>
          <p:nvPr>
            <p:ph type="sldImg"/>
          </p:nvPr>
        </p:nvSpPr>
        <p:spPr>
          <a:prstGeom prst="rect">
            <a:avLst/>
          </a:prstGeom>
        </p:spPr>
        <p:txBody>
          <a:bodyPr/>
          <a:lstStyle/>
          <a:p>
            <a:pPr/>
          </a:p>
        </p:txBody>
      </p:sp>
      <p:sp>
        <p:nvSpPr>
          <p:cNvPr id="39" name="Shape 39"/>
          <p:cNvSpPr/>
          <p:nvPr>
            <p:ph type="body" sz="quarter" idx="1"/>
          </p:nvPr>
        </p:nvSpPr>
        <p:spPr>
          <a:prstGeom prst="rect">
            <a:avLst/>
          </a:prstGeom>
        </p:spPr>
        <p:txBody>
          <a:bodyPr/>
          <a:lstStyle/>
          <a:p>
            <a:pPr/>
            <a:r>
              <a:t>Die betrachteten Stile werden im Verlauf der Vorlesung immer komplexer.</a:t>
            </a:r>
          </a:p>
          <a:p>
            <a:pPr/>
          </a:p>
          <a:p>
            <a:pPr/>
            <a:r>
              <a:t>Anfangen wollen wir mit dem primitivsten: Kommandos ;-)</a:t>
            </a:r>
          </a:p>
          <a:p>
            <a:pPr/>
          </a:p>
          <a:p>
            <a:pPr/>
            <a:r>
              <a:t>Werden im echten Leben nur dort eingesetzt, wo eigenes Denken eher nicht angesagt ist, sondern das wichtigste ist, dass unten genau das ausgeführt wird, was von oben angeordnet wird ;-)</a:t>
            </a:r>
          </a:p>
          <a:p>
            <a:pPr/>
          </a:p>
          <a:p>
            <a:pPr/>
            <a:r>
              <a:t>Zugrundeliegendes Denkmodell ist das des Prozessors, der Kommandos ausführt, also wie beim Programmieren.</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 name="Shape 49"/>
          <p:cNvSpPr/>
          <p:nvPr>
            <p:ph type="sldImg"/>
          </p:nvPr>
        </p:nvSpPr>
        <p:spPr>
          <a:prstGeom prst="rect">
            <a:avLst/>
          </a:prstGeom>
        </p:spPr>
        <p:txBody>
          <a:bodyPr/>
          <a:lstStyle/>
          <a:p>
            <a:pPr/>
          </a:p>
        </p:txBody>
      </p:sp>
      <p:sp>
        <p:nvSpPr>
          <p:cNvPr id="50" name="Shape 50"/>
          <p:cNvSpPr/>
          <p:nvPr>
            <p:ph type="body" sz="quarter" idx="1"/>
          </p:nvPr>
        </p:nvSpPr>
        <p:spPr>
          <a:prstGeom prst="rect">
            <a:avLst/>
          </a:prstGeom>
        </p:spPr>
        <p:txBody>
          <a:bodyPr/>
          <a:lstStyle/>
          <a:p>
            <a:pPr/>
            <a:r>
              <a:t>Spontane Assoziation ist natürlich die Kommandozeile!</a:t>
            </a:r>
          </a:p>
          <a:p>
            <a:pPr/>
          </a:p>
          <a:p>
            <a:pPr/>
            <a:r>
              <a:t>Das war die vorherrschende Art der Interaktion im Zeitalter der Großrechner und angeschlossenen zeilenorienterten Terminals (siehe Kapitel davor, Metapher: Fernschreiber)</a:t>
            </a:r>
          </a:p>
          <a:p>
            <a:pPr/>
          </a:p>
          <a:p>
            <a:pPr/>
            <a:r>
              <a:t>Die Kommandozeile gibt es bis heute in praktisch allen Desktop Betriebssystemen und auch in Handy-Betriebssystemen (rechts: Android).</a:t>
            </a:r>
          </a:p>
          <a:p>
            <a:pPr/>
          </a:p>
          <a:p>
            <a:pPr/>
            <a:r>
              <a:t>Sie wird immer noch dort verwendet, wo es darum geht, selten verwendete und stark parametrisierte Kommandos an das Betriebssystem zu geben.</a:t>
            </a:r>
          </a:p>
          <a:p>
            <a:pPr/>
          </a:p>
          <a:p>
            <a:pPr/>
            <a:r>
              <a:t>Kann in der Regel auch Skripte ausführen, damit also Schleifen und Verzweigungen, wodurch sich die Interaktion regelrecht programmieren lässt.</a:t>
            </a:r>
          </a:p>
          <a:p>
            <a:pPr/>
          </a:p>
          <a:p>
            <a:pPr/>
            <a:r>
              <a:t>Nachteil: Kommandos muss man vorher lernen (Erinnerung: recognition rather than recall!). Kleine Hilfe: Man kann oft „help“ oder „?“ eingeben, aber auch darauf muss man erst mal kommen.</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0" name="Shape 60"/>
          <p:cNvSpPr/>
          <p:nvPr>
            <p:ph type="sldImg"/>
          </p:nvPr>
        </p:nvSpPr>
        <p:spPr>
          <a:prstGeom prst="rect">
            <a:avLst/>
          </a:prstGeom>
        </p:spPr>
        <p:txBody>
          <a:bodyPr/>
          <a:lstStyle/>
          <a:p>
            <a:pPr/>
          </a:p>
        </p:txBody>
      </p:sp>
      <p:sp>
        <p:nvSpPr>
          <p:cNvPr id="61" name="Shape 61"/>
          <p:cNvSpPr/>
          <p:nvPr>
            <p:ph type="body" sz="quarter" idx="1"/>
          </p:nvPr>
        </p:nvSpPr>
        <p:spPr>
          <a:prstGeom prst="rect">
            <a:avLst/>
          </a:prstGeom>
        </p:spPr>
        <p:txBody>
          <a:bodyPr/>
          <a:lstStyle/>
          <a:p>
            <a:pPr/>
            <a:r>
              <a:t>vielleicht nicht spontan die erste Assoziation, aber eine simple Fernbedienung ist auch nichts anderes als eine Sammlung von Tasten mit je einem Kommando pro Taste, zumindest bei so einfachen Operationen wie lauter, leiser, Kanal+/-, Play, stop, rewind usw…</a:t>
            </a:r>
          </a:p>
          <a:p>
            <a:pPr/>
          </a:p>
          <a:p>
            <a:pPr/>
            <a:r>
              <a:t>Immerhin sind hier die Tasten beschriftet und man weiß, welche Taste für welches Kommando steht (zumindest meistens ;-)</a:t>
            </a:r>
          </a:p>
          <a:p>
            <a:pPr/>
          </a:p>
          <a:p>
            <a:pPr/>
            <a:r>
              <a:t>Natürlich kann darüber nochmal ein komplexerer Dialog aufgebaut sein, aber das kommt dann gleich im nächsten Abschnitt ;-)</a:t>
            </a:r>
          </a:p>
          <a:p>
            <a:pPr/>
          </a:p>
          <a:p>
            <a:pPr/>
            <a:r>
              <a:t>Sonderstellung: komplexe programmierbare Fernbedienungen wie z.B. oben rechts die Harmony remote: lernen komplexere Aufgaben wie z.B. „ich will eine DVD schauen“ und steuern dann alle Geräte entsprechend an. Die höhere Mächtigkeit steckt hier aber komplett in der Fernbedienung und über die IR Verbindung gehen weiterhin nur Daten in eine Richtung!</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9" name="Shape 69"/>
          <p:cNvSpPr/>
          <p:nvPr>
            <p:ph type="sldImg"/>
          </p:nvPr>
        </p:nvSpPr>
        <p:spPr>
          <a:prstGeom prst="rect">
            <a:avLst/>
          </a:prstGeom>
        </p:spPr>
        <p:txBody>
          <a:bodyPr/>
          <a:lstStyle/>
          <a:p>
            <a:pPr/>
          </a:p>
        </p:txBody>
      </p:sp>
      <p:sp>
        <p:nvSpPr>
          <p:cNvPr id="70" name="Shape 70"/>
          <p:cNvSpPr/>
          <p:nvPr>
            <p:ph type="body" sz="quarter" idx="1"/>
          </p:nvPr>
        </p:nvSpPr>
        <p:spPr>
          <a:prstGeom prst="rect">
            <a:avLst/>
          </a:prstGeom>
        </p:spPr>
        <p:txBody>
          <a:bodyPr/>
          <a:lstStyle/>
          <a:p>
            <a:pPr/>
            <a:r>
              <a:t>Wenn zu den eingegebenen Kommandos gezielte Rückmeldungen kommen, entsteht ein regelrechter Dialog, also eine Zwiesprache zwischen Benutzer und Gerät.</a:t>
            </a:r>
          </a:p>
          <a:p>
            <a:pPr/>
          </a:p>
          <a:p>
            <a:pPr/>
            <a:r>
              <a:t>offensichtlicher Vorteil: viel größere Flexibilität, es kann auf Benutzereingaben reagiert werden.</a:t>
            </a:r>
          </a:p>
          <a:p>
            <a:pPr/>
          </a:p>
          <a:p>
            <a:pPr/>
            <a:r>
              <a:t>Gute Gestaltung eines Dialogs entscheidet über die Effizienz und Mächtigkeit bei seiner Bedienung.</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0" name="Shape 80"/>
          <p:cNvSpPr/>
          <p:nvPr>
            <p:ph type="sldImg"/>
          </p:nvPr>
        </p:nvSpPr>
        <p:spPr>
          <a:prstGeom prst="rect">
            <a:avLst/>
          </a:prstGeom>
        </p:spPr>
        <p:txBody>
          <a:bodyPr/>
          <a:lstStyle/>
          <a:p>
            <a:pPr/>
          </a:p>
        </p:txBody>
      </p:sp>
      <p:sp>
        <p:nvSpPr>
          <p:cNvPr id="81" name="Shape 81"/>
          <p:cNvSpPr/>
          <p:nvPr>
            <p:ph type="body" sz="quarter" idx="1"/>
          </p:nvPr>
        </p:nvSpPr>
        <p:spPr>
          <a:prstGeom prst="rect">
            <a:avLst/>
          </a:prstGeom>
        </p:spPr>
        <p:txBody>
          <a:bodyPr/>
          <a:lstStyle/>
          <a:p>
            <a:pPr/>
            <a:r>
              <a:t>In Zeiten vor den grafischen Benutzerschnittstellen gab es auch schon Bildschirmdialoge.</a:t>
            </a:r>
          </a:p>
          <a:p>
            <a:pPr/>
          </a:p>
          <a:p>
            <a:pPr/>
            <a:r>
              <a:t>Diese wurden durch Tastenkombinationen bedient, (siehe auch die Belegung der Funktionstasten unten) und in Abhängigkeit von der Eingabe änderte sich dann der Inhalt der Bildschirmmaske.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9" name="Shape 89"/>
          <p:cNvSpPr/>
          <p:nvPr>
            <p:ph type="sldImg"/>
          </p:nvPr>
        </p:nvSpPr>
        <p:spPr>
          <a:prstGeom prst="rect">
            <a:avLst/>
          </a:prstGeom>
        </p:spPr>
        <p:txBody>
          <a:bodyPr/>
          <a:lstStyle/>
          <a:p>
            <a:pPr/>
          </a:p>
        </p:txBody>
      </p:sp>
      <p:sp>
        <p:nvSpPr>
          <p:cNvPr id="90" name="Shape 90"/>
          <p:cNvSpPr/>
          <p:nvPr>
            <p:ph type="body" sz="quarter" idx="1"/>
          </p:nvPr>
        </p:nvSpPr>
        <p:spPr>
          <a:prstGeom prst="rect">
            <a:avLst/>
          </a:prstGeom>
        </p:spPr>
        <p:txBody>
          <a:bodyPr/>
          <a:lstStyle/>
          <a:p>
            <a:pPr/>
            <a:r>
              <a:t>Spontanes Beispiel sind Bildschirmdialoge wie z.B. bei der Installation eignes Programms (wizard), die im wesentlichen einen festen Verlauf, unterwegs aber Abzweigungen haben.</a:t>
            </a:r>
          </a:p>
          <a:p>
            <a:pPr/>
          </a:p>
          <a:p>
            <a:pPr/>
            <a:r>
              <a:t>Beispiel auf der Folie zeigt ein Programm, mit dem solche Installer-Dialoge erstellt werden können (sozusagen einen Dialogerstellungsdialog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9" name="Shape 99"/>
          <p:cNvSpPr/>
          <p:nvPr>
            <p:ph type="sldImg"/>
          </p:nvPr>
        </p:nvSpPr>
        <p:spPr>
          <a:prstGeom prst="rect">
            <a:avLst/>
          </a:prstGeom>
        </p:spPr>
        <p:txBody>
          <a:bodyPr/>
          <a:lstStyle/>
          <a:p>
            <a:pPr/>
          </a:p>
        </p:txBody>
      </p:sp>
      <p:sp>
        <p:nvSpPr>
          <p:cNvPr id="100" name="Shape 100"/>
          <p:cNvSpPr/>
          <p:nvPr>
            <p:ph type="body" sz="quarter" idx="1"/>
          </p:nvPr>
        </p:nvSpPr>
        <p:spPr>
          <a:prstGeom prst="rect">
            <a:avLst/>
          </a:prstGeom>
        </p:spPr>
        <p:txBody>
          <a:bodyPr/>
          <a:lstStyle/>
          <a:p>
            <a:pPr/>
            <a:r>
              <a:t>anderes typisches Beispiels sind Sprachdialogsysteme, so genannte „Telefoncomputer“.</a:t>
            </a:r>
          </a:p>
          <a:p>
            <a:pPr/>
          </a:p>
          <a:p>
            <a:pPr/>
            <a:r>
              <a:t>Einfache Kommandosteuerung kann man technisch als gelöst betrachten.</a:t>
            </a:r>
          </a:p>
          <a:p>
            <a:pPr/>
          </a:p>
          <a:p>
            <a:pPr/>
            <a:r>
              <a:t>Komplexere Dialoge gehen auch schon recht gut bei festgelegter Domäne.</a:t>
            </a:r>
          </a:p>
          <a:p>
            <a:pPr/>
          </a:p>
          <a:p>
            <a:pPr/>
            <a:r>
              <a:t>Völlig freier Dialog über beliebige Dinge der Welt ist nicht möglich, käme auch einem Turing-Test gleich, hängt also nicht an der Spracherkennung, sondern an der KI dahinter.</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8" name="Shape 108"/>
          <p:cNvSpPr/>
          <p:nvPr>
            <p:ph type="sldImg"/>
          </p:nvPr>
        </p:nvSpPr>
        <p:spPr>
          <a:prstGeom prst="rect">
            <a:avLst/>
          </a:prstGeom>
        </p:spPr>
        <p:txBody>
          <a:bodyPr/>
          <a:lstStyle/>
          <a:p>
            <a:pPr/>
          </a:p>
        </p:txBody>
      </p:sp>
      <p:sp>
        <p:nvSpPr>
          <p:cNvPr id="109" name="Shape 109"/>
          <p:cNvSpPr/>
          <p:nvPr>
            <p:ph type="body" sz="quarter" idx="1"/>
          </p:nvPr>
        </p:nvSpPr>
        <p:spPr>
          <a:prstGeom prst="rect">
            <a:avLst/>
          </a:prstGeom>
        </p:spPr>
        <p:txBody>
          <a:bodyPr/>
          <a:lstStyle/>
          <a:p>
            <a:pPr/>
            <a:r>
              <a:t>Wenn wir über Sprachdialoge reden, drängen sich natürlich gleich auch die Sprachassistenten auf.</a:t>
            </a:r>
          </a:p>
          <a:p>
            <a:pPr/>
          </a:p>
          <a:p>
            <a:pPr/>
            <a:r>
              <a:t>Probleme hier? (Sammeln, diskutieren)</a:t>
            </a:r>
          </a:p>
          <a:p>
            <a:pPr marL="175995" indent="-135355">
              <a:buSzPct val="100000"/>
              <a:buChar char="-"/>
            </a:pPr>
            <a:r>
              <a:t>keine beliebige Formulierung von Anfragen</a:t>
            </a:r>
          </a:p>
          <a:p>
            <a:pPr marL="175995" indent="-135355">
              <a:buSzPct val="100000"/>
              <a:buChar char="-"/>
            </a:pPr>
            <a:r>
              <a:t>immer nur eingeschränkte Domäne</a:t>
            </a:r>
          </a:p>
          <a:p>
            <a:pPr marL="175995" indent="-135355">
              <a:buSzPct val="100000"/>
              <a:buChar char="-"/>
            </a:pPr>
            <a:r>
              <a:t>Erkennbarkeit (Affordances??)</a:t>
            </a:r>
          </a:p>
          <a:p>
            <a:pPr/>
          </a:p>
          <a:p>
            <a:pPr/>
            <a:r>
              <a:t>….als ob man im Dunkeln in einem Labyrinth herum läuft…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6" name="Shape 116"/>
          <p:cNvSpPr/>
          <p:nvPr>
            <p:ph type="sldImg"/>
          </p:nvPr>
        </p:nvSpPr>
        <p:spPr>
          <a:prstGeom prst="rect">
            <a:avLst/>
          </a:prstGeom>
        </p:spPr>
        <p:txBody>
          <a:bodyPr/>
          <a:lstStyle/>
          <a:p>
            <a:pPr/>
          </a:p>
        </p:txBody>
      </p:sp>
      <p:sp>
        <p:nvSpPr>
          <p:cNvPr id="117" name="Shape 117"/>
          <p:cNvSpPr/>
          <p:nvPr>
            <p:ph type="body" sz="quarter" idx="1"/>
          </p:nvPr>
        </p:nvSpPr>
        <p:spPr>
          <a:prstGeom prst="rect">
            <a:avLst/>
          </a:prstGeom>
        </p:spPr>
        <p:txBody>
          <a:bodyPr/>
          <a:lstStyle/>
          <a:p>
            <a:pPr/>
            <a:r>
              <a:t>Dieses Beispiel wurde bereits beim Thema „Flexibilität“ gezeigt: 2 benachbarte MVV Fahrkarten Automaten, die verschiedenen Zugang zu den Fahrkarten ermöglichen.</a:t>
            </a:r>
          </a:p>
          <a:p>
            <a:pPr/>
          </a:p>
          <a:p>
            <a:pPr/>
            <a:r>
              <a:t>Links: Dialog, rechts: Kommandos, jeweils mit allen Vor- und Nachteilen (Tradeoff: Effizienz gegen Mächtigkeit)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5" name="Shape 125"/>
          <p:cNvSpPr/>
          <p:nvPr>
            <p:ph type="sldImg"/>
          </p:nvPr>
        </p:nvSpPr>
        <p:spPr>
          <a:prstGeom prst="rect">
            <a:avLst/>
          </a:prstGeom>
        </p:spPr>
        <p:txBody>
          <a:bodyPr/>
          <a:lstStyle/>
          <a:p>
            <a:pPr/>
          </a:p>
        </p:txBody>
      </p:sp>
      <p:sp>
        <p:nvSpPr>
          <p:cNvPr id="126" name="Shape 126"/>
          <p:cNvSpPr/>
          <p:nvPr>
            <p:ph type="body" sz="quarter" idx="1"/>
          </p:nvPr>
        </p:nvSpPr>
        <p:spPr>
          <a:prstGeom prst="rect">
            <a:avLst/>
          </a:prstGeom>
        </p:spPr>
        <p:txBody>
          <a:bodyPr/>
          <a:lstStyle/>
          <a:p>
            <a:pPr/>
            <a:r>
              <a:t>Wenn nun bei den Dialogen keine feste Struktur bzw. Ablauf mehr vorgegeben ist, dann gelangen wir zu Interfaces für Suchen, Browsen, oder Direkte Manipulation</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5" name="Shape 135"/>
          <p:cNvSpPr/>
          <p:nvPr>
            <p:ph type="sldImg"/>
          </p:nvPr>
        </p:nvSpPr>
        <p:spPr>
          <a:prstGeom prst="rect">
            <a:avLst/>
          </a:prstGeom>
        </p:spPr>
        <p:txBody>
          <a:bodyPr/>
          <a:lstStyle/>
          <a:p>
            <a:pPr/>
          </a:p>
        </p:txBody>
      </p:sp>
      <p:sp>
        <p:nvSpPr>
          <p:cNvPr id="136" name="Shape 136"/>
          <p:cNvSpPr/>
          <p:nvPr>
            <p:ph type="body" sz="quarter" idx="1"/>
          </p:nvPr>
        </p:nvSpPr>
        <p:spPr>
          <a:prstGeom prst="rect">
            <a:avLst/>
          </a:prstGeom>
        </p:spPr>
        <p:txBody>
          <a:bodyPr/>
          <a:lstStyle/>
          <a:p>
            <a:pPr/>
            <a:r>
              <a:t>Auch dieses Beispiel wurde beim Thema Flexibilität bereits kurz angesprochen.</a:t>
            </a:r>
          </a:p>
          <a:p>
            <a:pPr/>
          </a:p>
          <a:p>
            <a:pPr/>
            <a:r>
              <a:t>Umgang mit Mediensammlungen ist ein komplexes Problem. Auch die etablierten Verhaltensweisen in der natürlichen Welt sind komplex.</a:t>
            </a:r>
          </a:p>
          <a:p>
            <a:pPr/>
          </a:p>
          <a:p>
            <a:pPr/>
            <a:r>
              <a:t>Gute UI versuchen, solche Verhaltensweisen nachzubilden und ggf. durch technische Unterstützung zu erweitern. </a:t>
            </a:r>
          </a:p>
          <a:p>
            <a:pPr/>
          </a:p>
          <a:p>
            <a:pPr/>
            <a:r>
              <a:t>Hier also am Beispiel der Musiksammlung:</a:t>
            </a:r>
          </a:p>
          <a:p>
            <a:pPr/>
            <a:r>
              <a:t>oben links: Suche nach Titel, Interpret, etc.</a:t>
            </a:r>
          </a:p>
          <a:p>
            <a:pPr/>
            <a:r>
              <a:t>oben rechts: stöbern nach Titelbildern der Alben</a:t>
            </a:r>
          </a:p>
          <a:p>
            <a:pPr/>
            <a:r>
              <a:t>unten: Kombination aus beidem.</a:t>
            </a:r>
          </a:p>
          <a:p>
            <a:pPr/>
          </a:p>
          <a:p>
            <a:pPr/>
            <a:r>
              <a:t>Beobachtete Verhaltensweisen: Sidetracking und staisficing:</a:t>
            </a:r>
          </a:p>
          <a:p>
            <a:pPr/>
          </a:p>
          <a:p>
            <a:pPr/>
            <a:r>
              <a:t>sidetracking: wir lassen uns unterwegs von dem inspirieren, was uns begegnet.</a:t>
            </a:r>
          </a:p>
          <a:p>
            <a:pPr/>
          </a:p>
          <a:p>
            <a:pPr/>
            <a:r>
              <a:t>satisficing: wir brauchen keine perfekte Lösung, sondern sind zufrieden (satisfied) mit etwas, was gut genug ist (sufficing).</a:t>
            </a:r>
          </a:p>
          <a:p>
            <a:pPr/>
          </a:p>
          <a:p>
            <a:pPr/>
            <a:r>
              <a:t>Ähnliche Verhaltensweisen finden wir im Kaufhaus und folgerichtig auch im Online-shop: der Verkäufer unterstützt aktiv das sidetracking, da er sich erhofft, so noch weitere Produkte nebenbei zu verkaufen.</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4" name="Shape 144"/>
          <p:cNvSpPr/>
          <p:nvPr>
            <p:ph type="sldImg"/>
          </p:nvPr>
        </p:nvSpPr>
        <p:spPr>
          <a:prstGeom prst="rect">
            <a:avLst/>
          </a:prstGeom>
        </p:spPr>
        <p:txBody>
          <a:bodyPr/>
          <a:lstStyle/>
          <a:p>
            <a:pPr/>
          </a:p>
        </p:txBody>
      </p:sp>
      <p:sp>
        <p:nvSpPr>
          <p:cNvPr id="145" name="Shape 145"/>
          <p:cNvSpPr/>
          <p:nvPr>
            <p:ph type="body" sz="quarter" idx="1"/>
          </p:nvPr>
        </p:nvSpPr>
        <p:spPr>
          <a:prstGeom prst="rect">
            <a:avLst/>
          </a:prstGeom>
        </p:spPr>
        <p:txBody>
          <a:bodyPr/>
          <a:lstStyle/>
          <a:p>
            <a:pPr/>
            <a:r>
              <a:t>Direkte Manipulation ist ein etablierter Begriff aus der Frühphase solcher Interfaces, definiert von Ben Shneiderman 1983</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2" name="Shape 152"/>
          <p:cNvSpPr/>
          <p:nvPr>
            <p:ph type="sldImg"/>
          </p:nvPr>
        </p:nvSpPr>
        <p:spPr>
          <a:prstGeom prst="rect">
            <a:avLst/>
          </a:prstGeom>
        </p:spPr>
        <p:txBody>
          <a:bodyPr/>
          <a:lstStyle/>
          <a:p>
            <a:pPr/>
          </a:p>
        </p:txBody>
      </p:sp>
      <p:sp>
        <p:nvSpPr>
          <p:cNvPr id="153" name="Shape 153"/>
          <p:cNvSpPr/>
          <p:nvPr>
            <p:ph type="body" sz="quarter" idx="1"/>
          </p:nvPr>
        </p:nvSpPr>
        <p:spPr>
          <a:prstGeom prst="rect">
            <a:avLst/>
          </a:prstGeom>
        </p:spPr>
        <p:txBody>
          <a:bodyPr/>
          <a:lstStyle/>
          <a:p>
            <a:pPr/>
            <a:r>
              <a:t>Dieses Bild haben wir schon gesehen beim Kapitel zu Metaphern</a:t>
            </a:r>
          </a:p>
          <a:p>
            <a:pPr/>
          </a:p>
          <a:p>
            <a:pPr/>
            <a:r>
              <a:t>deshalb hier nicht nochmal im Detail besprochen.</a:t>
            </a:r>
          </a:p>
          <a:p>
            <a:pPr/>
          </a:p>
          <a:p>
            <a:pPr/>
            <a:r>
              <a:t>Objekte und Aktionen sind durch die Metapher vorgegeben, aber die Art ihrer Ausführung ist die direkte Manipulation. Aber: was bedeutet das?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2" name="Shape 162"/>
          <p:cNvSpPr/>
          <p:nvPr>
            <p:ph type="sldImg"/>
          </p:nvPr>
        </p:nvSpPr>
        <p:spPr>
          <a:prstGeom prst="rect">
            <a:avLst/>
          </a:prstGeom>
        </p:spPr>
        <p:txBody>
          <a:bodyPr/>
          <a:lstStyle/>
          <a:p>
            <a:pPr/>
          </a:p>
        </p:txBody>
      </p:sp>
      <p:sp>
        <p:nvSpPr>
          <p:cNvPr id="163" name="Shape 163"/>
          <p:cNvSpPr/>
          <p:nvPr>
            <p:ph type="body" sz="quarter" idx="1"/>
          </p:nvPr>
        </p:nvSpPr>
        <p:spPr>
          <a:prstGeom prst="rect">
            <a:avLst/>
          </a:prstGeom>
        </p:spPr>
        <p:txBody>
          <a:bodyPr/>
          <a:lstStyle/>
          <a:p>
            <a:pPr/>
            <a:r>
              <a:t>Charakterisierung von 1983 ist vor dem Hintergrund der Kommandozeilen-Umgebungen zu sehen. </a:t>
            </a:r>
          </a:p>
          <a:p>
            <a:pPr/>
          </a:p>
          <a:p>
            <a:pPr/>
            <a:r>
              <a:t>Dort war eben nichts zu sehen (visibility).</a:t>
            </a:r>
          </a:p>
          <a:p>
            <a:pPr/>
            <a:r>
              <a:t>Aktionen waren nicht umkehrbar und wurden in einem Rutsch ausgeführt</a:t>
            </a:r>
          </a:p>
          <a:p>
            <a:pPr/>
            <a:r>
              <a:t>Kommandosprache hatte eine komplexe Syntax.</a:t>
            </a:r>
          </a:p>
          <a:p>
            <a:pPr/>
          </a:p>
          <a:p>
            <a:pPr/>
            <a:r>
              <a:t>DMI sind vor allem für Einsteiger hilfreich, da sie eben alles sichtbar machen. Komplexere und wiederholte Aktionen sind teilweise auf der Kommandozeile effizienter, fordern aber den fortgeschrittenen Benutzer.</a:t>
            </a:r>
          </a:p>
          <a:p>
            <a:pPr/>
          </a:p>
          <a:p>
            <a:pPr/>
            <a:r>
              <a:t>Interessantes Gedankenexperiment: Würde man einen Benutzer auf damaligem Wissensstand mit eine, heutigen DMI konfrontieren, wie z.B. OSX oder Windows, dann wäre dieser vermutlich hoffnungslos überfordert. Wir sind von der ursprünglichen Idee des DMI mittlerweile so weit weg durch tausende Gadgets in den UIs, dass es schwer fällt, hier noch von einem durchgängigen Interaktionskonzept zu reden.</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1" name="Shape 171"/>
          <p:cNvSpPr/>
          <p:nvPr>
            <p:ph type="sldImg"/>
          </p:nvPr>
        </p:nvSpPr>
        <p:spPr>
          <a:prstGeom prst="rect">
            <a:avLst/>
          </a:prstGeom>
        </p:spPr>
        <p:txBody>
          <a:bodyPr/>
          <a:lstStyle/>
          <a:p>
            <a:pPr/>
          </a:p>
        </p:txBody>
      </p:sp>
      <p:sp>
        <p:nvSpPr>
          <p:cNvPr id="172" name="Shape 172"/>
          <p:cNvSpPr/>
          <p:nvPr>
            <p:ph type="body" sz="quarter" idx="1"/>
          </p:nvPr>
        </p:nvSpPr>
        <p:spPr>
          <a:prstGeom prst="rect">
            <a:avLst/>
          </a:prstGeom>
        </p:spPr>
        <p:txBody>
          <a:bodyPr/>
          <a:lstStyle/>
          <a:p>
            <a:pPr/>
            <a:r>
              <a:t>Das Prinizip der DMI lässt sich dann schließlich auch auf andere grafische Darstellungen übertragen: Wenn die Objekte, um die es geht, keine Icons oder sonstigen GUI-Elemente mehr sind, sondern Teile einer Visualisierung eines Datensatzes, dann landen wir bei interaktiven Visualisierungen.</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9" name="Shape 179"/>
          <p:cNvSpPr/>
          <p:nvPr>
            <p:ph type="sldImg"/>
          </p:nvPr>
        </p:nvSpPr>
        <p:spPr>
          <a:prstGeom prst="rect">
            <a:avLst/>
          </a:prstGeom>
        </p:spPr>
        <p:txBody>
          <a:bodyPr/>
          <a:lstStyle/>
          <a:p>
            <a:pPr/>
          </a:p>
        </p:txBody>
      </p:sp>
      <p:sp>
        <p:nvSpPr>
          <p:cNvPr id="180" name="Shape 180"/>
          <p:cNvSpPr/>
          <p:nvPr>
            <p:ph type="body" sz="quarter" idx="1"/>
          </p:nvPr>
        </p:nvSpPr>
        <p:spPr>
          <a:prstGeom prst="rect">
            <a:avLst/>
          </a:prstGeom>
        </p:spPr>
        <p:txBody>
          <a:bodyPr/>
          <a:lstStyle/>
          <a:p>
            <a:pPr/>
            <a:r>
              <a:t>Diese bieten wiederum ein ganz eigenes Vokabular an grafischen Ausdrucksmitteln und Interaktionstechniken. Benutzen beispielsweise die Gestaltgesetze und die präattentive Wahrnehmung, wie im 2. Kapitel besprochen. Insgesamt ist dieses Gebiet so umfangreich, dass es dazu eigene Vorlesungen (Infovis, Visual Analytics, …) gibt.</a:t>
            </a:r>
          </a:p>
          <a:p>
            <a:pPr/>
          </a:p>
          <a:p>
            <a:pPr/>
            <a:r>
              <a:t>Hier gezeigt: eine interaktive Visualisierung einer Publikationsdatenbank mit wissenschaftlichen Papers. Diese können nach verschiedenen Kriterien gesucht und gefiltert werden. Die Ergebnisse steuern die grafische Darstellung oben links und unten rechts. das sind 2 koordinierte Sichten auf den selben Datenbestand (MCV)</a:t>
            </a:r>
          </a:p>
          <a:p>
            <a:pPr/>
          </a:p>
          <a:p>
            <a:pPr/>
            <a:r>
              <a:t>Diese Visualisierung war Gewinner des Infovis Contest 2004 und wurde 2005 auch nochmal auf der CHI gezeigt. Beides sind sehr wichtige und hochwertige Konferenzen. </a:t>
            </a:r>
          </a:p>
          <a:p>
            <a:pPr/>
          </a:p>
          <a:p>
            <a:pPr/>
            <a:r>
              <a:t>2 Techniken bei MCV: Brushing und Linking.</a:t>
            </a:r>
          </a:p>
          <a:p>
            <a:pPr/>
            <a:r>
              <a:t>Linking bedeutet, dass man in einer Darstellung Objekte selektieren und damit hervorheben kann und diese dann in der anderen Darstellung ebenfalls hervorgehoben werden.</a:t>
            </a:r>
          </a:p>
          <a:p>
            <a:pPr/>
            <a:r>
              <a:t>Brushing bedeutet, in der einen Darstellung gezielt bestimmte Objekte hervorzuheben und dann in der anderen gezielt nach Mustern zu suchen.</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8" name="Shape 188"/>
          <p:cNvSpPr/>
          <p:nvPr>
            <p:ph type="sldImg"/>
          </p:nvPr>
        </p:nvSpPr>
        <p:spPr>
          <a:prstGeom prst="rect">
            <a:avLst/>
          </a:prstGeom>
        </p:spPr>
        <p:txBody>
          <a:bodyPr/>
          <a:lstStyle/>
          <a:p>
            <a:pPr/>
          </a:p>
        </p:txBody>
      </p:sp>
      <p:sp>
        <p:nvSpPr>
          <p:cNvPr id="189" name="Shape 189"/>
          <p:cNvSpPr/>
          <p:nvPr>
            <p:ph type="body" sz="quarter" idx="1"/>
          </p:nvPr>
        </p:nvSpPr>
        <p:spPr>
          <a:prstGeom prst="rect">
            <a:avLst/>
          </a:prstGeom>
        </p:spPr>
        <p:txBody>
          <a:bodyPr/>
          <a:lstStyle/>
          <a:p>
            <a:pPr/>
            <a:r>
              <a:t>Leider gibts zu Paperlens kein Video online.…aber ein einfacheres Beispiel zu Brushing &amp; Linking.</a:t>
            </a:r>
          </a:p>
          <a:p>
            <a:pPr/>
          </a:p>
          <a:p>
            <a:pPr/>
            <a:r>
              <a:t>Im Video gleich entsprechen die Balken einer Verteilung über Filmbewertungen. Jede Person hat so ein Histogramm und über den Werten von 0 bis 9 sind jeweils die mit dieser Note bewerteten Filme aufgetragen. Damit kann man nun die Geschmäcker verschiedener Personen vergleichen.</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MMI Buch Master">
    <p:spTree>
      <p:nvGrpSpPr>
        <p:cNvPr id="1" name=""/>
        <p:cNvGrpSpPr/>
        <p:nvPr/>
      </p:nvGrpSpPr>
      <p:grpSpPr>
        <a:xfrm>
          <a:off x="0" y="0"/>
          <a:ext cx="0" cy="0"/>
          <a:chOff x="0" y="0"/>
          <a:chExt cx="0" cy="0"/>
        </a:xfrm>
      </p:grpSpPr>
      <p:sp>
        <p:nvSpPr>
          <p:cNvPr id="13" name="Titeltext"/>
          <p:cNvSpPr txBox="1"/>
          <p:nvPr>
            <p:ph type="title"/>
          </p:nvPr>
        </p:nvSpPr>
        <p:spPr>
          <a:prstGeom prst="rect">
            <a:avLst/>
          </a:prstGeom>
        </p:spPr>
        <p:txBody>
          <a:bodyPr/>
          <a:lstStyle/>
          <a:p>
            <a:pPr/>
            <a:r>
              <a:t>Titeltext</a:t>
            </a:r>
          </a:p>
        </p:txBody>
      </p:sp>
      <p:sp>
        <p:nvSpPr>
          <p:cNvPr id="14" name="Textebene 1…"/>
          <p:cNvSpPr txBox="1"/>
          <p:nvPr>
            <p:ph type="body" idx="1"/>
          </p:nvPr>
        </p:nvSpPr>
        <p:spPr>
          <a:prstGeom prst="rect">
            <a:avLst/>
          </a:prstGeom>
        </p:spPr>
        <p:txBody>
          <a:bodyPr/>
          <a:lstStyle/>
          <a:p>
            <a:pPr/>
            <a:r>
              <a:t>Textebene 1</a:t>
            </a:r>
          </a:p>
          <a:p>
            <a:pPr lvl="1"/>
            <a:r>
              <a:t>Textebene 2</a:t>
            </a:r>
          </a:p>
          <a:p>
            <a:pPr lvl="2"/>
            <a:r>
              <a:t>Textebene 3</a:t>
            </a:r>
          </a:p>
          <a:p>
            <a:pPr lvl="3"/>
            <a:r>
              <a:t>Textebene 4</a:t>
            </a:r>
          </a:p>
          <a:p>
            <a:pPr lvl="4"/>
            <a:r>
              <a:t>Textebene 5</a:t>
            </a:r>
          </a:p>
        </p:txBody>
      </p:sp>
      <p:sp>
        <p:nvSpPr>
          <p:cNvPr id="15"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Butz, Krüger, Völkel: Mensch-Maschine-Interaktion, Kapitel 8 - Etablierte Interaktionsstile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8 - Etablierte Interaktionsstile		       		      Folie</a:t>
            </a:r>
          </a:p>
        </p:txBody>
      </p:sp>
      <p:sp>
        <p:nvSpPr>
          <p:cNvPr id="3"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4" name="Titeltext"/>
          <p:cNvSpPr txBox="1"/>
          <p:nvPr>
            <p:ph type="title"/>
          </p:nvPr>
        </p:nvSpPr>
        <p:spPr>
          <a:xfrm>
            <a:off x="203200" y="205081"/>
            <a:ext cx="12598400" cy="828677"/>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nchor="ctr"/>
          <a:lstStyle/>
          <a:p>
            <a:pPr/>
            <a:r>
              <a:t>Titeltext</a:t>
            </a:r>
          </a:p>
        </p:txBody>
      </p:sp>
      <p:sp>
        <p:nvSpPr>
          <p:cNvPr id="5" name="Textebene 1…"/>
          <p:cNvSpPr txBox="1"/>
          <p:nvPr>
            <p:ph type="body" idx="1"/>
          </p:nvPr>
        </p:nvSpPr>
        <p:spPr>
          <a:xfrm>
            <a:off x="203200" y="1346041"/>
            <a:ext cx="12598400" cy="80120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lstStyle>
            <a:lvl2pPr marL="765730" indent="-267890">
              <a:spcBef>
                <a:spcPts val="900"/>
              </a:spcBef>
              <a:buChar char="–"/>
              <a:defRPr sz="3000"/>
            </a:lvl2pPr>
            <a:lvl3pPr marL="1167311" indent="-212271">
              <a:spcBef>
                <a:spcPts val="700"/>
              </a:spcBef>
              <a:defRPr sz="2600"/>
            </a:lvl3pPr>
            <a:lvl4pPr marL="1620058" indent="-207818">
              <a:spcBef>
                <a:spcPts val="600"/>
              </a:spcBef>
              <a:buChar char="–"/>
              <a:defRPr sz="2000"/>
            </a:lvl4pPr>
            <a:lvl5pPr marL="2077258" indent="-207818">
              <a:spcBef>
                <a:spcPts val="600"/>
              </a:spcBef>
              <a:buChar char="»"/>
              <a:defRPr sz="2000"/>
            </a:lvl5pPr>
          </a:lstStyle>
          <a:p>
            <a:pPr/>
            <a:r>
              <a:t>Textebene 1</a:t>
            </a:r>
          </a:p>
          <a:p>
            <a:pPr lvl="1"/>
            <a:r>
              <a:t>Textebene 2</a:t>
            </a:r>
          </a:p>
          <a:p>
            <a:pPr lvl="2"/>
            <a:r>
              <a:t>Textebene 3</a:t>
            </a:r>
          </a:p>
          <a:p>
            <a:pPr lvl="3"/>
            <a:r>
              <a:t>Textebene 4</a:t>
            </a:r>
          </a:p>
          <a:p>
            <a:pPr lvl="4"/>
            <a:r>
              <a:t>Textebene 5</a:t>
            </a:r>
          </a:p>
        </p:txBody>
      </p:sp>
      <p:sp>
        <p:nvSpPr>
          <p:cNvPr id="6" name="Foliennummer"/>
          <p:cNvSpPr txBox="1"/>
          <p:nvPr>
            <p:ph type="sldNum" sz="quarter" idx="2"/>
          </p:nvPr>
        </p:nvSpPr>
        <p:spPr>
          <a:xfrm>
            <a:off x="12546999" y="9497434"/>
            <a:ext cx="291749" cy="278664"/>
          </a:xfrm>
          <a:prstGeom prst="rect">
            <a:avLst/>
          </a:prstGeom>
          <a:ln w="3175">
            <a:miter lim="400000"/>
          </a:ln>
        </p:spPr>
        <p:txBody>
          <a:bodyPr wrap="none" lIns="40640" tIns="40640" rIns="40640" bIns="40640">
            <a:spAutoFit/>
          </a:bodyPr>
          <a:lstStyle>
            <a:lvl1pPr marL="0" marR="0" algn="ctr" defTabSz="825500">
              <a:defRPr sz="14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Lst>
  <p:transition xmlns:p14="http://schemas.microsoft.com/office/powerpoint/2010/main" spd="med" advClick="1"/>
  <p:txStyles>
    <p:titleStyle>
      <a:lvl1pPr marL="57799" marR="57799" indent="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1pPr>
      <a:lvl2pPr marL="57799" marR="57799" indent="2286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2pPr>
      <a:lvl3pPr marL="57799" marR="57799" indent="4572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3pPr>
      <a:lvl4pPr marL="57799" marR="57799" indent="6858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4pPr>
      <a:lvl5pPr marL="57799" marR="57799" indent="9144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5pPr>
      <a:lvl6pPr marL="57799" marR="57799" indent="11430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6pPr>
      <a:lvl7pPr marL="57799" marR="57799" indent="13716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7pPr>
      <a:lvl8pPr marL="57799" marR="57799" indent="16002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8pPr>
      <a:lvl9pPr marL="57799" marR="57799" indent="18288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9pPr>
    </p:titleStyle>
    <p:bodyStyle>
      <a:lvl1pPr marL="365492" marR="57799" indent="-32485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1pPr>
      <a:lvl2pPr marL="819308" marR="57799" indent="-321468"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2pPr>
      <a:lvl3pPr marL="1248954" marR="57799" indent="-293914"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3pPr>
      <a:lvl4pPr marL="17863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4pPr>
      <a:lvl5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5pPr>
      <a:lvl6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6pPr>
      <a:lvl7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7pPr>
      <a:lvl8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8pPr>
      <a:lvl9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9pPr>
    </p:bodyStyle>
    <p:otherStyle>
      <a:lvl1pPr marL="0" marR="0" indent="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1pPr>
      <a:lvl2pPr marL="0" marR="0" indent="2286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2pPr>
      <a:lvl3pPr marL="0" marR="0" indent="4572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3pPr>
      <a:lvl4pPr marL="0" marR="0" indent="6858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4pPr>
      <a:lvl5pPr marL="0" marR="0" indent="9144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5pPr>
      <a:lvl6pPr marL="0" marR="0" indent="11430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6pPr>
      <a:lvl7pPr marL="0" marR="0" indent="13716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7pPr>
      <a:lvl8pPr marL="0" marR="0" indent="16002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8pPr>
      <a:lvl9pPr marL="0" marR="0" indent="18288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tif"/></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tif"/><Relationship Id="rId4" Type="http://schemas.openxmlformats.org/officeDocument/2006/relationships/image" Target="../media/image3.tif"/></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4.tif"/></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5.tif"/></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hyperlink" Target="https://jaxenter.de/sprachassistenten-hype-alexa-siri-cortana-71872" TargetMode="External"/><Relationship Id="rId4" Type="http://schemas.openxmlformats.org/officeDocument/2006/relationships/image" Target="../media/image6.tif"/></Relationships>

</file>

<file path=ppt/slides/_rels/slide1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5.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9.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7.tif"/></Relationships>

</file>

<file path=ppt/slides/_rels/slide1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0.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video" Target="../media/media1.mp4"/><Relationship Id="rId4" Type="http://schemas.microsoft.com/office/2007/relationships/media" Target="../media/media1.mp4"/><Relationship Id="rId5"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 name="Butz, Krüger, Völkel: Mensch-Maschine-Interaktion, Kapitel 8 - Etablierte Interaktionsstile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8 - Etablierte Interaktionsstile		       		      Folie</a:t>
            </a:r>
          </a:p>
        </p:txBody>
      </p:sp>
      <p:sp>
        <p:nvSpPr>
          <p:cNvPr id="25"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6" name="Mensch-Maschine-Interaktion"/>
          <p:cNvSpPr txBox="1"/>
          <p:nvPr>
            <p:ph type="title"/>
          </p:nvPr>
        </p:nvSpPr>
        <p:spPr>
          <a:prstGeom prst="rect">
            <a:avLst/>
          </a:prstGeom>
        </p:spPr>
        <p:txBody>
          <a:bodyPr/>
          <a:lstStyle/>
          <a:p>
            <a:pPr/>
            <a:r>
              <a:t>Mensch-Maschine-Interaktion</a:t>
            </a:r>
          </a:p>
        </p:txBody>
      </p:sp>
      <p:sp>
        <p:nvSpPr>
          <p:cNvPr id="27"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8" name="frame3.png" descr="frame3.png"/>
          <p:cNvPicPr>
            <a:picLocks noChangeAspect="1"/>
          </p:cNvPicPr>
          <p:nvPr/>
        </p:nvPicPr>
        <p:blipFill>
          <a:blip r:embed="rId3">
            <a:extLst/>
          </a:blip>
          <a:stretch>
            <a:fillRect/>
          </a:stretch>
        </p:blipFill>
        <p:spPr>
          <a:xfrm>
            <a:off x="1749259" y="1556079"/>
            <a:ext cx="9506282" cy="7419033"/>
          </a:xfrm>
          <a:prstGeom prst="rect">
            <a:avLst/>
          </a:prstGeom>
          <a:ln w="3175"/>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 name="Abgerundetes Rechteck"/>
          <p:cNvSpPr/>
          <p:nvPr/>
        </p:nvSpPr>
        <p:spPr>
          <a:xfrm>
            <a:off x="101599" y="13589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33" name="Butz, Krüger, Völkel: Mensch-Maschine-Interaktion, Kapitel 8 - Etablierte Interaktionsstile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8 - Etablierte Interaktionsstile		       		      Folie</a:t>
            </a:r>
          </a:p>
        </p:txBody>
      </p:sp>
      <p:sp>
        <p:nvSpPr>
          <p:cNvPr id="34"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35" name="Kapitel 8 - Etablierte Interaktionsstile"/>
          <p:cNvSpPr txBox="1"/>
          <p:nvPr>
            <p:ph type="title"/>
          </p:nvPr>
        </p:nvSpPr>
        <p:spPr>
          <a:prstGeom prst="rect">
            <a:avLst/>
          </a:prstGeom>
        </p:spPr>
        <p:txBody>
          <a:bodyPr/>
          <a:lstStyle/>
          <a:p>
            <a:pPr/>
            <a:r>
              <a:t>Kapitel 8 - Etablierte Interaktionsstile</a:t>
            </a:r>
          </a:p>
        </p:txBody>
      </p:sp>
      <p:sp>
        <p:nvSpPr>
          <p:cNvPr id="36" name="Kommandos…"/>
          <p:cNvSpPr txBox="1"/>
          <p:nvPr>
            <p:ph type="body" idx="1"/>
          </p:nvPr>
        </p:nvSpPr>
        <p:spPr>
          <a:prstGeom prst="rect">
            <a:avLst/>
          </a:prstGeom>
        </p:spPr>
        <p:txBody>
          <a:bodyPr/>
          <a:lstStyle/>
          <a:p>
            <a:pPr/>
            <a:r>
              <a:t>Kommandos</a:t>
            </a:r>
          </a:p>
          <a:p>
            <a:pPr/>
            <a:r>
              <a:t>Dialoge</a:t>
            </a:r>
          </a:p>
          <a:p>
            <a:pPr/>
            <a:r>
              <a:t>Suche und Browsen</a:t>
            </a:r>
          </a:p>
          <a:p>
            <a:pPr/>
            <a:r>
              <a:t>Direkte Manipulation</a:t>
            </a:r>
          </a:p>
          <a:p>
            <a:pPr/>
            <a:r>
              <a:t>Interaktive Visualisierungen</a:t>
            </a:r>
          </a:p>
        </p:txBody>
      </p:sp>
      <p:sp>
        <p:nvSpPr>
          <p:cNvPr id="37"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 name="Butz, Krüger, Völkel: Mensch-Maschine-Interaktion, Kapitel 8 - Etablierte Interaktionsstile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8 - Etablierte Interaktionsstile		       		      Folie</a:t>
            </a:r>
          </a:p>
        </p:txBody>
      </p:sp>
      <p:sp>
        <p:nvSpPr>
          <p:cNvPr id="42"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43" name="Kommandozeilen"/>
          <p:cNvSpPr txBox="1"/>
          <p:nvPr>
            <p:ph type="title"/>
          </p:nvPr>
        </p:nvSpPr>
        <p:spPr>
          <a:prstGeom prst="rect">
            <a:avLst/>
          </a:prstGeom>
        </p:spPr>
        <p:txBody>
          <a:bodyPr/>
          <a:lstStyle/>
          <a:p>
            <a:pPr/>
            <a:r>
              <a:t>Kommandozeilen</a:t>
            </a:r>
          </a:p>
        </p:txBody>
      </p:sp>
      <p:sp>
        <p:nvSpPr>
          <p:cNvPr id="44"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45" name="cmdprompt.png" descr="cmdprompt.png"/>
          <p:cNvPicPr>
            <a:picLocks noChangeAspect="1"/>
          </p:cNvPicPr>
          <p:nvPr/>
        </p:nvPicPr>
        <p:blipFill>
          <a:blip r:embed="rId3">
            <a:extLst/>
          </a:blip>
          <a:stretch>
            <a:fillRect/>
          </a:stretch>
        </p:blipFill>
        <p:spPr>
          <a:xfrm>
            <a:off x="486181" y="1299062"/>
            <a:ext cx="6277602" cy="3171643"/>
          </a:xfrm>
          <a:prstGeom prst="rect">
            <a:avLst/>
          </a:prstGeom>
          <a:ln w="3175"/>
        </p:spPr>
      </p:pic>
      <p:pic>
        <p:nvPicPr>
          <p:cNvPr id="46" name="OSX-Terminal.png" descr="OSX-Terminal.png"/>
          <p:cNvPicPr>
            <a:picLocks noChangeAspect="1"/>
          </p:cNvPicPr>
          <p:nvPr/>
        </p:nvPicPr>
        <p:blipFill>
          <a:blip r:embed="rId4">
            <a:extLst/>
          </a:blip>
          <a:stretch>
            <a:fillRect/>
          </a:stretch>
        </p:blipFill>
        <p:spPr>
          <a:xfrm>
            <a:off x="115082" y="4736009"/>
            <a:ext cx="7019800" cy="4876030"/>
          </a:xfrm>
          <a:prstGeom prst="rect">
            <a:avLst/>
          </a:prstGeom>
          <a:ln w="3175"/>
        </p:spPr>
      </p:pic>
      <p:sp>
        <p:nvSpPr>
          <p:cNvPr id="47" name="https://play.google.com/store/apps/details?id=jackpal.androidterm"/>
          <p:cNvSpPr txBox="1"/>
          <p:nvPr/>
        </p:nvSpPr>
        <p:spPr>
          <a:xfrm>
            <a:off x="9114472" y="9063720"/>
            <a:ext cx="1991389" cy="155404"/>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https://play.google.com/store/apps/details?id=jackpal.androidterm</a:t>
            </a:r>
          </a:p>
        </p:txBody>
      </p:sp>
      <p:pic>
        <p:nvPicPr>
          <p:cNvPr id="48" name="Bild" descr="Bild"/>
          <p:cNvPicPr>
            <a:picLocks noChangeAspect="1"/>
          </p:cNvPicPr>
          <p:nvPr/>
        </p:nvPicPr>
        <p:blipFill>
          <a:blip r:embed="rId5">
            <a:extLst/>
          </a:blip>
          <a:stretch>
            <a:fillRect/>
          </a:stretch>
        </p:blipFill>
        <p:spPr>
          <a:xfrm>
            <a:off x="7471660" y="193589"/>
            <a:ext cx="5277013" cy="8795020"/>
          </a:xfrm>
          <a:prstGeom prst="rect">
            <a:avLst/>
          </a:prstGeom>
          <a:ln w="3175"/>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2" name="Bild" descr="Bild"/>
          <p:cNvPicPr>
            <a:picLocks noChangeAspect="1"/>
          </p:cNvPicPr>
          <p:nvPr/>
        </p:nvPicPr>
        <p:blipFill>
          <a:blip r:embed="rId3">
            <a:extLst/>
          </a:blip>
          <a:stretch>
            <a:fillRect/>
          </a:stretch>
        </p:blipFill>
        <p:spPr>
          <a:xfrm>
            <a:off x="-19480" y="3880344"/>
            <a:ext cx="8227130" cy="5587592"/>
          </a:xfrm>
          <a:prstGeom prst="rect">
            <a:avLst/>
          </a:prstGeom>
          <a:ln w="3175"/>
        </p:spPr>
      </p:pic>
      <p:sp>
        <p:nvSpPr>
          <p:cNvPr id="53" name="Butz, Krüger, Völkel: Mensch-Maschine-Interaktion, Kapitel 8 - Etablierte Interaktionsstile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8 - Etablierte Interaktionsstile		       		      Folie</a:t>
            </a:r>
          </a:p>
        </p:txBody>
      </p:sp>
      <p:sp>
        <p:nvSpPr>
          <p:cNvPr id="54"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55" name="Kommandos auf Tasten"/>
          <p:cNvSpPr txBox="1"/>
          <p:nvPr>
            <p:ph type="title"/>
          </p:nvPr>
        </p:nvSpPr>
        <p:spPr>
          <a:prstGeom prst="rect">
            <a:avLst/>
          </a:prstGeom>
        </p:spPr>
        <p:txBody>
          <a:bodyPr/>
          <a:lstStyle/>
          <a:p>
            <a:pPr/>
            <a:r>
              <a:t>Kommandos auf Tasten</a:t>
            </a:r>
          </a:p>
        </p:txBody>
      </p:sp>
      <p:sp>
        <p:nvSpPr>
          <p:cNvPr id="56"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7" name="http://www.bsks.info/Handicaped/fernbedienung.jpg"/>
          <p:cNvSpPr txBox="1"/>
          <p:nvPr/>
        </p:nvSpPr>
        <p:spPr>
          <a:xfrm>
            <a:off x="130782" y="9236547"/>
            <a:ext cx="1595568" cy="155403"/>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http://www.bsks.info/Handicaped/fernbedienung.jpg</a:t>
            </a:r>
          </a:p>
        </p:txBody>
      </p:sp>
      <p:pic>
        <p:nvPicPr>
          <p:cNvPr id="58" name="Bild" descr="Bild"/>
          <p:cNvPicPr>
            <a:picLocks noChangeAspect="1"/>
          </p:cNvPicPr>
          <p:nvPr/>
        </p:nvPicPr>
        <p:blipFill>
          <a:blip r:embed="rId4">
            <a:extLst/>
          </a:blip>
          <a:stretch>
            <a:fillRect/>
          </a:stretch>
        </p:blipFill>
        <p:spPr>
          <a:xfrm>
            <a:off x="7569543" y="40845"/>
            <a:ext cx="5207001" cy="3810001"/>
          </a:xfrm>
          <a:prstGeom prst="rect">
            <a:avLst/>
          </a:prstGeom>
          <a:ln w="3175"/>
        </p:spPr>
      </p:pic>
      <p:sp>
        <p:nvSpPr>
          <p:cNvPr id="59" name="http://www.logitech.com/assets/50806/6/harmony-ultimate-one.jpg"/>
          <p:cNvSpPr txBox="1"/>
          <p:nvPr/>
        </p:nvSpPr>
        <p:spPr>
          <a:xfrm>
            <a:off x="9170636" y="3349239"/>
            <a:ext cx="2004814" cy="155403"/>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http://www.logitech.com/assets/50806/6/harmony-ultimate-one.jpg</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3" name="Abgerundetes Rechteck"/>
          <p:cNvSpPr/>
          <p:nvPr/>
        </p:nvSpPr>
        <p:spPr>
          <a:xfrm>
            <a:off x="101599" y="20320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64" name="Butz, Krüger, Völkel: Mensch-Maschine-Interaktion, Kapitel 8 - Etablierte Interaktionsstile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8 - Etablierte Interaktionsstile		       		      Folie</a:t>
            </a:r>
          </a:p>
        </p:txBody>
      </p:sp>
      <p:sp>
        <p:nvSpPr>
          <p:cNvPr id="65"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66" name="Kapitel 8 - Etablierte Interaktionsstile"/>
          <p:cNvSpPr txBox="1"/>
          <p:nvPr>
            <p:ph type="title"/>
          </p:nvPr>
        </p:nvSpPr>
        <p:spPr>
          <a:prstGeom prst="rect">
            <a:avLst/>
          </a:prstGeom>
        </p:spPr>
        <p:txBody>
          <a:bodyPr/>
          <a:lstStyle/>
          <a:p>
            <a:pPr/>
            <a:r>
              <a:t>Kapitel 8 - Etablierte Interaktionsstile</a:t>
            </a:r>
          </a:p>
        </p:txBody>
      </p:sp>
      <p:sp>
        <p:nvSpPr>
          <p:cNvPr id="67" name="Kommandos…"/>
          <p:cNvSpPr txBox="1"/>
          <p:nvPr>
            <p:ph type="body" idx="1"/>
          </p:nvPr>
        </p:nvSpPr>
        <p:spPr>
          <a:prstGeom prst="rect">
            <a:avLst/>
          </a:prstGeom>
        </p:spPr>
        <p:txBody>
          <a:bodyPr/>
          <a:lstStyle/>
          <a:p>
            <a:pPr/>
            <a:r>
              <a:t>Kommandos</a:t>
            </a:r>
          </a:p>
          <a:p>
            <a:pPr/>
            <a:r>
              <a:t>Dialoge</a:t>
            </a:r>
          </a:p>
          <a:p>
            <a:pPr/>
            <a:r>
              <a:t>Suche und Browsen</a:t>
            </a:r>
          </a:p>
          <a:p>
            <a:pPr/>
            <a:r>
              <a:t>Direkte Manipulation</a:t>
            </a:r>
          </a:p>
          <a:p>
            <a:pPr/>
            <a:r>
              <a:t>Interaktive Visualisierungen</a:t>
            </a:r>
          </a:p>
        </p:txBody>
      </p:sp>
      <p:sp>
        <p:nvSpPr>
          <p:cNvPr id="68"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2" name="Butz, Krüger, Völkel: Mensch-Maschine-Interaktion, Kapitel 8 - Etablierte Interaktionsstile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8 - Etablierte Interaktionsstile		       		      Folie</a:t>
            </a:r>
          </a:p>
        </p:txBody>
      </p:sp>
      <p:sp>
        <p:nvSpPr>
          <p:cNvPr id="73"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74" name="Bildschirmdialog am Mainframe Computer"/>
          <p:cNvSpPr txBox="1"/>
          <p:nvPr>
            <p:ph type="title"/>
          </p:nvPr>
        </p:nvSpPr>
        <p:spPr>
          <a:prstGeom prst="rect">
            <a:avLst/>
          </a:prstGeom>
        </p:spPr>
        <p:txBody>
          <a:bodyPr/>
          <a:lstStyle/>
          <a:p>
            <a:pPr/>
            <a:r>
              <a:t>Bildschirmdialog am Mainframe Computer</a:t>
            </a:r>
          </a:p>
        </p:txBody>
      </p:sp>
      <p:sp>
        <p:nvSpPr>
          <p:cNvPr id="75" name="Zum Bearbeiten doppelklicken"/>
          <p:cNvSpPr txBox="1"/>
          <p:nvPr>
            <p:ph type="body" idx="1"/>
          </p:nvPr>
        </p:nvSpPr>
        <p:spPr>
          <a:prstGeom prst="rect">
            <a:avLst/>
          </a:prstGeom>
        </p:spPr>
        <p:txBody>
          <a:bodyPr/>
          <a:lstStyle/>
          <a:p>
            <a:pPr/>
          </a:p>
        </p:txBody>
      </p:sp>
      <p:sp>
        <p:nvSpPr>
          <p:cNvPr id="76"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77" name="os360if.png" descr="os360if.png"/>
          <p:cNvPicPr>
            <a:picLocks noChangeAspect="1"/>
          </p:cNvPicPr>
          <p:nvPr/>
        </p:nvPicPr>
        <p:blipFill>
          <a:blip r:embed="rId3">
            <a:extLst/>
          </a:blip>
          <a:stretch>
            <a:fillRect/>
          </a:stretch>
        </p:blipFill>
        <p:spPr>
          <a:xfrm>
            <a:off x="356448" y="1243215"/>
            <a:ext cx="12114104" cy="7292570"/>
          </a:xfrm>
          <a:prstGeom prst="rect">
            <a:avLst/>
          </a:prstGeom>
          <a:ln w="3175"/>
        </p:spPr>
      </p:pic>
      <p:sp>
        <p:nvSpPr>
          <p:cNvPr id="78" name="http://vishal1089.blogspot.de/2012/10/what-is-ispf.html"/>
          <p:cNvSpPr txBox="1"/>
          <p:nvPr/>
        </p:nvSpPr>
        <p:spPr>
          <a:xfrm>
            <a:off x="9581315" y="9284183"/>
            <a:ext cx="2909323" cy="204542"/>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900"/>
            </a:lvl1pPr>
          </a:lstStyle>
          <a:p>
            <a:pPr/>
            <a:r>
              <a:t>http://vishal1089.blogspot.de/2012/10/what-is-ispf.html</a:t>
            </a:r>
          </a:p>
        </p:txBody>
      </p:sp>
      <p:sp>
        <p:nvSpPr>
          <p:cNvPr id="79" name="IBM “Interactive System Productivity Facility” for OS/360 mainframe computers, ab 1974"/>
          <p:cNvSpPr txBox="1"/>
          <p:nvPr/>
        </p:nvSpPr>
        <p:spPr>
          <a:xfrm>
            <a:off x="304501" y="8745243"/>
            <a:ext cx="11129963" cy="402340"/>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r>
              <a:t>IBM “Interactive System Productivity Facility” for OS/360 mainframe computers, ab 1974 </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3" name="Butz, Krüger, Völkel: Mensch-Maschine-Interaktion, Kapitel 8 - Etablierte Interaktionsstile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8 - Etablierte Interaktionsstile		       		      Folie</a:t>
            </a:r>
          </a:p>
        </p:txBody>
      </p:sp>
      <p:sp>
        <p:nvSpPr>
          <p:cNvPr id="84"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85" name="Bildschirm-…"/>
          <p:cNvSpPr txBox="1"/>
          <p:nvPr>
            <p:ph type="title"/>
          </p:nvPr>
        </p:nvSpPr>
        <p:spPr>
          <a:xfrm>
            <a:off x="203200" y="205081"/>
            <a:ext cx="3276944" cy="1707208"/>
          </a:xfrm>
          <a:prstGeom prst="rect">
            <a:avLst/>
          </a:prstGeom>
        </p:spPr>
        <p:txBody>
          <a:bodyPr/>
          <a:lstStyle/>
          <a:p>
            <a:pPr/>
            <a:r>
              <a:t>Bildschirm-</a:t>
            </a:r>
          </a:p>
          <a:p>
            <a:pPr/>
            <a:r>
              <a:t>dialoge</a:t>
            </a:r>
          </a:p>
        </p:txBody>
      </p:sp>
      <p:sp>
        <p:nvSpPr>
          <p:cNvPr id="86"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87" name="http://www.advancedinstaller.com/album/dialog-editor-screen-shot.png"/>
          <p:cNvSpPr txBox="1"/>
          <p:nvPr/>
        </p:nvSpPr>
        <p:spPr>
          <a:xfrm>
            <a:off x="9335080" y="9559064"/>
            <a:ext cx="2124838" cy="155404"/>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http://www.advancedinstaller.com/album/dialog-editor-screen-shot.png</a:t>
            </a:r>
          </a:p>
        </p:txBody>
      </p:sp>
      <p:pic>
        <p:nvPicPr>
          <p:cNvPr id="88" name="Bild" descr="Bild"/>
          <p:cNvPicPr>
            <a:picLocks noChangeAspect="1"/>
          </p:cNvPicPr>
          <p:nvPr/>
        </p:nvPicPr>
        <p:blipFill>
          <a:blip r:embed="rId3">
            <a:extLst/>
          </a:blip>
          <a:stretch>
            <a:fillRect/>
          </a:stretch>
        </p:blipFill>
        <p:spPr>
          <a:xfrm>
            <a:off x="3573798" y="38100"/>
            <a:ext cx="9451425" cy="9451425"/>
          </a:xfrm>
          <a:prstGeom prst="rect">
            <a:avLst/>
          </a:prstGeom>
          <a:ln w="3175"/>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2" name="Bild" descr="Bild"/>
          <p:cNvPicPr>
            <a:picLocks noChangeAspect="1"/>
          </p:cNvPicPr>
          <p:nvPr/>
        </p:nvPicPr>
        <p:blipFill>
          <a:blip r:embed="rId3">
            <a:extLst/>
          </a:blip>
          <a:stretch>
            <a:fillRect/>
          </a:stretch>
        </p:blipFill>
        <p:spPr>
          <a:xfrm>
            <a:off x="713381" y="2520287"/>
            <a:ext cx="11896337" cy="5490618"/>
          </a:xfrm>
          <a:prstGeom prst="rect">
            <a:avLst/>
          </a:prstGeom>
          <a:ln w="3175"/>
        </p:spPr>
      </p:pic>
      <p:sp>
        <p:nvSpPr>
          <p:cNvPr id="93" name="Sprachdialogsystem"/>
          <p:cNvSpPr txBox="1"/>
          <p:nvPr/>
        </p:nvSpPr>
        <p:spPr>
          <a:xfrm>
            <a:off x="4176630" y="6069922"/>
            <a:ext cx="3582455" cy="1364217"/>
          </a:xfrm>
          <a:prstGeom prst="rect">
            <a:avLst/>
          </a:prstGeom>
          <a:solidFill>
            <a:srgbClr val="FFFFFF"/>
          </a:solidFill>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defRPr sz="3000"/>
            </a:pPr>
          </a:p>
          <a:p>
            <a:pPr>
              <a:defRPr sz="3000"/>
            </a:pPr>
            <a:r>
              <a:t>Sprachdialogsystem</a:t>
            </a:r>
          </a:p>
        </p:txBody>
      </p:sp>
      <p:sp>
        <p:nvSpPr>
          <p:cNvPr id="94" name="Butz, Krüger, Völkel: Mensch-Maschine-Interaktion, Kapitel 8 - Etablierte Interaktionsstile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8 - Etablierte Interaktionsstile		       		      Folie</a:t>
            </a:r>
          </a:p>
        </p:txBody>
      </p:sp>
      <p:sp>
        <p:nvSpPr>
          <p:cNvPr id="95"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96" name="Sprachdialogsysteme"/>
          <p:cNvSpPr txBox="1"/>
          <p:nvPr>
            <p:ph type="title"/>
          </p:nvPr>
        </p:nvSpPr>
        <p:spPr>
          <a:prstGeom prst="rect">
            <a:avLst/>
          </a:prstGeom>
        </p:spPr>
        <p:txBody>
          <a:bodyPr/>
          <a:lstStyle/>
          <a:p>
            <a:pPr/>
            <a:r>
              <a:t>Sprachdialogsysteme</a:t>
            </a:r>
          </a:p>
        </p:txBody>
      </p:sp>
      <p:sp>
        <p:nvSpPr>
          <p:cNvPr id="97"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98" name="http://www.clarity-ag.de/fileadmin/images/pic14-650.jpg"/>
          <p:cNvSpPr txBox="1"/>
          <p:nvPr/>
        </p:nvSpPr>
        <p:spPr>
          <a:xfrm>
            <a:off x="9634554" y="9559064"/>
            <a:ext cx="1701236" cy="155404"/>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http://www.clarity-ag.de/fileadmin/images/pic14-650.jpg</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2" name="Butz, Krüger, Völkel: Mensch-Maschine-Interaktion, Kapitel 8 - Etablierte Interaktionsstile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8 - Etablierte Interaktionsstile		       		      Folie</a:t>
            </a:r>
          </a:p>
        </p:txBody>
      </p:sp>
      <p:sp>
        <p:nvSpPr>
          <p:cNvPr id="103"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04" name="Sprachassistenten"/>
          <p:cNvSpPr txBox="1"/>
          <p:nvPr>
            <p:ph type="title"/>
          </p:nvPr>
        </p:nvSpPr>
        <p:spPr>
          <a:prstGeom prst="rect">
            <a:avLst/>
          </a:prstGeom>
        </p:spPr>
        <p:txBody>
          <a:bodyPr/>
          <a:lstStyle/>
          <a:p>
            <a:pPr/>
            <a:r>
              <a:t>Sprachassistenten</a:t>
            </a:r>
          </a:p>
        </p:txBody>
      </p:sp>
      <p:sp>
        <p:nvSpPr>
          <p:cNvPr id="105"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06" name="https://jaxenter.de/sprachassistenten-hype-alexa-siri-cortana-71872"/>
          <p:cNvSpPr txBox="1"/>
          <p:nvPr/>
        </p:nvSpPr>
        <p:spPr>
          <a:xfrm>
            <a:off x="687232" y="8900797"/>
            <a:ext cx="11630336" cy="500616"/>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defRPr sz="3000"/>
            </a:pPr>
            <a:r>
              <a:rPr u="sng">
                <a:hlinkClick r:id="rId3" invalidUrl="" action="" tgtFrame="" tooltip="" history="1" highlightClick="0" endSnd="0"/>
              </a:rPr>
              <a:t>https://jaxenter.de/sprachassistenten-hype-alexa-siri-cortana-71872</a:t>
            </a:r>
            <a:r>
              <a:t> </a:t>
            </a:r>
          </a:p>
        </p:txBody>
      </p:sp>
      <p:pic>
        <p:nvPicPr>
          <p:cNvPr id="107" name="Bild" descr="Bild"/>
          <p:cNvPicPr>
            <a:picLocks noChangeAspect="1"/>
          </p:cNvPicPr>
          <p:nvPr/>
        </p:nvPicPr>
        <p:blipFill>
          <a:blip r:embed="rId4">
            <a:extLst/>
          </a:blip>
          <a:stretch>
            <a:fillRect/>
          </a:stretch>
        </p:blipFill>
        <p:spPr>
          <a:xfrm>
            <a:off x="-1" y="1218282"/>
            <a:ext cx="13004801" cy="7317036"/>
          </a:xfrm>
          <a:prstGeom prst="rect">
            <a:avLst/>
          </a:prstGeom>
          <a:ln w="3175"/>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1" name="Butz, Krüger, Völkel: Mensch-Maschine-Interaktion, Kapitel 8 - Etablierte Interaktionsstile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8 - Etablierte Interaktionsstile		       		      Folie</a:t>
            </a:r>
          </a:p>
        </p:txBody>
      </p:sp>
      <p:sp>
        <p:nvSpPr>
          <p:cNvPr id="112"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13" name="Dialog vs. Kommandos"/>
          <p:cNvSpPr txBox="1"/>
          <p:nvPr>
            <p:ph type="title"/>
          </p:nvPr>
        </p:nvSpPr>
        <p:spPr>
          <a:prstGeom prst="rect">
            <a:avLst/>
          </a:prstGeom>
        </p:spPr>
        <p:txBody>
          <a:bodyPr/>
          <a:lstStyle/>
          <a:p>
            <a:pPr/>
            <a:r>
              <a:t>Dialog vs. Kommandos</a:t>
            </a:r>
          </a:p>
        </p:txBody>
      </p:sp>
      <p:sp>
        <p:nvSpPr>
          <p:cNvPr id="114"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15" name="P1000522_300.png" descr="P1000522_300.png"/>
          <p:cNvPicPr>
            <a:picLocks noChangeAspect="1"/>
          </p:cNvPicPr>
          <p:nvPr/>
        </p:nvPicPr>
        <p:blipFill>
          <a:blip r:embed="rId3">
            <a:extLst/>
          </a:blip>
          <a:stretch>
            <a:fillRect/>
          </a:stretch>
        </p:blipFill>
        <p:spPr>
          <a:xfrm>
            <a:off x="226675" y="1214666"/>
            <a:ext cx="10795447" cy="8101860"/>
          </a:xfrm>
          <a:prstGeom prst="rect">
            <a:avLst/>
          </a:prstGeom>
          <a:ln w="3175"/>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9" name="Abgerundetes Rechteck"/>
          <p:cNvSpPr/>
          <p:nvPr/>
        </p:nvSpPr>
        <p:spPr>
          <a:xfrm>
            <a:off x="101599" y="26416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120" name="Butz, Krüger, Völkel: Mensch-Maschine-Interaktion, Kapitel 8 - Etablierte Interaktionsstile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8 - Etablierte Interaktionsstile		       		      Folie</a:t>
            </a:r>
          </a:p>
        </p:txBody>
      </p:sp>
      <p:sp>
        <p:nvSpPr>
          <p:cNvPr id="121"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22" name="Kapitel 8 - Etablierte Interaktionsstile"/>
          <p:cNvSpPr txBox="1"/>
          <p:nvPr>
            <p:ph type="title"/>
          </p:nvPr>
        </p:nvSpPr>
        <p:spPr>
          <a:prstGeom prst="rect">
            <a:avLst/>
          </a:prstGeom>
        </p:spPr>
        <p:txBody>
          <a:bodyPr/>
          <a:lstStyle/>
          <a:p>
            <a:pPr/>
            <a:r>
              <a:t>Kapitel 8 - Etablierte Interaktionsstile</a:t>
            </a:r>
          </a:p>
        </p:txBody>
      </p:sp>
      <p:sp>
        <p:nvSpPr>
          <p:cNvPr id="123" name="Kommandos…"/>
          <p:cNvSpPr txBox="1"/>
          <p:nvPr>
            <p:ph type="body" idx="1"/>
          </p:nvPr>
        </p:nvSpPr>
        <p:spPr>
          <a:prstGeom prst="rect">
            <a:avLst/>
          </a:prstGeom>
        </p:spPr>
        <p:txBody>
          <a:bodyPr/>
          <a:lstStyle/>
          <a:p>
            <a:pPr/>
            <a:r>
              <a:t>Kommandos</a:t>
            </a:r>
          </a:p>
          <a:p>
            <a:pPr/>
            <a:r>
              <a:t>Dialoge</a:t>
            </a:r>
          </a:p>
          <a:p>
            <a:pPr/>
            <a:r>
              <a:t>Suche und Browsen</a:t>
            </a:r>
          </a:p>
          <a:p>
            <a:pPr/>
            <a:r>
              <a:t>Direkte Manipulation</a:t>
            </a:r>
          </a:p>
          <a:p>
            <a:pPr/>
            <a:r>
              <a:t>Interaktive Visualisierungen</a:t>
            </a:r>
          </a:p>
        </p:txBody>
      </p:sp>
      <p:sp>
        <p:nvSpPr>
          <p:cNvPr id="124" name="Foliennummer"/>
          <p:cNvSpPr txBox="1"/>
          <p:nvPr>
            <p:ph type="sldNum" sz="quarter" idx="2"/>
          </p:nvPr>
        </p:nvSpPr>
        <p:spPr>
          <a:xfrm>
            <a:off x="12553597" y="9497434"/>
            <a:ext cx="278553"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8" name="Butz, Krüger, Völkel: Mensch-Maschine-Interaktion, Kapitel 8 - Etablierte Interaktionsstile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8 - Etablierte Interaktionsstile		       		      Folie</a:t>
            </a:r>
          </a:p>
        </p:txBody>
      </p:sp>
      <p:sp>
        <p:nvSpPr>
          <p:cNvPr id="129"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30" name="Suchen oder Stöbern?"/>
          <p:cNvSpPr txBox="1"/>
          <p:nvPr>
            <p:ph type="title"/>
          </p:nvPr>
        </p:nvSpPr>
        <p:spPr>
          <a:prstGeom prst="rect">
            <a:avLst/>
          </a:prstGeom>
        </p:spPr>
        <p:txBody>
          <a:bodyPr/>
          <a:lstStyle/>
          <a:p>
            <a:pPr/>
            <a:r>
              <a:t>Suchen oder Stöbern?</a:t>
            </a:r>
          </a:p>
        </p:txBody>
      </p:sp>
      <p:sp>
        <p:nvSpPr>
          <p:cNvPr id="131"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32" name="itunes-search.png" descr="itunes-search.png"/>
          <p:cNvPicPr>
            <a:picLocks noChangeAspect="1"/>
          </p:cNvPicPr>
          <p:nvPr/>
        </p:nvPicPr>
        <p:blipFill>
          <a:blip r:embed="rId3">
            <a:extLst/>
          </a:blip>
          <a:stretch>
            <a:fillRect/>
          </a:stretch>
        </p:blipFill>
        <p:spPr>
          <a:xfrm>
            <a:off x="249795" y="1304581"/>
            <a:ext cx="6264358" cy="4082039"/>
          </a:xfrm>
          <a:prstGeom prst="rect">
            <a:avLst/>
          </a:prstGeom>
          <a:ln w="3175"/>
        </p:spPr>
      </p:pic>
      <p:pic>
        <p:nvPicPr>
          <p:cNvPr id="133" name="itunes-browse.png" descr="itunes-browse.png"/>
          <p:cNvPicPr>
            <a:picLocks noChangeAspect="1"/>
          </p:cNvPicPr>
          <p:nvPr/>
        </p:nvPicPr>
        <p:blipFill>
          <a:blip r:embed="rId4">
            <a:extLst/>
          </a:blip>
          <a:stretch>
            <a:fillRect/>
          </a:stretch>
        </p:blipFill>
        <p:spPr>
          <a:xfrm>
            <a:off x="6629318" y="1304581"/>
            <a:ext cx="6264358" cy="4082039"/>
          </a:xfrm>
          <a:prstGeom prst="rect">
            <a:avLst/>
          </a:prstGeom>
          <a:ln w="3175"/>
        </p:spPr>
      </p:pic>
      <p:pic>
        <p:nvPicPr>
          <p:cNvPr id="134" name="itunes-both.png" descr="itunes-both.png"/>
          <p:cNvPicPr>
            <a:picLocks noChangeAspect="1"/>
          </p:cNvPicPr>
          <p:nvPr/>
        </p:nvPicPr>
        <p:blipFill>
          <a:blip r:embed="rId5">
            <a:extLst/>
          </a:blip>
          <a:stretch>
            <a:fillRect/>
          </a:stretch>
        </p:blipFill>
        <p:spPr>
          <a:xfrm>
            <a:off x="3370221" y="5333798"/>
            <a:ext cx="6264358" cy="4082039"/>
          </a:xfrm>
          <a:prstGeom prst="rect">
            <a:avLst/>
          </a:prstGeom>
          <a:ln w="3175"/>
        </p:spPr>
      </p:pic>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8" name="Abgerundetes Rechteck"/>
          <p:cNvSpPr/>
          <p:nvPr/>
        </p:nvSpPr>
        <p:spPr>
          <a:xfrm>
            <a:off x="101599" y="33655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139" name="Butz, Krüger, Völkel: Mensch-Maschine-Interaktion, Kapitel 8 - Etablierte Interaktionsstile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8 - Etablierte Interaktionsstile		       		      Folie</a:t>
            </a:r>
          </a:p>
        </p:txBody>
      </p:sp>
      <p:sp>
        <p:nvSpPr>
          <p:cNvPr id="140"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41" name="Kapitel 8 - Etablierte Interaktionsstile"/>
          <p:cNvSpPr txBox="1"/>
          <p:nvPr>
            <p:ph type="title"/>
          </p:nvPr>
        </p:nvSpPr>
        <p:spPr>
          <a:prstGeom prst="rect">
            <a:avLst/>
          </a:prstGeom>
        </p:spPr>
        <p:txBody>
          <a:bodyPr/>
          <a:lstStyle/>
          <a:p>
            <a:pPr/>
            <a:r>
              <a:t>Kapitel 8 - Etablierte Interaktionsstile</a:t>
            </a:r>
          </a:p>
        </p:txBody>
      </p:sp>
      <p:sp>
        <p:nvSpPr>
          <p:cNvPr id="142" name="Kommandos…"/>
          <p:cNvSpPr txBox="1"/>
          <p:nvPr>
            <p:ph type="body" idx="1"/>
          </p:nvPr>
        </p:nvSpPr>
        <p:spPr>
          <a:prstGeom prst="rect">
            <a:avLst/>
          </a:prstGeom>
        </p:spPr>
        <p:txBody>
          <a:bodyPr/>
          <a:lstStyle/>
          <a:p>
            <a:pPr/>
            <a:r>
              <a:t>Kommandos</a:t>
            </a:r>
          </a:p>
          <a:p>
            <a:pPr/>
            <a:r>
              <a:t>Dialoge</a:t>
            </a:r>
          </a:p>
          <a:p>
            <a:pPr/>
            <a:r>
              <a:t>Suche und Browsen</a:t>
            </a:r>
          </a:p>
          <a:p>
            <a:pPr/>
            <a:r>
              <a:t>Direkte Manipulation</a:t>
            </a:r>
          </a:p>
          <a:p>
            <a:pPr/>
            <a:r>
              <a:t>Interaktive Visualisierungen</a:t>
            </a:r>
          </a:p>
        </p:txBody>
      </p:sp>
      <p:sp>
        <p:nvSpPr>
          <p:cNvPr id="143"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7" name="Butz, Krüger, Völkel: Mensch-Maschine-Interaktion, Kapitel 8 - Etablierte Interaktionsstile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8 - Etablierte Interaktionsstile		       		      Folie</a:t>
            </a:r>
          </a:p>
        </p:txBody>
      </p:sp>
      <p:sp>
        <p:nvSpPr>
          <p:cNvPr id="148"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49" name="Das erste DMI Interface"/>
          <p:cNvSpPr txBox="1"/>
          <p:nvPr>
            <p:ph type="title"/>
          </p:nvPr>
        </p:nvSpPr>
        <p:spPr>
          <a:prstGeom prst="rect">
            <a:avLst/>
          </a:prstGeom>
        </p:spPr>
        <p:txBody>
          <a:bodyPr/>
          <a:lstStyle/>
          <a:p>
            <a:pPr/>
            <a:r>
              <a:t>Das erste DMI Interface</a:t>
            </a:r>
          </a:p>
        </p:txBody>
      </p:sp>
      <p:sp>
        <p:nvSpPr>
          <p:cNvPr id="150"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51" name="xerox-big.png" descr="xerox-big.png"/>
          <p:cNvPicPr>
            <a:picLocks noChangeAspect="1"/>
          </p:cNvPicPr>
          <p:nvPr/>
        </p:nvPicPr>
        <p:blipFill>
          <a:blip r:embed="rId3">
            <a:extLst/>
          </a:blip>
          <a:stretch>
            <a:fillRect/>
          </a:stretch>
        </p:blipFill>
        <p:spPr>
          <a:xfrm>
            <a:off x="203485" y="1148920"/>
            <a:ext cx="10434346" cy="8233351"/>
          </a:xfrm>
          <a:prstGeom prst="rect">
            <a:avLst/>
          </a:prstGeom>
          <a:ln w="3175"/>
        </p:spPr>
      </p:pic>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5" name="Butz, Krüger, Völkel: Mensch-Maschine-Interaktion, Kapitel 8 - Etablierte Interaktionsstile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8 - Etablierte Interaktionsstile		       		      Folie</a:t>
            </a:r>
          </a:p>
        </p:txBody>
      </p:sp>
      <p:sp>
        <p:nvSpPr>
          <p:cNvPr id="156"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57" name="3 Charakteristika von DMI"/>
          <p:cNvSpPr txBox="1"/>
          <p:nvPr>
            <p:ph type="title"/>
          </p:nvPr>
        </p:nvSpPr>
        <p:spPr>
          <a:prstGeom prst="rect">
            <a:avLst/>
          </a:prstGeom>
        </p:spPr>
        <p:txBody>
          <a:bodyPr/>
          <a:lstStyle/>
          <a:p>
            <a:pPr/>
            <a:r>
              <a:t>3 Charakteristika von DMI</a:t>
            </a:r>
          </a:p>
        </p:txBody>
      </p:sp>
      <p:sp>
        <p:nvSpPr>
          <p:cNvPr id="158" name="Visibility of Objects and Actions…"/>
          <p:cNvSpPr txBox="1"/>
          <p:nvPr>
            <p:ph type="body" idx="1"/>
          </p:nvPr>
        </p:nvSpPr>
        <p:spPr>
          <a:xfrm>
            <a:off x="203200" y="2855195"/>
            <a:ext cx="12598400" cy="6502910"/>
          </a:xfrm>
          <a:prstGeom prst="rect">
            <a:avLst/>
          </a:prstGeom>
        </p:spPr>
        <p:txBody>
          <a:bodyPr/>
          <a:lstStyle/>
          <a:p>
            <a:pPr/>
            <a:r>
              <a:t>Visibility of Objects and Actions </a:t>
            </a:r>
          </a:p>
          <a:p>
            <a:pPr lvl="1"/>
            <a:r>
              <a:t>Sichtbarkeit aller Objekte und Aktionen</a:t>
            </a:r>
          </a:p>
          <a:p>
            <a:pPr lvl="1"/>
          </a:p>
          <a:p>
            <a:pPr/>
            <a:r>
              <a:t>Rapid, reversible, incremental actions</a:t>
            </a:r>
          </a:p>
          <a:p>
            <a:pPr lvl="1"/>
            <a:r>
              <a:t>schnelle, umkehrbare, schrittweise ausführbare Aktionen</a:t>
            </a:r>
          </a:p>
          <a:p>
            <a:pPr lvl="1"/>
          </a:p>
          <a:p>
            <a:pPr/>
            <a:r>
              <a:t>Replacement of complex command-language syntax with direct, visual manipulation of the object of interest</a:t>
            </a:r>
          </a:p>
          <a:p>
            <a:pPr lvl="1"/>
            <a:r>
              <a:t>direkte, visuelle Manip. der Objekte statt komplizierter Kommandos</a:t>
            </a:r>
          </a:p>
        </p:txBody>
      </p:sp>
      <p:sp>
        <p:nvSpPr>
          <p:cNvPr id="159"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60" name="Bild" descr="Bild"/>
          <p:cNvPicPr>
            <a:picLocks noChangeAspect="1"/>
          </p:cNvPicPr>
          <p:nvPr/>
        </p:nvPicPr>
        <p:blipFill>
          <a:blip r:embed="rId3">
            <a:extLst/>
          </a:blip>
          <a:stretch>
            <a:fillRect/>
          </a:stretch>
        </p:blipFill>
        <p:spPr>
          <a:xfrm>
            <a:off x="8823968" y="-27203"/>
            <a:ext cx="4196107" cy="4196107"/>
          </a:xfrm>
          <a:prstGeom prst="rect">
            <a:avLst/>
          </a:prstGeom>
          <a:ln w="3175"/>
        </p:spPr>
      </p:pic>
      <p:sp>
        <p:nvSpPr>
          <p:cNvPr id="161" name="http://upload.wikimedia.org/wikipedia/commons/thumb/b/b9/Ben_Shneiderman_at_UNCC.jpg/220px-Ben_Shneiderman_at_UNCC.jpg"/>
          <p:cNvSpPr txBox="1"/>
          <p:nvPr/>
        </p:nvSpPr>
        <p:spPr>
          <a:xfrm>
            <a:off x="8964773" y="4225196"/>
            <a:ext cx="3914496" cy="155403"/>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http://upload.wikimedia.org/wikipedia/commons/thumb/b/b9/Ben_Shneiderman_at_UNCC.jpg/220px-Ben_Shneiderman_at_UNCC.jpg</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5" name="Abgerundetes Rechteck"/>
          <p:cNvSpPr/>
          <p:nvPr/>
        </p:nvSpPr>
        <p:spPr>
          <a:xfrm>
            <a:off x="101599" y="40386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166" name="Butz, Krüger, Völkel: Mensch-Maschine-Interaktion, Kapitel 8 - Etablierte Interaktionsstile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8 - Etablierte Interaktionsstile		       		      Folie</a:t>
            </a:r>
          </a:p>
        </p:txBody>
      </p:sp>
      <p:sp>
        <p:nvSpPr>
          <p:cNvPr id="167"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68" name="Kapitel 8 - Etablierte Interaktionsstile"/>
          <p:cNvSpPr txBox="1"/>
          <p:nvPr>
            <p:ph type="title"/>
          </p:nvPr>
        </p:nvSpPr>
        <p:spPr>
          <a:prstGeom prst="rect">
            <a:avLst/>
          </a:prstGeom>
        </p:spPr>
        <p:txBody>
          <a:bodyPr/>
          <a:lstStyle/>
          <a:p>
            <a:pPr/>
            <a:r>
              <a:t>Kapitel 8 - Etablierte Interaktionsstile</a:t>
            </a:r>
          </a:p>
        </p:txBody>
      </p:sp>
      <p:sp>
        <p:nvSpPr>
          <p:cNvPr id="169" name="Kommandos…"/>
          <p:cNvSpPr txBox="1"/>
          <p:nvPr>
            <p:ph type="body" idx="1"/>
          </p:nvPr>
        </p:nvSpPr>
        <p:spPr>
          <a:prstGeom prst="rect">
            <a:avLst/>
          </a:prstGeom>
        </p:spPr>
        <p:txBody>
          <a:bodyPr/>
          <a:lstStyle/>
          <a:p>
            <a:pPr/>
            <a:r>
              <a:t>Kommandos</a:t>
            </a:r>
          </a:p>
          <a:p>
            <a:pPr/>
            <a:r>
              <a:t>Dialoge</a:t>
            </a:r>
          </a:p>
          <a:p>
            <a:pPr/>
            <a:r>
              <a:t>Suche und Browsen</a:t>
            </a:r>
          </a:p>
          <a:p>
            <a:pPr/>
            <a:r>
              <a:t>Direkte Manipulation</a:t>
            </a:r>
          </a:p>
          <a:p>
            <a:pPr/>
            <a:r>
              <a:t>Interaktive Visualisierungen</a:t>
            </a:r>
          </a:p>
        </p:txBody>
      </p:sp>
      <p:sp>
        <p:nvSpPr>
          <p:cNvPr id="170"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4" name="Butz, Krüger, Völkel: Mensch-Maschine-Interaktion, Kapitel 8 - Etablierte Interaktionsstile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8 - Etablierte Interaktionsstile		       		      Folie</a:t>
            </a:r>
          </a:p>
        </p:txBody>
      </p:sp>
      <p:sp>
        <p:nvSpPr>
          <p:cNvPr id="175"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76" name="Infovis Beispiel: Paperlens"/>
          <p:cNvSpPr txBox="1"/>
          <p:nvPr>
            <p:ph type="title"/>
          </p:nvPr>
        </p:nvSpPr>
        <p:spPr>
          <a:prstGeom prst="rect">
            <a:avLst/>
          </a:prstGeom>
        </p:spPr>
        <p:txBody>
          <a:bodyPr/>
          <a:lstStyle/>
          <a:p>
            <a:pPr/>
            <a:r>
              <a:t>Infovis Beispiel: Paperlens</a:t>
            </a:r>
          </a:p>
        </p:txBody>
      </p:sp>
      <p:sp>
        <p:nvSpPr>
          <p:cNvPr id="177"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78" name="PaperLens-IV.png" descr="PaperLens-IV.png"/>
          <p:cNvPicPr>
            <a:picLocks noChangeAspect="1"/>
          </p:cNvPicPr>
          <p:nvPr/>
        </p:nvPicPr>
        <p:blipFill>
          <a:blip r:embed="rId3">
            <a:extLst/>
          </a:blip>
          <a:stretch>
            <a:fillRect/>
          </a:stretch>
        </p:blipFill>
        <p:spPr>
          <a:xfrm>
            <a:off x="210203" y="1142227"/>
            <a:ext cx="10312455" cy="8246737"/>
          </a:xfrm>
          <a:prstGeom prst="rect">
            <a:avLst/>
          </a:prstGeom>
          <a:ln w="3175"/>
        </p:spPr>
      </p:pic>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2" name="Butz, Krüger, Völkel: Mensch-Maschine-Interaktion, Kapitel 8 - Etablierte Interaktionsstile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8 - Etablierte Interaktionsstile		       		      Folie</a:t>
            </a:r>
          </a:p>
        </p:txBody>
      </p:sp>
      <p:sp>
        <p:nvSpPr>
          <p:cNvPr id="183"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84" name="leider kein Video zu Paperlens…"/>
          <p:cNvSpPr txBox="1"/>
          <p:nvPr>
            <p:ph type="title"/>
          </p:nvPr>
        </p:nvSpPr>
        <p:spPr>
          <a:prstGeom prst="rect">
            <a:avLst/>
          </a:prstGeom>
        </p:spPr>
        <p:txBody>
          <a:bodyPr/>
          <a:lstStyle/>
          <a:p>
            <a:pPr/>
            <a:r>
              <a:t>leider kein Video zu Paperlens…</a:t>
            </a:r>
          </a:p>
        </p:txBody>
      </p:sp>
      <p:sp>
        <p:nvSpPr>
          <p:cNvPr id="185"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86" name="Brushed and Linked Histograms of Ratings.mp4" descr="Brushed and Linked Histograms of Ratings.mp4"/>
          <p:cNvPicPr>
            <a:picLocks noChangeAspect="0"/>
          </p:cNvPicPr>
          <p:nvPr>
            <a:videoFile r:link="rId3"/>
            <p:extLst>
              <p:ext uri="{DAA4B4D4-6D71-4841-9C94-3DE7FCFB9230}">
                <p14:media xmlns:p14="http://schemas.microsoft.com/office/powerpoint/2010/main" r:embed="rId4"/>
              </p:ext>
            </p:extLst>
          </p:nvPr>
        </p:nvPicPr>
        <p:blipFill>
          <a:blip r:embed="rId5">
            <a:extLst/>
          </a:blip>
          <a:stretch>
            <a:fillRect/>
          </a:stretch>
        </p:blipFill>
        <p:spPr>
          <a:xfrm>
            <a:off x="0" y="1337971"/>
            <a:ext cx="13004801" cy="7855249"/>
          </a:xfrm>
          <a:prstGeom prst="rect">
            <a:avLst/>
          </a:prstGeom>
          <a:ln w="12700">
            <a:miter lim="400000"/>
          </a:ln>
        </p:spPr>
      </p:pic>
      <p:sp>
        <p:nvSpPr>
          <p:cNvPr id="187" name="https://www.youtube.com/watch?v=6ppMRX7n3Cs"/>
          <p:cNvSpPr txBox="1"/>
          <p:nvPr/>
        </p:nvSpPr>
        <p:spPr>
          <a:xfrm>
            <a:off x="9685918" y="9559064"/>
            <a:ext cx="1575941" cy="155404"/>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https://www.youtube.com/watch?v=6ppMRX7n3Cs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85819" fill="hold"/>
                                        <p:tgtEl>
                                          <p:spTgt spid="186"/>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186"/>
                </p:tgtEl>
              </p:cMediaNode>
            </p:video>
            <p:seq concurrent="1" prevAc="none" nextAc="seek">
              <p:cTn id="8" evtFilter="cancelBubble" nodeType="interactiveSeq" restart="whenNotActive" fill="hold">
                <p:stCondLst>
                  <p:cond delay="0" evt="onClick">
                    <p:tgtEl>
                      <p:spTgt spid="186"/>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186"/>
                                        </p:tgtEl>
                                      </p:cBhvr>
                                    </p:cmd>
                                  </p:childTnLst>
                                </p:cTn>
                              </p:par>
                            </p:childTnLst>
                          </p:cTn>
                        </p:par>
                      </p:childTnLst>
                    </p:cTn>
                  </p:par>
                </p:childTnLst>
              </p:cTn>
              <p:nextCondLst>
                <p:cond delay="0" evt="onClick">
                  <p:tgtEl>
                    <p:spTgt spid="186"/>
                  </p:tgtEl>
                </p:cond>
              </p:nextCondLst>
            </p:seq>
          </p:childTnLst>
        </p:cTn>
      </p:par>
    </p:tnLst>
  </p:timing>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a:ea typeface="Arial"/>
        <a:cs typeface="Arial"/>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BFC1DD"/>
        </a:solidFill>
        <a:ln w="3175" cap="flat">
          <a:solidFill>
            <a:srgbClr val="000000"/>
          </a:solidFill>
          <a:prstDash val="solid"/>
          <a:round/>
        </a:ln>
        <a:effectLst/>
        <a:sp3d/>
      </a:spPr>
      <a:bodyPr rot="0" spcFirstLastPara="1" vertOverflow="overflow" horzOverflow="overflow" vert="horz" wrap="square" lIns="40640" tIns="40640" rIns="40640" bIns="40640" numCol="1" spcCol="38100" rtlCol="0" anchor="ctr" upright="0">
        <a:spAutoFit/>
      </a:bodyPr>
      <a:lstStyle>
        <a:def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175" cap="flat">
          <a:solidFill>
            <a:srgbClr val="000000"/>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3175" cap="flat">
          <a:noFill/>
          <a:miter lim="400000"/>
        </a:ln>
        <a:effectLst/>
        <a:sp3d/>
      </a:spPr>
      <a:bodyPr rot="0" spcFirstLastPara="1" vertOverflow="overflow" horzOverflow="overflow" vert="horz" wrap="square" lIns="40640" tIns="40640" rIns="40640" bIns="40640" numCol="1" spcCol="38100" rtlCol="0" anchor="ctr" upright="0">
        <a:spAutoFit/>
      </a:bodyPr>
      <a:lstStyle>
        <a:def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a:ea typeface="Arial"/>
        <a:cs typeface="Arial"/>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BFC1DD"/>
        </a:solidFill>
        <a:ln w="3175" cap="flat">
          <a:solidFill>
            <a:srgbClr val="000000"/>
          </a:solidFill>
          <a:prstDash val="solid"/>
          <a:round/>
        </a:ln>
        <a:effectLst/>
        <a:sp3d/>
      </a:spPr>
      <a:bodyPr rot="0" spcFirstLastPara="1" vertOverflow="overflow" horzOverflow="overflow" vert="horz" wrap="square" lIns="40640" tIns="40640" rIns="40640" bIns="40640" numCol="1" spcCol="38100" rtlCol="0" anchor="ctr" upright="0">
        <a:spAutoFit/>
      </a:bodyPr>
      <a:lstStyle>
        <a:def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175" cap="flat">
          <a:solidFill>
            <a:srgbClr val="000000"/>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3175" cap="flat">
          <a:noFill/>
          <a:miter lim="400000"/>
        </a:ln>
        <a:effectLst/>
        <a:sp3d/>
      </a:spPr>
      <a:bodyPr rot="0" spcFirstLastPara="1" vertOverflow="overflow" horzOverflow="overflow" vert="horz" wrap="square" lIns="40640" tIns="40640" rIns="40640" bIns="40640" numCol="1" spcCol="38100" rtlCol="0" anchor="ctr" upright="0">
        <a:spAutoFit/>
      </a:bodyPr>
      <a:lstStyle>
        <a:def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