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media/image1.jpeg" ContentType="image/jpeg"/>
  <Override PartName="/ppt/notesSlides/notesSlide4.xml" ContentType="application/vnd.openxmlformats-officedocument.presentationml.notesSlide+xml"/>
  <Override PartName="/ppt/media/image2.jpeg" ContentType="image/jpeg"/>
  <Override PartName="/ppt/media/image3.jpeg" ContentType="image/jpeg"/>
  <Override PartName="/ppt/notesSlides/notesSlide5.xml" ContentType="application/vnd.openxmlformats-officedocument.presentationml.notesSlide+xml"/>
  <Override PartName="/ppt/media/media1.mov" ContentType="video/unknown"/>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media/image4.jpeg" ContentType="image/jpeg"/>
  <Override PartName="/ppt/media/image5.jpeg" ContentType="image/jpeg"/>
  <Override PartName="/ppt/notesSlides/notesSlide15.xml" ContentType="application/vnd.openxmlformats-officedocument.presentationml.notesSlide+xml"/>
  <Override PartName="/ppt/media/media1.mp4" ContentType="video/unknown"/>
  <Override PartName="/ppt/notesSlides/notesSlide16.xml" ContentType="application/vnd.openxmlformats-officedocument.presentationml.notesSlide+xml"/>
  <Override PartName="/ppt/media/image6.jpeg" ContentType="image/jpeg"/>
  <Override PartName="/ppt/media/image7.jpeg" ContentType="image/jpeg"/>
  <Override PartName="/ppt/notesSlides/notesSlide17.xml" ContentType="application/vnd.openxmlformats-officedocument.presentationml.notesSlide+xml"/>
  <Override PartName="/ppt/media/image8.jpeg" ContentType="image/jpeg"/>
  <Override PartName="/ppt/media/image9.jpeg" ContentType="image/jpeg"/>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media/media2.mp4" ContentType="video/unknown"/>
  <Override PartName="/ppt/notesSlides/notesSlide21.xml" ContentType="application/vnd.openxmlformats-officedocument.presentationml.notesSlide+xml"/>
  <Override PartName="/ppt/notesSlides/notesSlide22.xml" ContentType="application/vnd.openxmlformats-officedocument.presentationml.notesSlide+xml"/>
  <Override PartName="/ppt/media/image10.jpeg" ContentType="image/jpeg"/>
  <Override PartName="/ppt/media/image11.jpeg" ContentType="image/jpeg"/>
  <Override PartName="/ppt/media/image12.jpeg" ContentType="image/jpeg"/>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media/media3.mp4" ContentType="video/unknown"/>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media/media4.mp4" ContentType="video/unknown"/>
  <Override PartName="/ppt/notesSlides/notesSlide33.xml" ContentType="application/vnd.openxmlformats-officedocument.presentationml.notesSlide+xml"/>
  <Override PartName="/ppt/media/media5.mp4" ContentType="video/unknown"/>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media/image13.jpeg" ContentType="image/jpeg"/>
  <Override PartName="/ppt/notesSlides/notesSlide37.xml" ContentType="application/vnd.openxmlformats-officedocument.presentationml.notesSlide+xml"/>
  <Override PartName="/ppt/media/media6.mp4" ContentType="video/unknown"/>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media/image14.jpeg" ContentType="image/jpeg"/>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media/image15.jpeg" ContentType="image/jpeg"/>
  <Override PartName="/ppt/media/image16.jpeg" ContentType="image/jpeg"/>
  <Override PartName="/ppt/media/image17.jpeg" ContentType="image/jpeg"/>
  <Override PartName="/ppt/media/image18.jpeg" ContentType="image/jpeg"/>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media/image19.jpeg" ContentType="image/jpeg"/>
  <Override PartName="/ppt/media/image20.jpeg" ContentType="image/jpeg"/>
  <Override PartName="/ppt/media/image21.jpeg" ContentType="image/jpeg"/>
  <Override PartName="/ppt/notesSlides/notesSlide49.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1pPr>
    <a:lvl2pPr marL="57799" marR="57799" indent="3429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2pPr>
    <a:lvl3pPr marL="57799" marR="57799" indent="6858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3pPr>
    <a:lvl4pPr marL="57799" marR="57799" indent="10287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4pPr>
    <a:lvl5pPr marL="57799" marR="57799" indent="13716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5pPr>
    <a:lvl6pPr marL="57799" marR="57799" indent="17145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6pPr>
    <a:lvl7pPr marL="57799" marR="57799" indent="20574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7pPr>
    <a:lvl8pPr marL="57799" marR="57799" indent="24003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8pPr>
    <a:lvl9pPr marL="57799" marR="57799" indent="27432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C5C7C9">
              <a:alpha val="30000"/>
            </a:srgbClr>
          </a:solidFill>
        </a:fill>
      </a:tcStyle>
    </a:band2H>
    <a:firstCol>
      <a:tcTxStyle b="off" i="off">
        <a:fontRef idx="minor">
          <a:srgbClr val="000000"/>
        </a:fontRef>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21" name="Shape 21"/>
          <p:cNvSpPr/>
          <p:nvPr>
            <p:ph type="sldImg"/>
          </p:nvPr>
        </p:nvSpPr>
        <p:spPr>
          <a:xfrm>
            <a:off x="1143000" y="685800"/>
            <a:ext cx="4572000" cy="3429000"/>
          </a:xfrm>
          <a:prstGeom prst="rect">
            <a:avLst/>
          </a:prstGeom>
        </p:spPr>
        <p:txBody>
          <a:bodyPr/>
          <a:lstStyle/>
          <a:p>
            <a:pPr/>
          </a:p>
        </p:txBody>
      </p:sp>
      <p:sp>
        <p:nvSpPr>
          <p:cNvPr id="22" name="Shape 2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825500" latinLnBrk="0">
      <a:defRPr sz="1500">
        <a:latin typeface="+mn-lt"/>
        <a:ea typeface="+mn-ea"/>
        <a:cs typeface="+mn-cs"/>
        <a:sym typeface="Arial"/>
      </a:defRPr>
    </a:lvl1pPr>
    <a:lvl2pPr indent="228600" defTabSz="825500" latinLnBrk="0">
      <a:defRPr sz="1500">
        <a:latin typeface="+mn-lt"/>
        <a:ea typeface="+mn-ea"/>
        <a:cs typeface="+mn-cs"/>
        <a:sym typeface="Arial"/>
      </a:defRPr>
    </a:lvl2pPr>
    <a:lvl3pPr indent="457200" defTabSz="825500" latinLnBrk="0">
      <a:defRPr sz="1500">
        <a:latin typeface="+mn-lt"/>
        <a:ea typeface="+mn-ea"/>
        <a:cs typeface="+mn-cs"/>
        <a:sym typeface="Arial"/>
      </a:defRPr>
    </a:lvl3pPr>
    <a:lvl4pPr indent="685800" defTabSz="825500" latinLnBrk="0">
      <a:defRPr sz="1500">
        <a:latin typeface="+mn-lt"/>
        <a:ea typeface="+mn-ea"/>
        <a:cs typeface="+mn-cs"/>
        <a:sym typeface="Arial"/>
      </a:defRPr>
    </a:lvl4pPr>
    <a:lvl5pPr indent="914400" defTabSz="825500" latinLnBrk="0">
      <a:defRPr sz="1500">
        <a:latin typeface="+mn-lt"/>
        <a:ea typeface="+mn-ea"/>
        <a:cs typeface="+mn-cs"/>
        <a:sym typeface="Arial"/>
      </a:defRPr>
    </a:lvl5pPr>
    <a:lvl6pPr indent="1143000" defTabSz="825500" latinLnBrk="0">
      <a:defRPr sz="1500">
        <a:latin typeface="+mn-lt"/>
        <a:ea typeface="+mn-ea"/>
        <a:cs typeface="+mn-cs"/>
        <a:sym typeface="Arial"/>
      </a:defRPr>
    </a:lvl6pPr>
    <a:lvl7pPr indent="1371600" defTabSz="825500" latinLnBrk="0">
      <a:defRPr sz="1500">
        <a:latin typeface="+mn-lt"/>
        <a:ea typeface="+mn-ea"/>
        <a:cs typeface="+mn-cs"/>
        <a:sym typeface="Arial"/>
      </a:defRPr>
    </a:lvl7pPr>
    <a:lvl8pPr indent="1600200" defTabSz="825500" latinLnBrk="0">
      <a:defRPr sz="1500">
        <a:latin typeface="+mn-lt"/>
        <a:ea typeface="+mn-ea"/>
        <a:cs typeface="+mn-cs"/>
        <a:sym typeface="Arial"/>
      </a:defRPr>
    </a:lvl8pPr>
    <a:lvl9pPr indent="1828800" defTabSz="825500" latinLnBrk="0">
      <a:defRPr sz="1500">
        <a:latin typeface="+mn-lt"/>
        <a:ea typeface="+mn-ea"/>
        <a:cs typeface="+mn-cs"/>
        <a:sym typeface="Arial"/>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 Id="rId3" Type="http://schemas.openxmlformats.org/officeDocument/2006/relationships/hyperlink" Target="http://www.academia.edu/2356315/Understanding_Affordances_History_and_contemporary_development_of_Gibsons_central_concept" TargetMode="External"/></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2.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3.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4.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5.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16.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7.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18.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19.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20.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21.xml.rels><?xml version="1.0" encoding="UTF-8"?>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22.xml.rels><?xml version="1.0" encoding="UTF-8"?>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 Id="rId3" Type="http://schemas.openxmlformats.org/officeDocument/2006/relationships/hyperlink" Target="http://www.vcalc.net/Keyboard.htm" TargetMode="External"/></Relationships>

</file>

<file path=ppt/notesSlides/_rels/notesSlide23.xml.rels><?xml version="1.0" encoding="UTF-8"?>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_rels/notesSlide24.xml.rels><?xml version="1.0" encoding="UTF-8"?>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_rels/notesSlide25.xml.rels><?xml version="1.0" encoding="UTF-8"?>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_rels/notesSlide26.xml.rels><?xml version="1.0" encoding="UTF-8"?>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_rels/notesSlide27.xml.rels><?xml version="1.0" encoding="UTF-8"?>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_rels/notesSlide28.xml.rels><?xml version="1.0" encoding="UTF-8"?>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Relationships>

</file>

<file path=ppt/notesSlides/_rels/notesSlide29.xml.rels><?xml version="1.0" encoding="UTF-8"?>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Relationships>

</file>

<file path=ppt/notesSlides/_rels/notesSlide30.xml.rels><?xml version="1.0" encoding="UTF-8"?>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Relationships>

</file>

<file path=ppt/notesSlides/_rels/notesSlide31.xml.rels><?xml version="1.0" encoding="UTF-8"?>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Relationships>

</file>

<file path=ppt/notesSlides/_rels/notesSlide32.xml.rels><?xml version="1.0" encoding="UTF-8"?>
<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Relationships>

</file>

<file path=ppt/notesSlides/_rels/notesSlide33.xml.rels><?xml version="1.0" encoding="UTF-8"?>
<Relationships xmlns="http://schemas.openxmlformats.org/package/2006/relationships"><Relationship Id="rId1" Type="http://schemas.openxmlformats.org/officeDocument/2006/relationships/slide" Target="../slides/slide35.xml"/><Relationship Id="rId2" Type="http://schemas.openxmlformats.org/officeDocument/2006/relationships/notesMaster" Target="../notesMasters/notesMaster1.xml"/></Relationships>

</file>

<file path=ppt/notesSlides/_rels/notesSlide34.xml.rels><?xml version="1.0" encoding="UTF-8"?>
<Relationships xmlns="http://schemas.openxmlformats.org/package/2006/relationships"><Relationship Id="rId1" Type="http://schemas.openxmlformats.org/officeDocument/2006/relationships/slide" Target="../slides/slide36.xml"/><Relationship Id="rId2" Type="http://schemas.openxmlformats.org/officeDocument/2006/relationships/notesMaster" Target="../notesMasters/notesMaster1.xml"/></Relationships>

</file>

<file path=ppt/notesSlides/_rels/notesSlide35.xml.rels><?xml version="1.0" encoding="UTF-8"?>
<Relationships xmlns="http://schemas.openxmlformats.org/package/2006/relationships"><Relationship Id="rId1" Type="http://schemas.openxmlformats.org/officeDocument/2006/relationships/slide" Target="../slides/slide37.xml"/><Relationship Id="rId2" Type="http://schemas.openxmlformats.org/officeDocument/2006/relationships/notesMaster" Target="../notesMasters/notesMaster1.xml"/></Relationships>

</file>

<file path=ppt/notesSlides/_rels/notesSlide36.xml.rels><?xml version="1.0" encoding="UTF-8"?>
<Relationships xmlns="http://schemas.openxmlformats.org/package/2006/relationships"><Relationship Id="rId1" Type="http://schemas.openxmlformats.org/officeDocument/2006/relationships/slide" Target="../slides/slide38.xml"/><Relationship Id="rId2" Type="http://schemas.openxmlformats.org/officeDocument/2006/relationships/notesMaster" Target="../notesMasters/notesMaster1.xml"/></Relationships>

</file>

<file path=ppt/notesSlides/_rels/notesSlide37.xml.rels><?xml version="1.0" encoding="UTF-8"?>
<Relationships xmlns="http://schemas.openxmlformats.org/package/2006/relationships"><Relationship Id="rId1" Type="http://schemas.openxmlformats.org/officeDocument/2006/relationships/slide" Target="../slides/slide39.xml"/><Relationship Id="rId2" Type="http://schemas.openxmlformats.org/officeDocument/2006/relationships/notesMaster" Target="../notesMasters/notesMaster1.xml"/><Relationship Id="rId3" Type="http://schemas.openxmlformats.org/officeDocument/2006/relationships/hyperlink" Target="http://bumptop.com" TargetMode="External"/></Relationships>

</file>

<file path=ppt/notesSlides/_rels/notesSlide38.xml.rels><?xml version="1.0" encoding="UTF-8"?>
<Relationships xmlns="http://schemas.openxmlformats.org/package/2006/relationships"><Relationship Id="rId1" Type="http://schemas.openxmlformats.org/officeDocument/2006/relationships/slide" Target="../slides/slide40.xml"/><Relationship Id="rId2" Type="http://schemas.openxmlformats.org/officeDocument/2006/relationships/notesMaster" Target="../notesMasters/notesMaster1.xml"/></Relationships>

</file>

<file path=ppt/notesSlides/_rels/notesSlide39.xml.rels><?xml version="1.0" encoding="UTF-8"?>
<Relationships xmlns="http://schemas.openxmlformats.org/package/2006/relationships"><Relationship Id="rId1" Type="http://schemas.openxmlformats.org/officeDocument/2006/relationships/slide" Target="../slides/slide41.xml"/><Relationship Id="rId2" Type="http://schemas.openxmlformats.org/officeDocument/2006/relationships/notesMaster" Target="../notesMasters/notesMaster1.xml"/></Relationships>

</file>

<file path=ppt/notesSlides/_rels/notesSlide40.xml.rels><?xml version="1.0" encoding="UTF-8"?>
<Relationships xmlns="http://schemas.openxmlformats.org/package/2006/relationships"><Relationship Id="rId1" Type="http://schemas.openxmlformats.org/officeDocument/2006/relationships/slide" Target="../slides/slide42.xml"/><Relationship Id="rId2" Type="http://schemas.openxmlformats.org/officeDocument/2006/relationships/notesMaster" Target="../notesMasters/notesMaster1.xml"/></Relationships>

</file>

<file path=ppt/notesSlides/_rels/notesSlide41.xml.rels><?xml version="1.0" encoding="UTF-8"?>
<Relationships xmlns="http://schemas.openxmlformats.org/package/2006/relationships"><Relationship Id="rId1" Type="http://schemas.openxmlformats.org/officeDocument/2006/relationships/slide" Target="../slides/slide43.xml"/><Relationship Id="rId2" Type="http://schemas.openxmlformats.org/officeDocument/2006/relationships/notesMaster" Target="../notesMasters/notesMaster1.xml"/></Relationships>

</file>

<file path=ppt/notesSlides/_rels/notesSlide42.xml.rels><?xml version="1.0" encoding="UTF-8"?>
<Relationships xmlns="http://schemas.openxmlformats.org/package/2006/relationships"><Relationship Id="rId1" Type="http://schemas.openxmlformats.org/officeDocument/2006/relationships/slide" Target="../slides/slide44.xml"/><Relationship Id="rId2" Type="http://schemas.openxmlformats.org/officeDocument/2006/relationships/notesMaster" Target="../notesMasters/notesMaster1.xml"/></Relationships>

</file>

<file path=ppt/notesSlides/_rels/notesSlide43.xml.rels><?xml version="1.0" encoding="UTF-8"?>
<Relationships xmlns="http://schemas.openxmlformats.org/package/2006/relationships"><Relationship Id="rId1" Type="http://schemas.openxmlformats.org/officeDocument/2006/relationships/slide" Target="../slides/slide45.xml"/><Relationship Id="rId2" Type="http://schemas.openxmlformats.org/officeDocument/2006/relationships/notesMaster" Target="../notesMasters/notesMaster1.xml"/></Relationships>

</file>

<file path=ppt/notesSlides/_rels/notesSlide44.xml.rels><?xml version="1.0" encoding="UTF-8"?>
<Relationships xmlns="http://schemas.openxmlformats.org/package/2006/relationships"><Relationship Id="rId1" Type="http://schemas.openxmlformats.org/officeDocument/2006/relationships/slide" Target="../slides/slide46.xml"/><Relationship Id="rId2" Type="http://schemas.openxmlformats.org/officeDocument/2006/relationships/notesMaster" Target="../notesMasters/notesMaster1.xml"/></Relationships>

</file>

<file path=ppt/notesSlides/_rels/notesSlide45.xml.rels><?xml version="1.0" encoding="UTF-8"?>
<Relationships xmlns="http://schemas.openxmlformats.org/package/2006/relationships"><Relationship Id="rId1" Type="http://schemas.openxmlformats.org/officeDocument/2006/relationships/slide" Target="../slides/slide47.xml"/><Relationship Id="rId2" Type="http://schemas.openxmlformats.org/officeDocument/2006/relationships/notesMaster" Target="../notesMasters/notesMaster1.xml"/></Relationships>

</file>

<file path=ppt/notesSlides/_rels/notesSlide46.xml.rels><?xml version="1.0" encoding="UTF-8"?>
<Relationships xmlns="http://schemas.openxmlformats.org/package/2006/relationships"><Relationship Id="rId1" Type="http://schemas.openxmlformats.org/officeDocument/2006/relationships/slide" Target="../slides/slide48.xml"/><Relationship Id="rId2" Type="http://schemas.openxmlformats.org/officeDocument/2006/relationships/notesMaster" Target="../notesMasters/notesMaster1.xml"/></Relationships>

</file>

<file path=ppt/notesSlides/_rels/notesSlide47.xml.rels><?xml version="1.0" encoding="UTF-8"?>
<Relationships xmlns="http://schemas.openxmlformats.org/package/2006/relationships"><Relationship Id="rId1" Type="http://schemas.openxmlformats.org/officeDocument/2006/relationships/slide" Target="../slides/slide49.xml"/><Relationship Id="rId2" Type="http://schemas.openxmlformats.org/officeDocument/2006/relationships/notesMaster" Target="../notesMasters/notesMaster1.xml"/></Relationships>

</file>

<file path=ppt/notesSlides/_rels/notesSlide48.xml.rels><?xml version="1.0" encoding="UTF-8"?>
<Relationships xmlns="http://schemas.openxmlformats.org/package/2006/relationships"><Relationship Id="rId1" Type="http://schemas.openxmlformats.org/officeDocument/2006/relationships/slide" Target="../slides/slide50.xml"/><Relationship Id="rId2" Type="http://schemas.openxmlformats.org/officeDocument/2006/relationships/notesMaster" Target="../notesMasters/notesMaster1.xml"/></Relationships>

</file>

<file path=ppt/notesSlides/_rels/notesSlide49.xml.rels><?xml version="1.0" encoding="UTF-8"?>
<Relationships xmlns="http://schemas.openxmlformats.org/package/2006/relationships"><Relationship Id="rId1" Type="http://schemas.openxmlformats.org/officeDocument/2006/relationships/slide" Target="../slides/slide5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 name="Shape 29"/>
          <p:cNvSpPr/>
          <p:nvPr>
            <p:ph type="sldImg"/>
          </p:nvPr>
        </p:nvSpPr>
        <p:spPr>
          <a:prstGeom prst="rect">
            <a:avLst/>
          </a:prstGeom>
        </p:spPr>
        <p:txBody>
          <a:bodyPr/>
          <a:lstStyle/>
          <a:p>
            <a:pPr/>
          </a:p>
        </p:txBody>
      </p:sp>
      <p:sp>
        <p:nvSpPr>
          <p:cNvPr id="30" name="Shape 30"/>
          <p:cNvSpPr/>
          <p:nvPr>
            <p:ph type="body" sz="quarter" idx="1"/>
          </p:nvPr>
        </p:nvSpPr>
        <p:spPr>
          <a:prstGeom prst="rect">
            <a:avLst/>
          </a:prstGeom>
        </p:spPr>
        <p:txBody>
          <a:bodyPr/>
          <a:lstStyle/>
          <a:p>
            <a:pPr/>
            <a:r>
              <a:t>Thema heute: Grundregeln beim Entwurf von Benutzerschnittstellen</a:t>
            </a:r>
          </a:p>
          <a:p>
            <a:pPr/>
          </a:p>
          <a:p>
            <a:pPr/>
            <a:r>
              <a:t>…eine Menge Stoff in schneller Abfolge, längstes Kapitel des Buchs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 name="Shape 38"/>
          <p:cNvSpPr/>
          <p:nvPr>
            <p:ph type="sldImg"/>
          </p:nvPr>
        </p:nvSpPr>
        <p:spPr>
          <a:prstGeom prst="rect">
            <a:avLst/>
          </a:prstGeom>
        </p:spPr>
        <p:txBody>
          <a:bodyPr/>
          <a:lstStyle/>
          <a:p>
            <a:pPr/>
          </a:p>
        </p:txBody>
      </p:sp>
      <p:sp>
        <p:nvSpPr>
          <p:cNvPr id="39" name="Shape 39"/>
          <p:cNvSpPr/>
          <p:nvPr>
            <p:ph type="body" sz="quarter" idx="1"/>
          </p:nvPr>
        </p:nvSpPr>
        <p:spPr>
          <a:prstGeom prst="rect">
            <a:avLst/>
          </a:prstGeom>
        </p:spPr>
        <p:txBody>
          <a:bodyPr/>
          <a:lstStyle/>
          <a:p>
            <a:pPr/>
            <a:r>
              <a:t>Grundbegriff der Affordance (dtsch: Aufforderungscharakter)</a:t>
            </a:r>
          </a:p>
          <a:p>
            <a:pPr/>
          </a:p>
          <a:p>
            <a:pPr/>
            <a:r>
              <a:t>Konzept aus der Kognitionspsychologie, von Don Norman 1985 in der MMI eingeführt, seither oft und gerne benutzt, viel diskutiert. Don Norman selbst hat mittlerweile zurückgerudert und nennt sie „Signifiers“, um den weiteren Konnotationen aus der Original-Psychologie-Literatur zu entgehen.</a:t>
            </a:r>
          </a:p>
          <a:p>
            <a:pPr/>
          </a:p>
          <a:p>
            <a:pPr/>
            <a:r>
              <a:t>Begriff trotzdem in aller Munde, deshalb hier auch so erklärt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 name="Shape 54"/>
          <p:cNvSpPr/>
          <p:nvPr>
            <p:ph type="sldImg"/>
          </p:nvPr>
        </p:nvSpPr>
        <p:spPr>
          <a:prstGeom prst="rect">
            <a:avLst/>
          </a:prstGeom>
        </p:spPr>
        <p:txBody>
          <a:bodyPr/>
          <a:lstStyle/>
          <a:p>
            <a:pPr/>
          </a:p>
        </p:txBody>
      </p:sp>
      <p:sp>
        <p:nvSpPr>
          <p:cNvPr id="55" name="Shape 55"/>
          <p:cNvSpPr/>
          <p:nvPr>
            <p:ph type="body" sz="quarter" idx="1"/>
          </p:nvPr>
        </p:nvSpPr>
        <p:spPr>
          <a:prstGeom prst="rect">
            <a:avLst/>
          </a:prstGeom>
        </p:spPr>
        <p:txBody>
          <a:bodyPr/>
          <a:lstStyle/>
          <a:p>
            <a:pPr/>
            <a:r>
              <a:t>Shaw et al: Shaw, R. E., Turvey, M. T., &amp; Mace, W. 1982. Ecological psychology: The consequence of a commitment to realism. In W. Weimer and D. Palermo (Eds.),</a:t>
            </a:r>
          </a:p>
          <a:p>
            <a:pPr/>
            <a:r>
              <a:t>Cognition and the symbolic Processes, II: 159-226. Hillsdale, N.J.: Lawrence Erlbaum Associates</a:t>
            </a:r>
          </a:p>
          <a:p>
            <a:pPr/>
          </a:p>
          <a:p>
            <a:pPr/>
            <a:r>
              <a:t>Cited after </a:t>
            </a:r>
            <a:r>
              <a:rPr u="sng">
                <a:hlinkClick r:id="rId3" invalidUrl="" action="" tgtFrame="" tooltip="" history="1" highlightClick="0" endSnd="0"/>
              </a:rPr>
              <a:t>http://www.academia.edu/2356315/Understanding_Affordances_History_and_contemporary_development_of_Gibsons_central_concept</a:t>
            </a:r>
            <a:r>
              <a:t> (de Wit 2012)</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9" name="Shape 69"/>
          <p:cNvSpPr/>
          <p:nvPr>
            <p:ph type="sldImg"/>
          </p:nvPr>
        </p:nvSpPr>
        <p:spPr>
          <a:prstGeom prst="rect">
            <a:avLst/>
          </a:prstGeom>
        </p:spPr>
        <p:txBody>
          <a:bodyPr/>
          <a:lstStyle/>
          <a:p>
            <a:pPr/>
          </a:p>
        </p:txBody>
      </p:sp>
      <p:sp>
        <p:nvSpPr>
          <p:cNvPr id="70" name="Shape 70"/>
          <p:cNvSpPr/>
          <p:nvPr>
            <p:ph type="body" sz="quarter" idx="1"/>
          </p:nvPr>
        </p:nvSpPr>
        <p:spPr>
          <a:prstGeom prst="rect">
            <a:avLst/>
          </a:prstGeom>
        </p:spPr>
        <p:txBody>
          <a:bodyPr/>
          <a:lstStyle/>
          <a:p>
            <a:pPr/>
            <a:r>
              <a:t>Original Sprachgebrauch: „sth, affords pulling or turning“</a:t>
            </a:r>
          </a:p>
          <a:p>
            <a:pPr/>
          </a:p>
          <a:p>
            <a:pPr/>
            <a:r>
              <a:t>Diskussion der einzelnen Wasserhähne, und wie sie jeweils mitteilen, was man mit ihnen tun kann. </a:t>
            </a:r>
          </a:p>
          <a:p>
            <a:pPr/>
          </a:p>
          <a:p>
            <a:pPr/>
            <a:r>
              <a:t>Problematische Fälle identifizieren (z.B. Lichtschranke unten 2.v.l.)</a:t>
            </a:r>
          </a:p>
          <a:p>
            <a:pPr/>
          </a:p>
          <a:p>
            <a:pPr/>
            <a:r>
              <a:t>Positive Fälle identifizieren (klassische Modelle)</a:t>
            </a:r>
          </a:p>
          <a:p>
            <a:pPr/>
          </a:p>
          <a:p>
            <a:pPr/>
            <a:r>
              <a:t>Spezialanwendungen (links unten: für Chirurgen, mit Ellenbogen zu bedienen)</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7" name="Shape 77"/>
          <p:cNvSpPr/>
          <p:nvPr>
            <p:ph type="sldImg"/>
          </p:nvPr>
        </p:nvSpPr>
        <p:spPr>
          <a:prstGeom prst="rect">
            <a:avLst/>
          </a:prstGeom>
        </p:spPr>
        <p:txBody>
          <a:bodyPr/>
          <a:lstStyle/>
          <a:p>
            <a:pPr/>
          </a:p>
        </p:txBody>
      </p:sp>
      <p:sp>
        <p:nvSpPr>
          <p:cNvPr id="78" name="Shape 78"/>
          <p:cNvSpPr/>
          <p:nvPr>
            <p:ph type="body" sz="quarter" idx="1"/>
          </p:nvPr>
        </p:nvSpPr>
        <p:spPr>
          <a:prstGeom prst="rect">
            <a:avLst/>
          </a:prstGeom>
        </p:spPr>
        <p:txBody>
          <a:bodyPr/>
          <a:lstStyle/>
          <a:p>
            <a:pPr/>
            <a:r>
              <a:t>ganz kurzer Ausschnitt aus einem Vortrag: „you shouldn’t need any signs!“. Sobald man irgendwo dranschreiben muss, wie etwas bedient wird, ist das schlechtes Design. Norman ist berühmt für seine Türgriffe als Beispiel…</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8" name="Shape 88"/>
          <p:cNvSpPr/>
          <p:nvPr>
            <p:ph type="sldImg"/>
          </p:nvPr>
        </p:nvSpPr>
        <p:spPr>
          <a:prstGeom prst="rect">
            <a:avLst/>
          </a:prstGeom>
        </p:spPr>
        <p:txBody>
          <a:bodyPr/>
          <a:lstStyle/>
          <a:p>
            <a:pPr/>
          </a:p>
        </p:txBody>
      </p:sp>
      <p:sp>
        <p:nvSpPr>
          <p:cNvPr id="89" name="Shape 89"/>
          <p:cNvSpPr/>
          <p:nvPr>
            <p:ph type="body" sz="quarter" idx="1"/>
          </p:nvPr>
        </p:nvSpPr>
        <p:spPr>
          <a:prstGeom prst="rect">
            <a:avLst/>
          </a:prstGeom>
        </p:spPr>
        <p:txBody>
          <a:bodyPr/>
          <a:lstStyle/>
          <a:p>
            <a:pPr/>
            <a:r>
              <a:t>kurz sacken lassen, Diskussion der widersprüchlichen Affordances.</a:t>
            </a:r>
          </a:p>
          <a:p>
            <a:pPr/>
          </a:p>
          <a:p>
            <a:pPr/>
            <a:r>
              <a:t>Fundstück aus Toronto: Die rechte Tür ging auch tatsächlich nach außen auf, war aber der Ausgang aus dem Drogeriemarkt, links der Eingang.</a:t>
            </a:r>
          </a:p>
          <a:p>
            <a:pPr/>
          </a:p>
          <a:p>
            <a:pPr/>
            <a:r>
              <a:t>Vermutlich war der Griff mal anders montiert, dann liefen aber 50% der Leite verkehrt herum in den Markt, weshalb der Griff kurzerhand (und zielführend!) ummontiert wurde.</a:t>
            </a:r>
          </a:p>
          <a:p>
            <a:pPr/>
          </a:p>
          <a:p>
            <a:pPr/>
            <a:r>
              <a:t>Nebendiskussion: mangelnde Abstimmung zwischen Architekt und Marktplaner? Siehe auch Siemens-Handy mit Tasten rund um den Bildschirm.</a:t>
            </a:r>
          </a:p>
          <a:p>
            <a:pPr/>
          </a:p>
          <a:p>
            <a:pPr/>
            <a:r>
              <a:t>Story dazu: Siemens brachte 2003 das Handy SX1 heraus mit einem völlig ungewohnten Tastaturlayout. </a:t>
            </a:r>
          </a:p>
          <a:p>
            <a:pPr/>
            <a:r>
              <a:t>Die Tasten rund um den Bildschirm legten nahe, dass zu jeder Taste etwas auf dem Bildschirm angezeigt werden könnte und es so ein direktes Mapping zwischen taste und Funktion gäbe.</a:t>
            </a:r>
          </a:p>
          <a:p>
            <a:pPr/>
          </a:p>
          <a:p>
            <a:pPr/>
            <a:r>
              <a:t>Leider erschien das handy mit dem Standard Symbian UI, das di elegante Anordnung der tasten nicht ausnutzt.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6" name="Shape 96"/>
          <p:cNvSpPr/>
          <p:nvPr>
            <p:ph type="sldImg"/>
          </p:nvPr>
        </p:nvSpPr>
        <p:spPr>
          <a:prstGeom prst="rect">
            <a:avLst/>
          </a:prstGeom>
        </p:spPr>
        <p:txBody>
          <a:bodyPr/>
          <a:lstStyle/>
          <a:p>
            <a:pPr/>
          </a:p>
        </p:txBody>
      </p:sp>
      <p:sp>
        <p:nvSpPr>
          <p:cNvPr id="97" name="Shape 97"/>
          <p:cNvSpPr/>
          <p:nvPr>
            <p:ph type="body" sz="quarter" idx="1"/>
          </p:nvPr>
        </p:nvSpPr>
        <p:spPr>
          <a:prstGeom prst="rect">
            <a:avLst/>
          </a:prstGeom>
        </p:spPr>
        <p:txBody>
          <a:bodyPr/>
          <a:lstStyle/>
          <a:p>
            <a:pPr/>
            <a:r>
              <a:t>auch in grafischen Benutzerschnittstellen kommunizieren die UI-Elemente ihre Bedienung (oder sollten zumindest ;-)</a:t>
            </a:r>
          </a:p>
          <a:p>
            <a:pPr/>
          </a:p>
          <a:p>
            <a:pPr/>
            <a:r>
              <a:t>Button = hervorgehoben = wie ein Knopf im echten Leben, lädt zum hineindrücken ein</a:t>
            </a:r>
          </a:p>
          <a:p>
            <a:pPr/>
          </a:p>
          <a:p>
            <a:pPr/>
            <a:r>
              <a:t>Label != Button, da nicht herausgehoben, damit nicht interaktiv.</a:t>
            </a:r>
          </a:p>
          <a:p>
            <a:pPr/>
          </a:p>
          <a:p>
            <a:pPr/>
            <a:r>
              <a:t>Textfeld = abgesenkt = kann aufgefüllt werden</a:t>
            </a:r>
          </a:p>
          <a:p>
            <a:pPr/>
          </a:p>
          <a:p>
            <a:pPr/>
            <a:r>
              <a:t>Reiter = bekannt von Dateikarten, kommuniziert, dass dahinter noch mehr gleichartige Seiten sind</a:t>
            </a:r>
          </a:p>
          <a:p>
            <a:pPr/>
          </a:p>
          <a:p>
            <a:pPr/>
            <a:r>
              <a:t>Auch künstlich geschaffene Hinweise wie unterstrichene Buchstaben für Keyboard shortcuts geben Bedienhinweise. Das ist schon weiter weg von der ursprünglichen Idee der Affordance.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6" name="Shape 106"/>
          <p:cNvSpPr/>
          <p:nvPr>
            <p:ph type="sldImg"/>
          </p:nvPr>
        </p:nvSpPr>
        <p:spPr>
          <a:prstGeom prst="rect">
            <a:avLst/>
          </a:prstGeom>
        </p:spPr>
        <p:txBody>
          <a:bodyPr/>
          <a:lstStyle/>
          <a:p>
            <a:pPr/>
          </a:p>
        </p:txBody>
      </p:sp>
      <p:sp>
        <p:nvSpPr>
          <p:cNvPr id="107" name="Shape 107"/>
          <p:cNvSpPr/>
          <p:nvPr>
            <p:ph type="body" sz="quarter" idx="1"/>
          </p:nvPr>
        </p:nvSpPr>
        <p:spPr>
          <a:prstGeom prst="rect">
            <a:avLst/>
          </a:prstGeom>
        </p:spPr>
        <p:txBody>
          <a:bodyPr/>
          <a:lstStyle/>
          <a:p>
            <a:pPr/>
            <a:r>
              <a:t>Konzept wurde auch auf das Sozialverhalten übertragen:</a:t>
            </a:r>
          </a:p>
          <a:p>
            <a:pPr/>
          </a:p>
          <a:p>
            <a:pPr/>
            <a:r>
              <a:t>Orte in der echten Welt erlauben bestimmte soziale Handlungen, z.B. Kneipe (sich treffen, Leute kennenlernen), Meeting point (sich wiederfinden wenn verloren), Uni (primär: Heiratsvermittlung, evtl. auch was lernen ;-)</a:t>
            </a:r>
          </a:p>
          <a:p>
            <a:pPr/>
          </a:p>
          <a:p>
            <a:pPr/>
            <a:r>
              <a:t>Das alles mittlerweile auch übertragbar auf digitale „Orte“ wie z.B. soziale Netze (Selbstdarstellung, Kommunikation, mobbing,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5" name="Shape 115"/>
          <p:cNvSpPr/>
          <p:nvPr>
            <p:ph type="sldImg"/>
          </p:nvPr>
        </p:nvSpPr>
        <p:spPr>
          <a:prstGeom prst="rect">
            <a:avLst/>
          </a:prstGeom>
        </p:spPr>
        <p:txBody>
          <a:bodyPr/>
          <a:lstStyle/>
          <a:p>
            <a:pPr/>
          </a:p>
        </p:txBody>
      </p:sp>
      <p:sp>
        <p:nvSpPr>
          <p:cNvPr id="116" name="Shape 116"/>
          <p:cNvSpPr/>
          <p:nvPr>
            <p:ph type="body" sz="quarter" idx="1"/>
          </p:nvPr>
        </p:nvSpPr>
        <p:spPr>
          <a:prstGeom prst="rect">
            <a:avLst/>
          </a:prstGeom>
        </p:spPr>
        <p:txBody>
          <a:bodyPr/>
          <a:lstStyle/>
          <a:p>
            <a:pPr/>
            <a:r>
              <a:t>zweites ganz grundlegendes Element bei der Gestaltung bedienterer Schnittstellen: bewusste Einschränkungen (engl. Constraints) bei der Bedienung.</a:t>
            </a:r>
          </a:p>
          <a:p>
            <a:pPr/>
          </a:p>
          <a:p>
            <a:pPr/>
            <a:r>
              <a:t>Bereits bei den Wasserhähnen gesehen: manche Operationen mechanisch unmöglich, also physikalisches Constraint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9" name="Shape 129"/>
          <p:cNvSpPr/>
          <p:nvPr>
            <p:ph type="sldImg"/>
          </p:nvPr>
        </p:nvSpPr>
        <p:spPr>
          <a:prstGeom prst="rect">
            <a:avLst/>
          </a:prstGeom>
        </p:spPr>
        <p:txBody>
          <a:bodyPr/>
          <a:lstStyle/>
          <a:p>
            <a:pPr/>
          </a:p>
        </p:txBody>
      </p:sp>
      <p:sp>
        <p:nvSpPr>
          <p:cNvPr id="130" name="Shape 130"/>
          <p:cNvSpPr/>
          <p:nvPr>
            <p:ph type="body" sz="quarter" idx="1"/>
          </p:nvPr>
        </p:nvSpPr>
        <p:spPr>
          <a:prstGeom prst="rect">
            <a:avLst/>
          </a:prstGeom>
        </p:spPr>
        <p:txBody>
          <a:bodyPr/>
          <a:lstStyle/>
          <a:p>
            <a:pPr/>
            <a:r>
              <a:t>Diskussion: welche dieser Dinge bieten welche Constraints?</a:t>
            </a:r>
          </a:p>
          <a:p>
            <a:pPr/>
          </a:p>
          <a:p>
            <a:pPr/>
            <a:r>
              <a:t>Ist das jeweils hilfreich bzw. zielführend??</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7" name="Shape 137"/>
          <p:cNvSpPr/>
          <p:nvPr>
            <p:ph type="sldImg"/>
          </p:nvPr>
        </p:nvSpPr>
        <p:spPr>
          <a:prstGeom prst="rect">
            <a:avLst/>
          </a:prstGeom>
        </p:spPr>
        <p:txBody>
          <a:bodyPr/>
          <a:lstStyle/>
          <a:p>
            <a:pPr/>
          </a:p>
        </p:txBody>
      </p:sp>
      <p:sp>
        <p:nvSpPr>
          <p:cNvPr id="138" name="Shape 138"/>
          <p:cNvSpPr/>
          <p:nvPr>
            <p:ph type="body" sz="quarter" idx="1"/>
          </p:nvPr>
        </p:nvSpPr>
        <p:spPr>
          <a:prstGeom prst="rect">
            <a:avLst/>
          </a:prstGeom>
        </p:spPr>
        <p:txBody>
          <a:bodyPr/>
          <a:lstStyle/>
          <a:p>
            <a:pPr/>
            <a:r>
              <a:t>Schon diskutiert bei der Fehlervermeidung:</a:t>
            </a:r>
          </a:p>
          <a:p>
            <a:pPr/>
          </a:p>
          <a:p>
            <a:pPr/>
            <a:r>
              <a:t>logisch falsche oder unmögliche Eingaben werden verhindert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0" name="Shape 150"/>
          <p:cNvSpPr/>
          <p:nvPr>
            <p:ph type="sldImg"/>
          </p:nvPr>
        </p:nvSpPr>
        <p:spPr>
          <a:prstGeom prst="rect">
            <a:avLst/>
          </a:prstGeom>
        </p:spPr>
        <p:txBody>
          <a:bodyPr/>
          <a:lstStyle/>
          <a:p>
            <a:pPr/>
          </a:p>
        </p:txBody>
      </p:sp>
      <p:sp>
        <p:nvSpPr>
          <p:cNvPr id="151" name="Shape 151"/>
          <p:cNvSpPr/>
          <p:nvPr>
            <p:ph type="body" sz="quarter" idx="1"/>
          </p:nvPr>
        </p:nvSpPr>
        <p:spPr>
          <a:prstGeom prst="rect">
            <a:avLst/>
          </a:prstGeom>
        </p:spPr>
        <p:txBody>
          <a:bodyPr/>
          <a:lstStyle/>
          <a:p>
            <a:pPr/>
            <a:r>
              <a:t>Kulturelle Konventionen geben auch bestimmte Handlungen, Anordnungen oder Bedeutungen vor, können die freie Wahl der Gestaltung einschränken.</a:t>
            </a:r>
          </a:p>
          <a:p>
            <a:pPr/>
          </a:p>
          <a:p>
            <a:pPr/>
            <a:r>
              <a:t>Anderes Beispiel für ein soziales Constraint: Hakenkreuz</a:t>
            </a:r>
          </a:p>
          <a:p>
            <a:pPr marL="175995" indent="-135355">
              <a:buSzPct val="100000"/>
              <a:buChar char="-"/>
            </a:pPr>
            <a:r>
              <a:t>im Buddhismus ein Glückssymbol</a:t>
            </a:r>
          </a:p>
          <a:p>
            <a:pPr marL="175995" indent="-135355">
              <a:buSzPct val="100000"/>
              <a:buChar char="-"/>
            </a:pPr>
            <a:r>
              <a:t>in Deutschland (mit gutem Grund) verboten</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9" name="Shape 159"/>
          <p:cNvSpPr/>
          <p:nvPr>
            <p:ph type="sldImg"/>
          </p:nvPr>
        </p:nvSpPr>
        <p:spPr>
          <a:prstGeom prst="rect">
            <a:avLst/>
          </a:prstGeom>
        </p:spPr>
        <p:txBody>
          <a:bodyPr/>
          <a:lstStyle/>
          <a:p>
            <a:pPr/>
          </a:p>
        </p:txBody>
      </p:sp>
      <p:sp>
        <p:nvSpPr>
          <p:cNvPr id="160" name="Shape 160"/>
          <p:cNvSpPr/>
          <p:nvPr>
            <p:ph type="body" sz="quarter" idx="1"/>
          </p:nvPr>
        </p:nvSpPr>
        <p:spPr>
          <a:prstGeom prst="rect">
            <a:avLst/>
          </a:prstGeom>
        </p:spPr>
        <p:txBody>
          <a:bodyPr/>
          <a:lstStyle/>
          <a:p>
            <a:pPr/>
            <a:r>
              <a:t>Drittes grundlegendes Prinzip, dessen Anwendung wir oft gar nicht merken: Mappings</a:t>
            </a:r>
          </a:p>
          <a:p>
            <a:pPr/>
          </a:p>
          <a:p>
            <a:pPr/>
            <a:r>
              <a:t>wenn richtig eingesetzt, machen sie UIs logisch und bedienbar ohne Nachdenken („intuitiv“ ?? Dazu haben wir ja schon in der Einführung ein Beispiel gehabt (Wasserhähne links- oder rechtsherum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8" name="Shape 168"/>
          <p:cNvSpPr/>
          <p:nvPr>
            <p:ph type="sldImg"/>
          </p:nvPr>
        </p:nvSpPr>
        <p:spPr>
          <a:prstGeom prst="rect">
            <a:avLst/>
          </a:prstGeom>
        </p:spPr>
        <p:txBody>
          <a:bodyPr/>
          <a:lstStyle/>
          <a:p>
            <a:pPr/>
          </a:p>
        </p:txBody>
      </p:sp>
      <p:sp>
        <p:nvSpPr>
          <p:cNvPr id="169" name="Shape 169"/>
          <p:cNvSpPr/>
          <p:nvPr>
            <p:ph type="body" sz="quarter" idx="1"/>
          </p:nvPr>
        </p:nvSpPr>
        <p:spPr>
          <a:prstGeom prst="rect">
            <a:avLst/>
          </a:prstGeom>
        </p:spPr>
        <p:txBody>
          <a:bodyPr/>
          <a:lstStyle/>
          <a:p>
            <a:pPr/>
            <a:r>
              <a:t>Zwei Bilder von der Miele Webseite (mit freundlicher Genehmigung des Herstellers für das Buch)</a:t>
            </a:r>
          </a:p>
          <a:p>
            <a:pPr/>
          </a:p>
          <a:p>
            <a:pPr/>
            <a:r>
              <a:t>Problemstellung: richtige Zuordnung der Ventile zum Kochfeld</a:t>
            </a:r>
          </a:p>
          <a:p>
            <a:pPr/>
            <a:r>
              <a:t>links und rechts sofort klar</a:t>
            </a:r>
          </a:p>
          <a:p>
            <a:pPr/>
            <a:r>
              <a:t>vorne-hinten nur links klar</a:t>
            </a:r>
          </a:p>
          <a:p>
            <a:pPr/>
          </a:p>
          <a:p>
            <a:pPr/>
            <a:r>
              <a:t>Diskussion: welche Gründe könnte es für das rechte Layout geben?</a:t>
            </a:r>
          </a:p>
          <a:p>
            <a:pPr/>
            <a:r>
              <a:t>(z.B. großer Wokbrenner, Platzbedarf, Ästhetik)</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7" name="Shape 177"/>
          <p:cNvSpPr/>
          <p:nvPr>
            <p:ph type="sldImg"/>
          </p:nvPr>
        </p:nvSpPr>
        <p:spPr>
          <a:prstGeom prst="rect">
            <a:avLst/>
          </a:prstGeom>
        </p:spPr>
        <p:txBody>
          <a:bodyPr/>
          <a:lstStyle/>
          <a:p>
            <a:pPr/>
          </a:p>
        </p:txBody>
      </p:sp>
      <p:sp>
        <p:nvSpPr>
          <p:cNvPr id="178" name="Shape 178"/>
          <p:cNvSpPr/>
          <p:nvPr>
            <p:ph type="body" sz="quarter" idx="1"/>
          </p:nvPr>
        </p:nvSpPr>
        <p:spPr>
          <a:prstGeom prst="rect">
            <a:avLst/>
          </a:prstGeom>
        </p:spPr>
        <p:txBody>
          <a:bodyPr/>
          <a:lstStyle/>
          <a:p>
            <a:pPr/>
            <a:r>
              <a:t>gleiches Prinzip (räumliches Mapping), andere Technologie…</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7" name="Shape 187"/>
          <p:cNvSpPr/>
          <p:nvPr>
            <p:ph type="sldImg"/>
          </p:nvPr>
        </p:nvSpPr>
        <p:spPr>
          <a:prstGeom prst="rect">
            <a:avLst/>
          </a:prstGeom>
        </p:spPr>
        <p:txBody>
          <a:bodyPr/>
          <a:lstStyle/>
          <a:p>
            <a:pPr/>
          </a:p>
        </p:txBody>
      </p:sp>
      <p:sp>
        <p:nvSpPr>
          <p:cNvPr id="188" name="Shape 188"/>
          <p:cNvSpPr/>
          <p:nvPr>
            <p:ph type="body" sz="quarter" idx="1"/>
          </p:nvPr>
        </p:nvSpPr>
        <p:spPr>
          <a:prstGeom prst="rect">
            <a:avLst/>
          </a:prstGeom>
        </p:spPr>
        <p:txBody>
          <a:bodyPr/>
          <a:lstStyle/>
          <a:p>
            <a:pPr/>
            <a:r>
              <a:t>Beispiel für historisch überliefertes Mapping:</a:t>
            </a:r>
          </a:p>
          <a:p>
            <a:pPr/>
          </a:p>
          <a:p>
            <a:pPr/>
            <a:r>
              <a:t>beim Tonband lief das Band von der linken zur rechten Spule, also nach rechts am Tonkopf vorbei. Damit war die Tastenanordnung logisch und entsprach der Bewegungsrichtung.</a:t>
            </a:r>
          </a:p>
          <a:p>
            <a:pPr/>
          </a:p>
          <a:p>
            <a:pPr/>
            <a:r>
              <a:t>Mapping hat sich gehalten, obwohl grundlegende Technologie längst mehrfach verändert.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5" name="Shape 195"/>
          <p:cNvSpPr/>
          <p:nvPr>
            <p:ph type="sldImg"/>
          </p:nvPr>
        </p:nvSpPr>
        <p:spPr>
          <a:prstGeom prst="rect">
            <a:avLst/>
          </a:prstGeom>
        </p:spPr>
        <p:txBody>
          <a:bodyPr/>
          <a:lstStyle/>
          <a:p>
            <a:pPr/>
          </a:p>
        </p:txBody>
      </p:sp>
      <p:sp>
        <p:nvSpPr>
          <p:cNvPr id="196" name="Shape 196"/>
          <p:cNvSpPr/>
          <p:nvPr>
            <p:ph type="body" sz="quarter" idx="1"/>
          </p:nvPr>
        </p:nvSpPr>
        <p:spPr>
          <a:prstGeom prst="rect">
            <a:avLst/>
          </a:prstGeom>
        </p:spPr>
        <p:txBody>
          <a:bodyPr/>
          <a:lstStyle/>
          <a:p>
            <a:pPr/>
            <a:r>
              <a:t>Fahrstuhl: ganz offensichtliches Mapping: oben ist oben, unten ist unten. Einfacher gehts nicht. kurze Verständnisfrage: warum sind Alarm und Notbremse unten? Warum ist der Alarm abgesetzt?</a:t>
            </a:r>
          </a:p>
          <a:p>
            <a:pPr/>
          </a:p>
          <a:p>
            <a:pPr/>
            <a:r>
              <a:t>Beispiel aus einem Fahrstuhl in einem Österreichischen Hotel.</a:t>
            </a:r>
          </a:p>
          <a:p>
            <a:pPr/>
          </a:p>
          <a:p>
            <a:pPr/>
            <a:r>
              <a:t>Diskussion: Theorien bilden lassen, wie das Mapping funktioniert.</a:t>
            </a:r>
          </a:p>
          <a:p>
            <a:pPr/>
          </a:p>
          <a:p>
            <a:pPr/>
            <a:r>
              <a:t>Fahrstuhl hatte 2 Ausgänge (links und rechts)</a:t>
            </a:r>
          </a:p>
          <a:p>
            <a:pPr/>
            <a:r>
              <a:t>in jedem Stock ging nur einer auf.</a:t>
            </a:r>
          </a:p>
          <a:p>
            <a:pPr/>
            <a:r>
              <a:t>insbesondere die 2 Türtasten schonmal unsinnig</a:t>
            </a:r>
          </a:p>
          <a:p>
            <a:pPr marL="264583" indent="-264583">
              <a:buSzPct val="100000"/>
              <a:buAutoNum type="arabicPeriod" startAt="1"/>
            </a:pPr>
            <a:r>
              <a:t>OG existierte nicht, da hohe Eingangshalle</a:t>
            </a:r>
          </a:p>
          <a:p>
            <a:pPr/>
            <a:r>
              <a:t>Fahrstuhl nebenan hatte gleiche Funktion, anderes Layout.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7" name="Shape 207"/>
          <p:cNvSpPr/>
          <p:nvPr>
            <p:ph type="sldImg"/>
          </p:nvPr>
        </p:nvSpPr>
        <p:spPr>
          <a:prstGeom prst="rect">
            <a:avLst/>
          </a:prstGeom>
        </p:spPr>
        <p:txBody>
          <a:bodyPr/>
          <a:lstStyle/>
          <a:p>
            <a:pPr/>
          </a:p>
        </p:txBody>
      </p:sp>
      <p:sp>
        <p:nvSpPr>
          <p:cNvPr id="208" name="Shape 208"/>
          <p:cNvSpPr/>
          <p:nvPr>
            <p:ph type="body" sz="quarter" idx="1"/>
          </p:nvPr>
        </p:nvSpPr>
        <p:spPr>
          <a:prstGeom prst="rect">
            <a:avLst/>
          </a:prstGeom>
        </p:spPr>
        <p:txBody>
          <a:bodyPr/>
          <a:lstStyle/>
          <a:p>
            <a:pPr/>
            <a:r>
              <a:t>Beispiel für unglückliche Anordnung von Symbolen</a:t>
            </a:r>
          </a:p>
          <a:p>
            <a:pPr/>
            <a:r>
              <a:t>Symbole selbst sind sogar per Norm vorgegeben</a:t>
            </a:r>
          </a:p>
          <a:p>
            <a:pPr/>
            <a:r>
              <a:t>Scheinwerfer scheint nach links, Rückleuchte nach rechts</a:t>
            </a:r>
          </a:p>
          <a:p>
            <a:pPr/>
            <a:r>
              <a:t>schon an sich fragwürdig: Leserichtung wäre umgekehrt</a:t>
            </a:r>
          </a:p>
          <a:p>
            <a:pPr/>
            <a:r>
              <a:t>dann auch zueinander unlogisch: leichten einander an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6" name="Shape 216"/>
          <p:cNvSpPr/>
          <p:nvPr>
            <p:ph type="sldImg"/>
          </p:nvPr>
        </p:nvSpPr>
        <p:spPr>
          <a:prstGeom prst="rect">
            <a:avLst/>
          </a:prstGeom>
        </p:spPr>
        <p:txBody>
          <a:bodyPr/>
          <a:lstStyle/>
          <a:p>
            <a:pPr/>
          </a:p>
        </p:txBody>
      </p:sp>
      <p:sp>
        <p:nvSpPr>
          <p:cNvPr id="217" name="Shape 217"/>
          <p:cNvSpPr/>
          <p:nvPr>
            <p:ph type="body" sz="quarter" idx="1"/>
          </p:nvPr>
        </p:nvSpPr>
        <p:spPr>
          <a:prstGeom prst="rect">
            <a:avLst/>
          </a:prstGeom>
        </p:spPr>
        <p:txBody>
          <a:bodyPr/>
          <a:lstStyle/>
          <a:p>
            <a:pPr/>
            <a:r>
              <a:t>Konsistenz vereinfacht das Verständnis von UIs, macht sie vorhersagbarer</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6" name="Shape 226"/>
          <p:cNvSpPr/>
          <p:nvPr>
            <p:ph type="sldImg"/>
          </p:nvPr>
        </p:nvSpPr>
        <p:spPr>
          <a:prstGeom prst="rect">
            <a:avLst/>
          </a:prstGeom>
        </p:spPr>
        <p:txBody>
          <a:bodyPr/>
          <a:lstStyle/>
          <a:p>
            <a:pPr/>
          </a:p>
        </p:txBody>
      </p:sp>
      <p:sp>
        <p:nvSpPr>
          <p:cNvPr id="227" name="Shape 227"/>
          <p:cNvSpPr/>
          <p:nvPr>
            <p:ph type="body" sz="quarter" idx="1"/>
          </p:nvPr>
        </p:nvSpPr>
        <p:spPr>
          <a:prstGeom prst="rect">
            <a:avLst/>
          </a:prstGeom>
        </p:spPr>
        <p:txBody>
          <a:bodyPr/>
          <a:lstStyle/>
          <a:p>
            <a:pPr/>
            <a:r>
              <a:t>Konsistenz ist beispielsweise oft geregelt in UI style guides. Deren wahrer Sinn ist eigentlich, Konsistenz sicher zu stellen.</a:t>
            </a:r>
          </a:p>
          <a:p>
            <a:pPr/>
          </a:p>
          <a:p>
            <a:pPr/>
            <a:r>
              <a:t>innere Konsistenz innerhalb  einer einzelnen Anwendung</a:t>
            </a:r>
          </a:p>
          <a:p>
            <a:pPr/>
            <a:r>
              <a:t>äußere Konsistenz über die gesamte Plattform hinweg, z.B. alle Windows-Programme</a:t>
            </a:r>
          </a:p>
          <a:p>
            <a:pPr/>
          </a:p>
          <a:p>
            <a:pPr/>
            <a:r>
              <a:t>syntaktische Konsistenz: strukturell überall gleich, z.B. OK Button immer unten rechts</a:t>
            </a:r>
          </a:p>
          <a:p>
            <a:pPr/>
            <a:r>
              <a:t>semantische Konsistenz: Bedeutung und Funktion des OK Buttons ist immer gleich</a:t>
            </a:r>
          </a:p>
          <a:p>
            <a:pPr/>
            <a:r>
              <a:t>terminologisch: heißt immer gleich, und nicht einmal „OK“ und einmal „Bestätigen“</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5" name="Shape 245"/>
          <p:cNvSpPr/>
          <p:nvPr>
            <p:ph type="sldImg"/>
          </p:nvPr>
        </p:nvSpPr>
        <p:spPr>
          <a:prstGeom prst="rect">
            <a:avLst/>
          </a:prstGeom>
        </p:spPr>
        <p:txBody>
          <a:bodyPr/>
          <a:lstStyle/>
          <a:p>
            <a:pPr/>
          </a:p>
        </p:txBody>
      </p:sp>
      <p:sp>
        <p:nvSpPr>
          <p:cNvPr id="246" name="Shape 246"/>
          <p:cNvSpPr/>
          <p:nvPr>
            <p:ph type="body" sz="quarter" idx="1"/>
          </p:nvPr>
        </p:nvSpPr>
        <p:spPr>
          <a:prstGeom prst="rect">
            <a:avLst/>
          </a:prstGeom>
        </p:spPr>
        <p:txBody>
          <a:bodyPr/>
          <a:lstStyle/>
          <a:p>
            <a:pPr/>
            <a:r>
              <a:t>Beispiel für inkonsistente Tastaturlayouts</a:t>
            </a:r>
          </a:p>
          <a:p>
            <a:pPr/>
          </a:p>
          <a:p>
            <a:pPr/>
            <a:r>
              <a:t>Historisch gewachsen aus zwei verschiedenen Welten (Telefone und Rechner)</a:t>
            </a:r>
          </a:p>
          <a:p>
            <a:pPr/>
          </a:p>
          <a:p>
            <a:pPr/>
            <a:r>
              <a:t>Für die Tatsache, dass das numerische Tastenfeld beim Telefon anders aussieht als beim Taschenrechner, gibt es eine wunderbare und für die Vorlesung passende Begründung, nämlich eine (belegbare) empirische Benutzerstudie von den Bell Labs aus dem Jahr 1960, in der verschiedene Layouts untersucht wurden (auch das Taschenrechner-Layout). Es handelt sich also um eine sehr bewusste und Usabiity-getriebene Entscheidung.</a:t>
            </a:r>
          </a:p>
          <a:p>
            <a:pPr/>
          </a:p>
          <a:p>
            <a:pPr/>
            <a:r>
              <a:t>Das kann aber heute trotzdem zu seltsamen Effekten führen: PIN auf der Tastatur des Geldautomaten gemerkt, und zwar als Form (motorisches Gedächtnis!), funktioniert plötzlich nicht mehr, wenn am PC eingegeben werden soll.</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7" name="Shape 257"/>
          <p:cNvSpPr/>
          <p:nvPr>
            <p:ph type="sldImg"/>
          </p:nvPr>
        </p:nvSpPr>
        <p:spPr>
          <a:prstGeom prst="rect">
            <a:avLst/>
          </a:prstGeom>
        </p:spPr>
        <p:txBody>
          <a:bodyPr/>
          <a:lstStyle/>
          <a:p>
            <a:pPr/>
          </a:p>
        </p:txBody>
      </p:sp>
      <p:sp>
        <p:nvSpPr>
          <p:cNvPr id="258" name="Shape 258"/>
          <p:cNvSpPr/>
          <p:nvPr>
            <p:ph type="body" sz="quarter" idx="1"/>
          </p:nvPr>
        </p:nvSpPr>
        <p:spPr>
          <a:prstGeom prst="rect">
            <a:avLst/>
          </a:prstGeom>
        </p:spPr>
        <p:txBody>
          <a:bodyPr/>
          <a:lstStyle/>
          <a:p>
            <a:pPr/>
            <a:r>
              <a:t>LU: </a:t>
            </a:r>
            <a:r>
              <a:rPr u="sng">
                <a:hlinkClick r:id="rId3" invalidUrl="" action="" tgtFrame="" tooltip="" history="1" highlightClick="0" endSnd="0"/>
              </a:rPr>
              <a:t>http://www.vcalc.net/Keyboard.htm</a:t>
            </a:r>
            <a:r>
              <a:t> </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7" name="Shape 277"/>
          <p:cNvSpPr/>
          <p:nvPr>
            <p:ph type="sldImg"/>
          </p:nvPr>
        </p:nvSpPr>
        <p:spPr>
          <a:prstGeom prst="rect">
            <a:avLst/>
          </a:prstGeom>
        </p:spPr>
        <p:txBody>
          <a:bodyPr/>
          <a:lstStyle/>
          <a:p>
            <a:pPr/>
          </a:p>
        </p:txBody>
      </p:sp>
      <p:sp>
        <p:nvSpPr>
          <p:cNvPr id="278" name="Shape 278"/>
          <p:cNvSpPr/>
          <p:nvPr>
            <p:ph type="body" sz="quarter" idx="1"/>
          </p:nvPr>
        </p:nvSpPr>
        <p:spPr>
          <a:prstGeom prst="rect">
            <a:avLst/>
          </a:prstGeom>
        </p:spPr>
        <p:txBody>
          <a:bodyPr/>
          <a:lstStyle/>
          <a:p>
            <a:pPr/>
            <a:r>
              <a:t>Feedback = Rückmeldung, dass Aktion erfolgreich war</a:t>
            </a:r>
          </a:p>
          <a:p>
            <a:pPr/>
          </a:p>
          <a:p>
            <a:pPr/>
            <a:r>
              <a:t>Bsp Lichtschalter: Licht geht an oder aus.</a:t>
            </a:r>
          </a:p>
          <a:p>
            <a:pPr/>
          </a:p>
          <a:p>
            <a:pPr/>
            <a:r>
              <a:t>Bsp ABS beim Auto: Vibrieren im Bremspedal</a:t>
            </a:r>
          </a:p>
          <a:p>
            <a:pPr/>
          </a:p>
          <a:p>
            <a:pPr/>
            <a:r>
              <a:t>Bsp: akustischer Tastaturklick bei Bildschirmtastaturen ersetzt haptischen Klick</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7" name="Shape 287"/>
          <p:cNvSpPr/>
          <p:nvPr>
            <p:ph type="sldImg"/>
          </p:nvPr>
        </p:nvSpPr>
        <p:spPr>
          <a:prstGeom prst="rect">
            <a:avLst/>
          </a:prstGeom>
        </p:spPr>
        <p:txBody>
          <a:bodyPr/>
          <a:lstStyle/>
          <a:p>
            <a:pPr/>
          </a:p>
        </p:txBody>
      </p:sp>
      <p:sp>
        <p:nvSpPr>
          <p:cNvPr id="288" name="Shape 288"/>
          <p:cNvSpPr/>
          <p:nvPr>
            <p:ph type="body" sz="quarter" idx="1"/>
          </p:nvPr>
        </p:nvSpPr>
        <p:spPr>
          <a:prstGeom prst="rect">
            <a:avLst/>
          </a:prstGeom>
        </p:spPr>
        <p:txBody>
          <a:bodyPr/>
          <a:lstStyle/>
          <a:p>
            <a:pPr/>
            <a:r>
              <a:t>Feedback kann unterschiedlich detailliert sein, kann nur Zustand angeben oder auch Fortschritt. </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5" name="Shape 295"/>
          <p:cNvSpPr/>
          <p:nvPr>
            <p:ph type="sldImg"/>
          </p:nvPr>
        </p:nvSpPr>
        <p:spPr>
          <a:prstGeom prst="rect">
            <a:avLst/>
          </a:prstGeom>
        </p:spPr>
        <p:txBody>
          <a:bodyPr/>
          <a:lstStyle/>
          <a:p>
            <a:pPr/>
          </a:p>
        </p:txBody>
      </p:sp>
      <p:sp>
        <p:nvSpPr>
          <p:cNvPr id="296" name="Shape 296"/>
          <p:cNvSpPr/>
          <p:nvPr>
            <p:ph type="body" sz="quarter" idx="1"/>
          </p:nvPr>
        </p:nvSpPr>
        <p:spPr>
          <a:prstGeom prst="rect">
            <a:avLst/>
          </a:prstGeom>
        </p:spPr>
        <p:txBody>
          <a:bodyPr/>
          <a:lstStyle/>
          <a:p>
            <a:pPr/>
            <a:r>
              <a:t>Beispiel aus dem eigenen Zuhause eines der Autoren: Programmierung der Weckzeit an einem Radiowecker</a:t>
            </a:r>
          </a:p>
          <a:p>
            <a:pPr/>
          </a:p>
          <a:p>
            <a:pPr/>
            <a:r>
              <a:t>Abgefragt wird eine zeit, wann das Radio (oder CD) angehen soll, und eine, zu der es ausgehen soll.</a:t>
            </a:r>
          </a:p>
          <a:p>
            <a:pPr/>
          </a:p>
          <a:p>
            <a:pPr/>
            <a:r>
              <a:t>Default für „aus“ Zeit ist gleich der Zeit für „an“, die vorher eingegeben wurde.</a:t>
            </a:r>
          </a:p>
          <a:p>
            <a:pPr/>
          </a:p>
          <a:p>
            <a:pPr/>
            <a:r>
              <a:t>Genau das macht aber keinen Sinn und führt deshalb zu einer Fehlermeldung „Time NG“ (Time not greater ;-)</a:t>
            </a:r>
          </a:p>
          <a:p>
            <a:pPr/>
          </a:p>
          <a:p>
            <a:pPr/>
            <a:r>
              <a:t>Problem 1: Meldung ist total unverständlich</a:t>
            </a:r>
          </a:p>
          <a:p>
            <a:pPr/>
            <a:r>
              <a:t>Problem 2: Meldung ist völlig unnötig. Lösung wäre gewesen: Aus = an+1 oder +5 (sinnvoller Default), und aus=an einfach nicht wählbar (logisches Constraint)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4" name="Shape 304"/>
          <p:cNvSpPr/>
          <p:nvPr>
            <p:ph type="sldImg"/>
          </p:nvPr>
        </p:nvSpPr>
        <p:spPr>
          <a:prstGeom prst="rect">
            <a:avLst/>
          </a:prstGeom>
        </p:spPr>
        <p:txBody>
          <a:bodyPr/>
          <a:lstStyle/>
          <a:p>
            <a:pPr/>
          </a:p>
        </p:txBody>
      </p:sp>
      <p:sp>
        <p:nvSpPr>
          <p:cNvPr id="305" name="Shape 305"/>
          <p:cNvSpPr/>
          <p:nvPr>
            <p:ph type="body" sz="quarter" idx="1"/>
          </p:nvPr>
        </p:nvSpPr>
        <p:spPr>
          <a:prstGeom prst="rect">
            <a:avLst/>
          </a:prstGeom>
        </p:spPr>
        <p:txBody>
          <a:bodyPr/>
          <a:lstStyle/>
          <a:p>
            <a:pPr/>
            <a:r>
              <a:t>Beispiel eben hat gezeigt, dass Fehler auch einfach zu vermeiden gewesen wäre.</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2" name="Shape 312"/>
          <p:cNvSpPr/>
          <p:nvPr>
            <p:ph type="sldImg"/>
          </p:nvPr>
        </p:nvSpPr>
        <p:spPr>
          <a:prstGeom prst="rect">
            <a:avLst/>
          </a:prstGeom>
        </p:spPr>
        <p:txBody>
          <a:bodyPr/>
          <a:lstStyle/>
          <a:p>
            <a:pPr/>
          </a:p>
        </p:txBody>
      </p:sp>
      <p:sp>
        <p:nvSpPr>
          <p:cNvPr id="313" name="Shape 313"/>
          <p:cNvSpPr/>
          <p:nvPr>
            <p:ph type="body" sz="quarter" idx="1"/>
          </p:nvPr>
        </p:nvSpPr>
        <p:spPr>
          <a:prstGeom prst="rect">
            <a:avLst/>
          </a:prstGeom>
        </p:spPr>
        <p:txBody>
          <a:bodyPr/>
          <a:lstStyle/>
          <a:p>
            <a:pPr/>
            <a:r>
              <a:t>Anderes aktuelles Beispiel: Legoland Ticketkauf</a:t>
            </a:r>
          </a:p>
          <a:p>
            <a:pPr/>
          </a:p>
          <a:p>
            <a:pPr/>
            <a:r>
              <a:t>Telefonnummer darf nur Zahlen enthalten (stattdessen einfach die Buchstaben rauslöschen und ohne anzeigen???</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0" name="Shape 320"/>
          <p:cNvSpPr/>
          <p:nvPr>
            <p:ph type="sldImg"/>
          </p:nvPr>
        </p:nvSpPr>
        <p:spPr>
          <a:prstGeom prst="rect">
            <a:avLst/>
          </a:prstGeom>
        </p:spPr>
        <p:txBody>
          <a:bodyPr/>
          <a:lstStyle/>
          <a:p>
            <a:pPr/>
          </a:p>
        </p:txBody>
      </p:sp>
      <p:sp>
        <p:nvSpPr>
          <p:cNvPr id="321" name="Shape 321"/>
          <p:cNvSpPr/>
          <p:nvPr>
            <p:ph type="body" sz="quarter" idx="1"/>
          </p:nvPr>
        </p:nvSpPr>
        <p:spPr>
          <a:prstGeom prst="rect">
            <a:avLst/>
          </a:prstGeom>
        </p:spPr>
        <p:txBody>
          <a:bodyPr/>
          <a:lstStyle/>
          <a:p>
            <a:pPr/>
            <a:r>
              <a:t>Buchen des Parktickets: Zahl soll gewählt werden, Defaultwert ist auf Null</a:t>
            </a:r>
          </a:p>
          <a:p>
            <a:pPr/>
          </a:p>
          <a:p>
            <a:pPr/>
            <a:r>
              <a:t>Das ist noch nichtmal mit Faulheit des Programmierers zu erklären, denn die Null aus dem Menü zu entfernen (Constraint) und den Default auf 1 zu setzen wäre weniger Arbeit gewesen als den Fehlerdialog zu schreiben ;-)))</a:t>
            </a:r>
          </a:p>
          <a:p>
            <a:pPr/>
          </a:p>
          <a:p>
            <a:pPr/>
            <a:r>
              <a:t>insgesamt: alle bisher gezeigten Prinzipien (Affordances, Constraints, Mappings, Konsistenz, …) helfen bei der Fehlervermeidung!</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2" name="Shape 332"/>
          <p:cNvSpPr/>
          <p:nvPr>
            <p:ph type="sldImg"/>
          </p:nvPr>
        </p:nvSpPr>
        <p:spPr>
          <a:prstGeom prst="rect">
            <a:avLst/>
          </a:prstGeom>
        </p:spPr>
        <p:txBody>
          <a:bodyPr/>
          <a:lstStyle/>
          <a:p>
            <a:pPr/>
          </a:p>
        </p:txBody>
      </p:sp>
      <p:sp>
        <p:nvSpPr>
          <p:cNvPr id="333" name="Shape 333"/>
          <p:cNvSpPr/>
          <p:nvPr>
            <p:ph type="body" sz="quarter" idx="1"/>
          </p:nvPr>
        </p:nvSpPr>
        <p:spPr>
          <a:prstGeom prst="rect">
            <a:avLst/>
          </a:prstGeom>
        </p:spPr>
        <p:txBody>
          <a:bodyPr/>
          <a:lstStyle/>
          <a:p>
            <a:pPr/>
            <a:r>
              <a:t>Wenn dann mal ein Fehler passiert ist: Fehlermeldung anzeigen</a:t>
            </a:r>
          </a:p>
          <a:p>
            <a:pPr/>
          </a:p>
          <a:p>
            <a:pPr/>
            <a:r>
              <a:t>Das ist mein Lieblingsbeispiel aus der LMU Webseite. Mittlerweile wird es durch eine komplett leere Seilte ersetzt. </a:t>
            </a:r>
          </a:p>
          <a:p>
            <a:pPr/>
          </a:p>
          <a:p>
            <a:pPr/>
            <a:r>
              <a:t>Kurze Diskussion: Was kommuniziert das jeweils??</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1" name="Shape 341"/>
          <p:cNvSpPr/>
          <p:nvPr>
            <p:ph type="sldImg"/>
          </p:nvPr>
        </p:nvSpPr>
        <p:spPr>
          <a:prstGeom prst="rect">
            <a:avLst/>
          </a:prstGeom>
        </p:spPr>
        <p:txBody>
          <a:bodyPr/>
          <a:lstStyle/>
          <a:p>
            <a:pPr/>
          </a:p>
        </p:txBody>
      </p:sp>
      <p:sp>
        <p:nvSpPr>
          <p:cNvPr id="342" name="Shape 342"/>
          <p:cNvSpPr/>
          <p:nvPr>
            <p:ph type="body" sz="quarter" idx="1"/>
          </p:nvPr>
        </p:nvSpPr>
        <p:spPr>
          <a:prstGeom prst="rect">
            <a:avLst/>
          </a:prstGeom>
        </p:spPr>
        <p:txBody>
          <a:bodyPr/>
          <a:lstStyle/>
          <a:p>
            <a:pPr/>
            <a:r>
              <a:t>Undo ist eine sehr wichtige Funktion:</a:t>
            </a:r>
          </a:p>
          <a:p>
            <a:pPr/>
          </a:p>
          <a:p>
            <a:pPr/>
            <a:r>
              <a:t>wenn ich in jeder Situation einen Schritt zurück machen kann, ermutigt mich das, neue Schritte auszuprobieren</a:t>
            </a:r>
          </a:p>
          <a:p>
            <a:pPr/>
          </a:p>
          <a:p>
            <a:pPr/>
            <a:r>
              <a:t>Übergang vom strikt zielorientierten zum explorativen Ansatz in der Bedienung</a:t>
            </a:r>
          </a:p>
          <a:p>
            <a:pPr/>
          </a:p>
          <a:p>
            <a:pPr/>
            <a:r>
              <a:t>Unterstützung von Kreativität.</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0" name="Shape 350"/>
          <p:cNvSpPr/>
          <p:nvPr>
            <p:ph type="sldImg"/>
          </p:nvPr>
        </p:nvSpPr>
        <p:spPr>
          <a:prstGeom prst="rect">
            <a:avLst/>
          </a:prstGeom>
        </p:spPr>
        <p:txBody>
          <a:bodyPr/>
          <a:lstStyle/>
          <a:p>
            <a:pPr/>
          </a:p>
        </p:txBody>
      </p:sp>
      <p:sp>
        <p:nvSpPr>
          <p:cNvPr id="351" name="Shape 351"/>
          <p:cNvSpPr/>
          <p:nvPr>
            <p:ph type="body" sz="quarter" idx="1"/>
          </p:nvPr>
        </p:nvSpPr>
        <p:spPr>
          <a:prstGeom prst="rect">
            <a:avLst/>
          </a:prstGeom>
        </p:spPr>
        <p:txBody>
          <a:bodyPr/>
          <a:lstStyle/>
          <a:p>
            <a:pPr/>
            <a:r>
              <a:t>mit zunehmender Rechenleistung der Computer wird Animation immer „billiger“. Animation kann die Wahrnehmung von Veränderung unterstützen und Vorgänge klar kommunizieren.</a:t>
            </a:r>
          </a:p>
          <a:p>
            <a:pPr/>
          </a:p>
          <a:p>
            <a:pPr/>
            <a:r>
              <a:t>Bsp: OSX Dock, Verkleinern von Fenstern. kommuniziert klar, wohin das Fenster gegangen ist. Mittlerweile auch in Windows angedeutet. Früher: einfach verschwunden und unten aufgetaucht.</a:t>
            </a:r>
          </a:p>
          <a:p>
            <a:pPr/>
          </a:p>
          <a:p>
            <a:pPr/>
            <a:r>
              <a:t>Animation schafft hier eine visuelle Kontinuität.</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9" name="Shape 359"/>
          <p:cNvSpPr/>
          <p:nvPr>
            <p:ph type="sldImg"/>
          </p:nvPr>
        </p:nvSpPr>
        <p:spPr>
          <a:prstGeom prst="rect">
            <a:avLst/>
          </a:prstGeom>
        </p:spPr>
        <p:txBody>
          <a:bodyPr/>
          <a:lstStyle/>
          <a:p>
            <a:pPr/>
          </a:p>
        </p:txBody>
      </p:sp>
      <p:sp>
        <p:nvSpPr>
          <p:cNvPr id="360" name="Shape 360"/>
          <p:cNvSpPr/>
          <p:nvPr>
            <p:ph type="body" sz="quarter" idx="1"/>
          </p:nvPr>
        </p:nvSpPr>
        <p:spPr>
          <a:prstGeom prst="rect">
            <a:avLst/>
          </a:prstGeom>
        </p:spPr>
        <p:txBody>
          <a:bodyPr/>
          <a:lstStyle/>
          <a:p>
            <a:pPr/>
            <a:r>
              <a:t>Animationen in OSX vermitteln die Übergänge zwischen verschiedenen Anzeigen klar.</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8" name="Shape 368"/>
          <p:cNvSpPr/>
          <p:nvPr>
            <p:ph type="sldImg"/>
          </p:nvPr>
        </p:nvSpPr>
        <p:spPr>
          <a:prstGeom prst="rect">
            <a:avLst/>
          </a:prstGeom>
        </p:spPr>
        <p:txBody>
          <a:bodyPr/>
          <a:lstStyle/>
          <a:p>
            <a:pPr/>
          </a:p>
        </p:txBody>
      </p:sp>
      <p:sp>
        <p:nvSpPr>
          <p:cNvPr id="369" name="Shape 369"/>
          <p:cNvSpPr/>
          <p:nvPr>
            <p:ph type="body" sz="quarter" idx="1"/>
          </p:nvPr>
        </p:nvSpPr>
        <p:spPr>
          <a:prstGeom prst="rect">
            <a:avLst/>
          </a:prstGeom>
        </p:spPr>
        <p:txBody>
          <a:bodyPr/>
          <a:lstStyle/>
          <a:p>
            <a:pPr/>
            <a:r>
              <a:t>Bsp: Backgammon Spiel: </a:t>
            </a:r>
          </a:p>
          <a:p>
            <a:pPr/>
          </a:p>
          <a:p>
            <a:pPr/>
            <a:r>
              <a:t>ohne Animation: 2 Steine verschwinden, tauchen woanders auf, Zug muss rekonstruiert werden (= hohe kognitive Last)</a:t>
            </a:r>
          </a:p>
          <a:p>
            <a:pPr/>
          </a:p>
          <a:p>
            <a:pPr/>
            <a:r>
              <a:t>mit Animation: Zug ist direkt nachvollziehbar</a:t>
            </a:r>
          </a:p>
          <a:p>
            <a:pPr/>
          </a:p>
          <a:p>
            <a:pPr/>
            <a:r>
              <a:t>Das kommuniziert auch auf einer anderen Ebene: der Computer zeigt klar, was er tut und ich muss ihm nicht glauben, dass er nach den Regeln spielt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8" name="Shape 378"/>
          <p:cNvSpPr/>
          <p:nvPr>
            <p:ph type="sldImg"/>
          </p:nvPr>
        </p:nvSpPr>
        <p:spPr>
          <a:prstGeom prst="rect">
            <a:avLst/>
          </a:prstGeom>
        </p:spPr>
        <p:txBody>
          <a:bodyPr/>
          <a:lstStyle/>
          <a:p>
            <a:pPr/>
          </a:p>
        </p:txBody>
      </p:sp>
      <p:sp>
        <p:nvSpPr>
          <p:cNvPr id="379" name="Shape 379"/>
          <p:cNvSpPr/>
          <p:nvPr>
            <p:ph type="body" sz="quarter" idx="1"/>
          </p:nvPr>
        </p:nvSpPr>
        <p:spPr>
          <a:prstGeom prst="rect">
            <a:avLst/>
          </a:prstGeom>
        </p:spPr>
        <p:txBody>
          <a:bodyPr/>
          <a:lstStyle/>
          <a:p>
            <a:pPr/>
            <a:r>
              <a:t>Story Völklinger Hütte erzählen (siehe Buch)</a:t>
            </a:r>
          </a:p>
          <a:p>
            <a:pPr/>
          </a:p>
          <a:p>
            <a:pPr/>
            <a:r>
              <a:t>Das Fehlen einer Animation im Interface kann auch darüber entscheiden, ob eine Interaktion überhaupt verständlich bleibt oder nicht. In einem Interfaceentwurf der Autoren aus dem Jahre 2001 für ein mobiles Museums- Informationssystem (im Bild rechts) war eine Leiste mit Thumbnails enthalten, sowie zwei angedeutete Pfeile links und rechts, die zeigen sollten, dass es in beide Richtungen noch mehr Bilder zur Auswahl gab. Die Leiste war visuell angelehnt an einen Filmstreifen. Der Entwurf sah vor, dass man durch Anklicken der Pfeile oder durch Greifen mit dem Stift den Streifen nach rechts oder links verschieben konnte. In der technischen Umsetzung auf dem mobilen Gerät stand dann nicht genügend Rechenleistung zur Verfügung, um eine solche Animation flüssig darzustellen.</a:t>
            </a:r>
          </a:p>
          <a:p>
            <a:pPr/>
            <a:r>
              <a:t>Der Programmierer entschied damals kurzerhand, auch die Pfeile mangels Platz einzusparen, da sie eh zu klein und daher schwer zu treffen waren. Stattdessen implementierte er eine Logik, die das momentan selektierte Thumbnail- Bild mit einem roten Rahmen versah und beim click auf ein benachbartes Bild dieses schlagartig zum aktuellen Bild machte. Die Leiste verschob sich damit immer schlagartig um ein ganzes Bild und die Veränderung war überhaupt nicht mehr als Verschiebung zu erkennen, sondern lediglich als Neuanordnung der Bilder. Damit war die ursprüngliche Analogie zum verschiebbaren Filmstreifen völlig verloren und die jeweilige Neuanordnung der Bilder erschien willkürlich, da nicht nachvollziehbar war, wo das zuletzt angesehene Bild nun hingewandert war.</a:t>
            </a:r>
          </a:p>
          <a:p>
            <a:pPr/>
            <a:r>
              <a:t>Das gesamte Interface wurde später zugunsten eines komplett anderen Konzeptes verworfen.</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7" name="Shape 387"/>
          <p:cNvSpPr/>
          <p:nvPr>
            <p:ph type="sldImg"/>
          </p:nvPr>
        </p:nvSpPr>
        <p:spPr>
          <a:prstGeom prst="rect">
            <a:avLst/>
          </a:prstGeom>
        </p:spPr>
        <p:txBody>
          <a:bodyPr/>
          <a:lstStyle/>
          <a:p>
            <a:pPr/>
          </a:p>
        </p:txBody>
      </p:sp>
      <p:sp>
        <p:nvSpPr>
          <p:cNvPr id="388" name="Shape 388"/>
          <p:cNvSpPr/>
          <p:nvPr>
            <p:ph type="body" sz="quarter" idx="1"/>
          </p:nvPr>
        </p:nvSpPr>
        <p:spPr>
          <a:prstGeom prst="rect">
            <a:avLst/>
          </a:prstGeom>
        </p:spPr>
        <p:txBody>
          <a:bodyPr/>
          <a:lstStyle/>
          <a:p>
            <a:pPr/>
            <a:r>
              <a:t>Ansatz, um UIs verständlich zu machen: anlehnen an die echte Welt (auch weitergeführt im Konzept der RBI)</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7" name="Shape 397"/>
          <p:cNvSpPr/>
          <p:nvPr>
            <p:ph type="sldImg"/>
          </p:nvPr>
        </p:nvSpPr>
        <p:spPr>
          <a:prstGeom prst="rect">
            <a:avLst/>
          </a:prstGeom>
        </p:spPr>
        <p:txBody>
          <a:bodyPr/>
          <a:lstStyle/>
          <a:p>
            <a:pPr/>
          </a:p>
        </p:txBody>
      </p:sp>
      <p:sp>
        <p:nvSpPr>
          <p:cNvPr id="398" name="Shape 398"/>
          <p:cNvSpPr/>
          <p:nvPr>
            <p:ph type="body" sz="quarter" idx="1"/>
          </p:nvPr>
        </p:nvSpPr>
        <p:spPr>
          <a:prstGeom prst="rect">
            <a:avLst/>
          </a:prstGeom>
        </p:spPr>
        <p:txBody>
          <a:bodyPr/>
          <a:lstStyle/>
          <a:p>
            <a:pPr/>
            <a:r>
              <a:t>Einfachste Variante: Licht und Schatten zum vortäuschen eines 3D Eindrucks in klassischen Dialogboxen und GUIs</a:t>
            </a:r>
          </a:p>
          <a:p>
            <a:pPr/>
          </a:p>
          <a:p>
            <a:pPr/>
            <a:r>
              <a:t>weitergeführt in physikalischem Verhalten von iOS Listen</a:t>
            </a:r>
          </a:p>
          <a:p>
            <a:pPr/>
          </a:p>
          <a:p>
            <a:pPr/>
            <a:r>
              <a:t>ganz offensichtlich bei pseudo-mechanischen Bedienelementen wie dem Datumsdialog in iOS.</a:t>
            </a:r>
          </a:p>
          <a:p>
            <a:pPr/>
          </a:p>
          <a:p>
            <a:pPr/>
            <a:r>
              <a:t>Vermischung von physikalischer und digitaler Welt, siehe Weiser: </a:t>
            </a:r>
          </a:p>
          <a:p>
            <a:pPr/>
          </a:p>
          <a:p>
            <a:pPr/>
            <a:r>
              <a:t>The most profound technologies are those that disappear. They weave themselves into the fabric of everyday life until they are indistinguishable from it.</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6" name="Shape 406"/>
          <p:cNvSpPr/>
          <p:nvPr>
            <p:ph type="sldImg"/>
          </p:nvPr>
        </p:nvSpPr>
        <p:spPr>
          <a:prstGeom prst="rect">
            <a:avLst/>
          </a:prstGeom>
        </p:spPr>
        <p:txBody>
          <a:bodyPr/>
          <a:lstStyle/>
          <a:p>
            <a:pPr/>
          </a:p>
        </p:txBody>
      </p:sp>
      <p:sp>
        <p:nvSpPr>
          <p:cNvPr id="407" name="Shape 407"/>
          <p:cNvSpPr/>
          <p:nvPr>
            <p:ph type="body" sz="quarter" idx="1"/>
          </p:nvPr>
        </p:nvSpPr>
        <p:spPr>
          <a:prstGeom prst="rect">
            <a:avLst/>
          </a:prstGeom>
        </p:spPr>
        <p:txBody>
          <a:bodyPr/>
          <a:lstStyle/>
          <a:p>
            <a:pPr/>
            <a:r>
              <a:t>Hier läuft das gesamte GUI in einer Physiksimulation und erlaubt physikalische Aktionen, aber auch klar über die Physik hinaus gehende Operationen.</a:t>
            </a:r>
          </a:p>
          <a:p>
            <a:pPr/>
          </a:p>
          <a:p>
            <a:pPr/>
            <a:r>
              <a:t>Bumptop konnte man 2007-2010 als Anwendung installieren, wurde 2010 von Google aufgekauft. </a:t>
            </a:r>
            <a:r>
              <a:rPr u="sng">
                <a:hlinkClick r:id="rId3" invalidUrl="" action="" tgtFrame="" tooltip="" history="1" highlightClick="0" endSnd="0"/>
              </a:rPr>
              <a:t>http://bumptop.com</a:t>
            </a:r>
            <a:r>
              <a:t> </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5" name="Shape 415"/>
          <p:cNvSpPr/>
          <p:nvPr>
            <p:ph type="sldImg"/>
          </p:nvPr>
        </p:nvSpPr>
        <p:spPr>
          <a:prstGeom prst="rect">
            <a:avLst/>
          </a:prstGeom>
        </p:spPr>
        <p:txBody>
          <a:bodyPr/>
          <a:lstStyle/>
          <a:p>
            <a:pPr/>
          </a:p>
        </p:txBody>
      </p:sp>
      <p:sp>
        <p:nvSpPr>
          <p:cNvPr id="416" name="Shape 416"/>
          <p:cNvSpPr/>
          <p:nvPr>
            <p:ph type="body" sz="quarter" idx="1"/>
          </p:nvPr>
        </p:nvSpPr>
        <p:spPr>
          <a:prstGeom prst="rect">
            <a:avLst/>
          </a:prstGeom>
        </p:spPr>
        <p:txBody>
          <a:bodyPr/>
          <a:lstStyle/>
          <a:p>
            <a:pPr/>
            <a:r>
              <a:t>Metapher: grundlegend die Übertragung von Bedeutung oder Struktur von einer Domäne auf eine andere, kann eine gute Basis sein, um UIs verständlich zu machen</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9" name="Shape 429"/>
          <p:cNvSpPr/>
          <p:nvPr>
            <p:ph type="sldImg"/>
          </p:nvPr>
        </p:nvSpPr>
        <p:spPr>
          <a:prstGeom prst="rect">
            <a:avLst/>
          </a:prstGeom>
        </p:spPr>
        <p:txBody>
          <a:bodyPr/>
          <a:lstStyle/>
          <a:p>
            <a:pPr/>
          </a:p>
        </p:txBody>
      </p:sp>
      <p:sp>
        <p:nvSpPr>
          <p:cNvPr id="430" name="Shape 430"/>
          <p:cNvSpPr/>
          <p:nvPr>
            <p:ph type="body" sz="quarter" idx="1"/>
          </p:nvPr>
        </p:nvSpPr>
        <p:spPr>
          <a:prstGeom prst="rect">
            <a:avLst/>
          </a:prstGeom>
        </p:spPr>
        <p:txBody>
          <a:bodyPr/>
          <a:lstStyle/>
          <a:p>
            <a:pPr/>
            <a:r>
              <a:t>griechisches Wort für eine Stilform, die Bedeutung auf andere Domäne überträgt und dabei ggf. auch reiche Konnotationen mitnimmt oder die Erklärung vereinfacht.</a:t>
            </a:r>
          </a:p>
          <a:p>
            <a:pPr/>
          </a:p>
          <a:p>
            <a:pPr/>
            <a:r>
              <a:t>Beispiele: Baumkrone, Flaschenhals, Herz brechen</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1" name="Shape 441"/>
          <p:cNvSpPr/>
          <p:nvPr>
            <p:ph type="sldImg"/>
          </p:nvPr>
        </p:nvSpPr>
        <p:spPr>
          <a:prstGeom prst="rect">
            <a:avLst/>
          </a:prstGeom>
        </p:spPr>
        <p:txBody>
          <a:bodyPr/>
          <a:lstStyle/>
          <a:p>
            <a:pPr/>
          </a:p>
        </p:txBody>
      </p:sp>
      <p:sp>
        <p:nvSpPr>
          <p:cNvPr id="442" name="Shape 442"/>
          <p:cNvSpPr/>
          <p:nvPr>
            <p:ph type="body" sz="quarter" idx="1"/>
          </p:nvPr>
        </p:nvSpPr>
        <p:spPr>
          <a:prstGeom prst="rect">
            <a:avLst/>
          </a:prstGeom>
        </p:spPr>
        <p:txBody>
          <a:bodyPr/>
          <a:lstStyle/>
          <a:p>
            <a:pPr/>
            <a:r>
              <a:t>Oft wird behauptet, das die Metaphern beim UI Design mit der Desktop Metapher anfangen, aber eigentlich war schon das Zeilenterminal metaphorisch an den Fernschreiber angelehnt:</a:t>
            </a:r>
          </a:p>
          <a:p>
            <a:pPr/>
          </a:p>
          <a:p>
            <a:pPr/>
            <a:r>
              <a:t>gleiche Eingabegeräte (Tastatur), bis heute erhalten</a:t>
            </a:r>
          </a:p>
          <a:p>
            <a:pPr/>
          </a:p>
          <a:p>
            <a:pPr/>
            <a:r>
              <a:t>Ausgabe dem technischen Fortschritt angepasst auf CRT statt Papier.</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9" name="Shape 449"/>
          <p:cNvSpPr/>
          <p:nvPr>
            <p:ph type="sldImg"/>
          </p:nvPr>
        </p:nvSpPr>
        <p:spPr>
          <a:prstGeom prst="rect">
            <a:avLst/>
          </a:prstGeom>
        </p:spPr>
        <p:txBody>
          <a:bodyPr/>
          <a:lstStyle/>
          <a:p>
            <a:pPr/>
          </a:p>
        </p:txBody>
      </p:sp>
      <p:sp>
        <p:nvSpPr>
          <p:cNvPr id="450" name="Shape 450"/>
          <p:cNvSpPr/>
          <p:nvPr>
            <p:ph type="body" sz="quarter" idx="1"/>
          </p:nvPr>
        </p:nvSpPr>
        <p:spPr>
          <a:prstGeom prst="rect">
            <a:avLst/>
          </a:prstGeom>
        </p:spPr>
        <p:txBody>
          <a:bodyPr/>
          <a:lstStyle/>
          <a:p>
            <a:pPr/>
            <a:r>
              <a:t>Die ursprüngliche desktop Metapher auf dem Xerox Star</a:t>
            </a:r>
          </a:p>
          <a:p>
            <a:pPr/>
          </a:p>
          <a:p>
            <a:pPr/>
            <a:r>
              <a:t>kurze Diskussion: welche Elemente haben sich bis heute gehalten, welche sind verschwunden?? (Ablagekörbe)</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7" name="Shape 457"/>
          <p:cNvSpPr/>
          <p:nvPr>
            <p:ph type="sldImg"/>
          </p:nvPr>
        </p:nvSpPr>
        <p:spPr>
          <a:prstGeom prst="rect">
            <a:avLst/>
          </a:prstGeom>
        </p:spPr>
        <p:txBody>
          <a:bodyPr/>
          <a:lstStyle/>
          <a:p>
            <a:pPr/>
          </a:p>
        </p:txBody>
      </p:sp>
      <p:sp>
        <p:nvSpPr>
          <p:cNvPr id="458" name="Shape 458"/>
          <p:cNvSpPr/>
          <p:nvPr>
            <p:ph type="body" sz="quarter" idx="1"/>
          </p:nvPr>
        </p:nvSpPr>
        <p:spPr>
          <a:prstGeom prst="rect">
            <a:avLst/>
          </a:prstGeom>
        </p:spPr>
        <p:txBody>
          <a:bodyPr/>
          <a:lstStyle/>
          <a:p>
            <a:pPr/>
            <a:r>
              <a:t>Gedankenwelt des Malers nit Pinsel, Strichen, Farbpaletten etc…</a:t>
            </a:r>
          </a:p>
          <a:p>
            <a:pPr/>
          </a:p>
          <a:p>
            <a:pPr/>
            <a:r>
              <a:t>erweitert um Stempel, Radierer, anwedelnde Hand (Dunkelkammer)</a:t>
            </a:r>
          </a:p>
          <a:p>
            <a:pPr/>
          </a:p>
          <a:p>
            <a:pPr/>
            <a:r>
              <a:t>eigentlich ein buntes Sammelsurium von übertragenen Konzepten</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5" name="Shape 465"/>
          <p:cNvSpPr/>
          <p:nvPr>
            <p:ph type="sldImg"/>
          </p:nvPr>
        </p:nvSpPr>
        <p:spPr>
          <a:prstGeom prst="rect">
            <a:avLst/>
          </a:prstGeom>
        </p:spPr>
        <p:txBody>
          <a:bodyPr/>
          <a:lstStyle/>
          <a:p>
            <a:pPr/>
          </a:p>
        </p:txBody>
      </p:sp>
      <p:sp>
        <p:nvSpPr>
          <p:cNvPr id="466" name="Shape 466"/>
          <p:cNvSpPr/>
          <p:nvPr>
            <p:ph type="body" sz="quarter" idx="1"/>
          </p:nvPr>
        </p:nvSpPr>
        <p:spPr>
          <a:prstGeom prst="rect">
            <a:avLst/>
          </a:prstGeom>
        </p:spPr>
        <p:txBody>
          <a:bodyPr/>
          <a:lstStyle/>
          <a:p>
            <a:pPr/>
            <a:r>
              <a:t>Gedankenwelt eines Toningenieurs mit Wellenformen, Tonspuren, Reglern, Pegeln</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4" name="Shape 474"/>
          <p:cNvSpPr/>
          <p:nvPr>
            <p:ph type="sldImg"/>
          </p:nvPr>
        </p:nvSpPr>
        <p:spPr>
          <a:prstGeom prst="rect">
            <a:avLst/>
          </a:prstGeom>
        </p:spPr>
        <p:txBody>
          <a:bodyPr/>
          <a:lstStyle/>
          <a:p>
            <a:pPr/>
          </a:p>
        </p:txBody>
      </p:sp>
      <p:sp>
        <p:nvSpPr>
          <p:cNvPr id="475" name="Shape 475"/>
          <p:cNvSpPr/>
          <p:nvPr>
            <p:ph type="body" sz="quarter" idx="1"/>
          </p:nvPr>
        </p:nvSpPr>
        <p:spPr>
          <a:prstGeom prst="rect">
            <a:avLst/>
          </a:prstGeom>
        </p:spPr>
        <p:txBody>
          <a:bodyPr/>
          <a:lstStyle/>
          <a:p>
            <a:pPr/>
            <a:r>
              <a:t>Versuch eines metaphorischen UIs für den PC für Privatanwender:</a:t>
            </a:r>
          </a:p>
          <a:p>
            <a:pPr/>
          </a:p>
          <a:p>
            <a:pPr/>
            <a:r>
              <a:t>ganzes System = Haus, enthält Räume, diese wiederum verschiedene interaktive Gegenstände, Kalender = Kalenderanwendung,</a:t>
            </a:r>
          </a:p>
          <a:p>
            <a:pPr/>
          </a:p>
          <a:p>
            <a:pPr/>
            <a:r>
              <a:t>Hund = Suche</a:t>
            </a:r>
          </a:p>
          <a:p>
            <a:pPr/>
          </a:p>
          <a:p>
            <a:pPr/>
            <a:r>
              <a:t>kommt Ihnen der noch bekannt vor???</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6" name="Shape 486"/>
          <p:cNvSpPr/>
          <p:nvPr>
            <p:ph type="sldImg"/>
          </p:nvPr>
        </p:nvSpPr>
        <p:spPr>
          <a:prstGeom prst="rect">
            <a:avLst/>
          </a:prstGeom>
        </p:spPr>
        <p:txBody>
          <a:bodyPr/>
          <a:lstStyle/>
          <a:p>
            <a:pPr/>
          </a:p>
        </p:txBody>
      </p:sp>
      <p:sp>
        <p:nvSpPr>
          <p:cNvPr id="487" name="Shape 487"/>
          <p:cNvSpPr/>
          <p:nvPr>
            <p:ph type="body" sz="quarter" idx="1"/>
          </p:nvPr>
        </p:nvSpPr>
        <p:spPr>
          <a:prstGeom prst="rect">
            <a:avLst/>
          </a:prstGeom>
        </p:spPr>
        <p:txBody>
          <a:bodyPr/>
          <a:lstStyle>
            <a:lvl1pPr defTabSz="584200">
              <a:defRPr sz="1800">
                <a:latin typeface="Lucida Grande"/>
                <a:ea typeface="Lucida Grande"/>
                <a:cs typeface="Lucida Grande"/>
                <a:sym typeface="Lucida Grande"/>
              </a:defRPr>
            </a:lvl1pPr>
          </a:lstStyle>
          <a:p>
            <a:pPr/>
            <a:r>
              <a:t>Metapher von Stapeln auf dem Schreibtisch, Ziel: Konzept der räumlichen Anordnung ausnutzen.</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5" name="Shape 495"/>
          <p:cNvSpPr/>
          <p:nvPr>
            <p:ph type="sldImg"/>
          </p:nvPr>
        </p:nvSpPr>
        <p:spPr>
          <a:prstGeom prst="rect">
            <a:avLst/>
          </a:prstGeom>
        </p:spPr>
        <p:txBody>
          <a:bodyPr/>
          <a:lstStyle/>
          <a:p>
            <a:pPr/>
          </a:p>
        </p:txBody>
      </p:sp>
      <p:sp>
        <p:nvSpPr>
          <p:cNvPr id="496" name="Shape 496"/>
          <p:cNvSpPr/>
          <p:nvPr>
            <p:ph type="body" sz="quarter" idx="1"/>
          </p:nvPr>
        </p:nvSpPr>
        <p:spPr>
          <a:prstGeom prst="rect">
            <a:avLst/>
          </a:prstGeom>
        </p:spPr>
        <p:txBody>
          <a:bodyPr/>
          <a:lstStyle>
            <a:lvl1pPr defTabSz="584200">
              <a:defRPr sz="1800">
                <a:latin typeface="Lucida Grande"/>
                <a:ea typeface="Lucida Grande"/>
                <a:cs typeface="Lucida Grande"/>
                <a:sym typeface="Lucida Grande"/>
              </a:defRPr>
            </a:lvl1pPr>
          </a:lstStyle>
          <a:p>
            <a:pPr/>
            <a:r>
              <a:t>Metapher vom Stapel als Organisationsform (1992)</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03" name="Shape 503"/>
          <p:cNvSpPr/>
          <p:nvPr>
            <p:ph type="sldImg"/>
          </p:nvPr>
        </p:nvSpPr>
        <p:spPr>
          <a:prstGeom prst="rect">
            <a:avLst/>
          </a:prstGeom>
        </p:spPr>
        <p:txBody>
          <a:bodyPr/>
          <a:lstStyle/>
          <a:p>
            <a:pPr/>
          </a:p>
        </p:txBody>
      </p:sp>
      <p:sp>
        <p:nvSpPr>
          <p:cNvPr id="504" name="Shape 504"/>
          <p:cNvSpPr/>
          <p:nvPr>
            <p:ph type="body" sz="quarter" idx="1"/>
          </p:nvPr>
        </p:nvSpPr>
        <p:spPr>
          <a:prstGeom prst="rect">
            <a:avLst/>
          </a:prstGeom>
        </p:spPr>
        <p:txBody>
          <a:bodyPr/>
          <a:lstStyle>
            <a:lvl1pPr defTabSz="584200">
              <a:defRPr sz="1800">
                <a:latin typeface="Lucida Grande"/>
                <a:ea typeface="Lucida Grande"/>
                <a:cs typeface="Lucida Grande"/>
                <a:sym typeface="Lucida Grande"/>
              </a:defRPr>
            </a:lvl1pPr>
          </a:lstStyle>
          <a:p>
            <a:pPr/>
            <a:r>
              <a:t>zugehörige Operationen auf Stapeln </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4" name="Shape 514"/>
          <p:cNvSpPr/>
          <p:nvPr>
            <p:ph type="sldImg"/>
          </p:nvPr>
        </p:nvSpPr>
        <p:spPr>
          <a:prstGeom prst="rect">
            <a:avLst/>
          </a:prstGeom>
        </p:spPr>
        <p:txBody>
          <a:bodyPr/>
          <a:lstStyle/>
          <a:p>
            <a:pPr/>
          </a:p>
        </p:txBody>
      </p:sp>
      <p:sp>
        <p:nvSpPr>
          <p:cNvPr id="515" name="Shape 515"/>
          <p:cNvSpPr/>
          <p:nvPr>
            <p:ph type="body" sz="quarter" idx="1"/>
          </p:nvPr>
        </p:nvSpPr>
        <p:spPr>
          <a:prstGeom prst="rect">
            <a:avLst/>
          </a:prstGeom>
        </p:spPr>
        <p:txBody>
          <a:bodyPr/>
          <a:lstStyle>
            <a:lvl1pPr defTabSz="584200">
              <a:defRPr sz="1800">
                <a:latin typeface="Lucida Grande"/>
                <a:ea typeface="Lucida Grande"/>
                <a:cs typeface="Lucida Grande"/>
                <a:sym typeface="Lucida Grande"/>
              </a:defRPr>
            </a:lvl1pPr>
          </a:lstStyle>
          <a:p>
            <a:pPr/>
            <a:r>
              <a:t>daraus abgeleitete heutige UI-Konzepte (Fächer, Cover flow, Stapel, siehe Bumptop)</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9" name="Shape 529"/>
          <p:cNvSpPr/>
          <p:nvPr>
            <p:ph type="sldImg"/>
          </p:nvPr>
        </p:nvSpPr>
        <p:spPr>
          <a:prstGeom prst="rect">
            <a:avLst/>
          </a:prstGeom>
        </p:spPr>
        <p:txBody>
          <a:bodyPr/>
          <a:lstStyle/>
          <a:p>
            <a:pPr/>
          </a:p>
        </p:txBody>
      </p:sp>
      <p:sp>
        <p:nvSpPr>
          <p:cNvPr id="530" name="Shape 530"/>
          <p:cNvSpPr/>
          <p:nvPr>
            <p:ph type="body" sz="quarter" idx="1"/>
          </p:nvPr>
        </p:nvSpPr>
        <p:spPr>
          <a:prstGeom prst="rect">
            <a:avLst/>
          </a:prstGeom>
        </p:spPr>
        <p:txBody>
          <a:bodyPr/>
          <a:lstStyle/>
          <a:p>
            <a:pPr/>
            <a:r>
              <a:t>Konstruktiver Weg, an den Entwurf eine konzeptuellen Modells heranzugehen: Man analysiert die Hierarchie der Objekte (links) und Aktionen (rechts) in der Domäne und strukturiert dann das UI daran entlang.</a:t>
            </a:r>
          </a:p>
          <a:p>
            <a:pPr/>
          </a:p>
          <a:p>
            <a:pPr/>
            <a:r>
              <a:t>OAI: Zuerst wird das Objekt ausgewählt, dann die Aktion. Bsp: Windows: zuerst icon selektieren, dann auf den Papierkorb oder ordner ziehen.</a:t>
            </a:r>
          </a:p>
          <a:p>
            <a:pPr/>
          </a:p>
          <a:p>
            <a:pPr/>
            <a:r>
              <a:t>AOI: Zuerst wird die Aktion ausgewählt, dann das Objekt, auf das sie angewendet werden soll. Bsp: Photoshop: zuerst Stempel oder Stift auswählen, dann im richtigen Fenster malen. Bsp: Kommandozeile: zuerst Kommando, dann Argumente. </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MMI Buch Master">
    <p:spTree>
      <p:nvGrpSpPr>
        <p:cNvPr id="1" name=""/>
        <p:cNvGrpSpPr/>
        <p:nvPr/>
      </p:nvGrpSpPr>
      <p:grpSpPr>
        <a:xfrm>
          <a:off x="0" y="0"/>
          <a:ext cx="0" cy="0"/>
          <a:chOff x="0" y="0"/>
          <a:chExt cx="0" cy="0"/>
        </a:xfrm>
      </p:grpSpPr>
      <p:sp>
        <p:nvSpPr>
          <p:cNvPr id="13" name="Titeltext"/>
          <p:cNvSpPr txBox="1"/>
          <p:nvPr>
            <p:ph type="title"/>
          </p:nvPr>
        </p:nvSpPr>
        <p:spPr>
          <a:prstGeom prst="rect">
            <a:avLst/>
          </a:prstGeom>
        </p:spPr>
        <p:txBody>
          <a:bodyPr/>
          <a:lstStyle/>
          <a:p>
            <a:pPr/>
            <a:r>
              <a:t>Titeltext</a:t>
            </a:r>
          </a:p>
        </p:txBody>
      </p:sp>
      <p:sp>
        <p:nvSpPr>
          <p:cNvPr id="14" name="Textebene 1…"/>
          <p:cNvSpPr txBox="1"/>
          <p:nvPr>
            <p:ph type="body" idx="1"/>
          </p:nvPr>
        </p:nvSpPr>
        <p:spPr>
          <a:prstGeom prst="rect">
            <a:avLst/>
          </a:prstGeom>
        </p:spPr>
        <p:txBody>
          <a:bodyPr/>
          <a:lstStyle/>
          <a:p>
            <a:pPr/>
            <a:r>
              <a:t>Textebene 1</a:t>
            </a:r>
          </a:p>
          <a:p>
            <a:pPr lvl="1"/>
            <a:r>
              <a:t>Textebene 2</a:t>
            </a:r>
          </a:p>
          <a:p>
            <a:pPr lvl="2"/>
            <a:r>
              <a:t>Textebene 3</a:t>
            </a:r>
          </a:p>
          <a:p>
            <a:pPr lvl="3"/>
            <a:r>
              <a:t>Textebene 4</a:t>
            </a:r>
          </a:p>
          <a:p>
            <a:pPr lvl="4"/>
            <a:r>
              <a:t>Textebene 5</a:t>
            </a:r>
          </a:p>
        </p:txBody>
      </p:sp>
      <p:sp>
        <p:nvSpPr>
          <p:cNvPr id="15"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Butz, Krüger, Völkel: Mensch-Maschine-Interaktion, Kapitel 7 - Grundregeln für die UI Gestalt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7 - Grundregeln für die UI Gestaltung		       		      Folie</a:t>
            </a:r>
          </a:p>
        </p:txBody>
      </p:sp>
      <p:sp>
        <p:nvSpPr>
          <p:cNvPr id="3"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4" name="Titeltext"/>
          <p:cNvSpPr txBox="1"/>
          <p:nvPr>
            <p:ph type="title"/>
          </p:nvPr>
        </p:nvSpPr>
        <p:spPr>
          <a:xfrm>
            <a:off x="203200" y="205081"/>
            <a:ext cx="12598400" cy="828677"/>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nchor="ctr"/>
          <a:lstStyle/>
          <a:p>
            <a:pPr/>
            <a:r>
              <a:t>Titeltext</a:t>
            </a:r>
          </a:p>
        </p:txBody>
      </p:sp>
      <p:sp>
        <p:nvSpPr>
          <p:cNvPr id="5" name="Textebene 1…"/>
          <p:cNvSpPr txBox="1"/>
          <p:nvPr>
            <p:ph type="body" idx="1"/>
          </p:nvPr>
        </p:nvSpPr>
        <p:spPr>
          <a:xfrm>
            <a:off x="203200" y="1346041"/>
            <a:ext cx="12598400" cy="80120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lstStyle>
            <a:lvl2pPr marL="765730" indent="-267890">
              <a:spcBef>
                <a:spcPts val="900"/>
              </a:spcBef>
              <a:buChar char="–"/>
              <a:defRPr sz="3000"/>
            </a:lvl2pPr>
            <a:lvl3pPr marL="1167311" indent="-212271">
              <a:spcBef>
                <a:spcPts val="700"/>
              </a:spcBef>
              <a:defRPr sz="2600"/>
            </a:lvl3pPr>
            <a:lvl4pPr marL="1620058" indent="-207818">
              <a:spcBef>
                <a:spcPts val="600"/>
              </a:spcBef>
              <a:buChar char="–"/>
              <a:defRPr sz="2000"/>
            </a:lvl4pPr>
            <a:lvl5pPr marL="2077258" indent="-207818">
              <a:spcBef>
                <a:spcPts val="600"/>
              </a:spcBef>
              <a:buChar char="»"/>
              <a:defRPr sz="2000"/>
            </a:lvl5pPr>
          </a:lstStyle>
          <a:p>
            <a:pPr/>
            <a:r>
              <a:t>Textebene 1</a:t>
            </a:r>
          </a:p>
          <a:p>
            <a:pPr lvl="1"/>
            <a:r>
              <a:t>Textebene 2</a:t>
            </a:r>
          </a:p>
          <a:p>
            <a:pPr lvl="2"/>
            <a:r>
              <a:t>Textebene 3</a:t>
            </a:r>
          </a:p>
          <a:p>
            <a:pPr lvl="3"/>
            <a:r>
              <a:t>Textebene 4</a:t>
            </a:r>
          </a:p>
          <a:p>
            <a:pPr lvl="4"/>
            <a:r>
              <a:t>Textebene 5</a:t>
            </a:r>
          </a:p>
        </p:txBody>
      </p:sp>
      <p:sp>
        <p:nvSpPr>
          <p:cNvPr id="6" name="Foliennummer"/>
          <p:cNvSpPr txBox="1"/>
          <p:nvPr>
            <p:ph type="sldNum" sz="quarter" idx="2"/>
          </p:nvPr>
        </p:nvSpPr>
        <p:spPr>
          <a:xfrm>
            <a:off x="12546999" y="9497434"/>
            <a:ext cx="291749" cy="278664"/>
          </a:xfrm>
          <a:prstGeom prst="rect">
            <a:avLst/>
          </a:prstGeom>
          <a:ln w="3175">
            <a:miter lim="400000"/>
          </a:ln>
        </p:spPr>
        <p:txBody>
          <a:bodyPr wrap="none" lIns="40640" tIns="40640" rIns="40640" bIns="40640">
            <a:spAutoFit/>
          </a:bodyPr>
          <a:lstStyle>
            <a:lvl1pPr marL="0" marR="0" algn="ctr" defTabSz="825500">
              <a:defRPr sz="14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Lst>
  <p:transition xmlns:p14="http://schemas.microsoft.com/office/powerpoint/2010/main" spd="med" advClick="1"/>
  <p:txStyles>
    <p:titleStyle>
      <a:lvl1pPr marL="57799" marR="57799" indent="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1pPr>
      <a:lvl2pPr marL="57799" marR="57799" indent="2286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2pPr>
      <a:lvl3pPr marL="57799" marR="57799" indent="4572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3pPr>
      <a:lvl4pPr marL="57799" marR="57799" indent="6858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4pPr>
      <a:lvl5pPr marL="57799" marR="57799" indent="9144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5pPr>
      <a:lvl6pPr marL="57799" marR="57799" indent="11430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6pPr>
      <a:lvl7pPr marL="57799" marR="57799" indent="13716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7pPr>
      <a:lvl8pPr marL="57799" marR="57799" indent="16002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8pPr>
      <a:lvl9pPr marL="57799" marR="57799" indent="18288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9pPr>
    </p:titleStyle>
    <p:bodyStyle>
      <a:lvl1pPr marL="365492" marR="57799" indent="-32485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1pPr>
      <a:lvl2pPr marL="819308" marR="57799" indent="-321468"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2pPr>
      <a:lvl3pPr marL="1248954" marR="57799" indent="-293914"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3pPr>
      <a:lvl4pPr marL="17863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4pPr>
      <a:lvl5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5pPr>
      <a:lvl6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6pPr>
      <a:lvl7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7pPr>
      <a:lvl8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8pPr>
      <a:lvl9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9pPr>
    </p:bodyStyle>
    <p:otherStyle>
      <a:lvl1pPr marL="0" marR="0" indent="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1pPr>
      <a:lvl2pPr marL="0" marR="0" indent="2286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2pPr>
      <a:lvl3pPr marL="0" marR="0" indent="4572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3pPr>
      <a:lvl4pPr marL="0" marR="0" indent="6858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4pPr>
      <a:lvl5pPr marL="0" marR="0" indent="9144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5pPr>
      <a:lvl6pPr marL="0" marR="0" indent="11430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6pPr>
      <a:lvl7pPr marL="0" marR="0" indent="13716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7pPr>
      <a:lvl8pPr marL="0" marR="0" indent="16002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8pPr>
      <a:lvl9pPr marL="0" marR="0" indent="18288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jpeg"/><Relationship Id="rId4" Type="http://schemas.openxmlformats.org/officeDocument/2006/relationships/hyperlink" Target="http://www.jnd.org" TargetMode="External"/><Relationship Id="rId5" Type="http://schemas.openxmlformats.org/officeDocument/2006/relationships/hyperlink" Target="http://www.morimasahiro-ds.org/" TargetMode="External"/></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2.jpeg"/><Relationship Id="rId6" Type="http://schemas.openxmlformats.org/officeDocument/2006/relationships/image" Target="../media/image4.png"/><Relationship Id="rId7" Type="http://schemas.openxmlformats.org/officeDocument/2006/relationships/image" Target="../media/image3.jpeg"/><Relationship Id="rId8" Type="http://schemas.openxmlformats.org/officeDocument/2006/relationships/image" Target="../media/image5.png"/><Relationship Id="rId9" Type="http://schemas.openxmlformats.org/officeDocument/2006/relationships/image" Target="../media/image6.png"/><Relationship Id="rId10" Type="http://schemas.openxmlformats.org/officeDocument/2006/relationships/image" Target="../media/image7.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video" Target="../media/media1.mov"/><Relationship Id="rId4" Type="http://schemas.microsoft.com/office/2007/relationships/media" Target="../media/media1.mov"/><Relationship Id="rId5" Type="http://schemas.openxmlformats.org/officeDocument/2006/relationships/image" Target="../media/image8.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9.png"/><Relationship Id="rId4" Type="http://schemas.openxmlformats.org/officeDocument/2006/relationships/image" Target="../media/image1.tif"/></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0.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tif"/><Relationship Id="rId4" Type="http://schemas.openxmlformats.org/officeDocument/2006/relationships/image" Target="../media/image11.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3.tif"/><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14.png"/><Relationship Id="rId7" Type="http://schemas.openxmlformats.org/officeDocument/2006/relationships/image" Target="../media/image15.png"/><Relationship Id="rId8" Type="http://schemas.openxmlformats.org/officeDocument/2006/relationships/image" Target="../media/image16.png"/><Relationship Id="rId9" Type="http://schemas.openxmlformats.org/officeDocument/2006/relationships/image" Target="../media/image17.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4.tif"/></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5.tif"/><Relationship Id="rId4" Type="http://schemas.openxmlformats.org/officeDocument/2006/relationships/image" Target="../media/image6.tif"/><Relationship Id="rId5" Type="http://schemas.openxmlformats.org/officeDocument/2006/relationships/image" Target="../media/image7.tif"/></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4.jpeg"/><Relationship Id="rId4" Type="http://schemas.openxmlformats.org/officeDocument/2006/relationships/image" Target="../media/image5.jpe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video" Target="../media/media1.mp4"/><Relationship Id="rId4" Type="http://schemas.microsoft.com/office/2007/relationships/media" Target="../media/media1.mp4"/><Relationship Id="rId5" Type="http://schemas.openxmlformats.org/officeDocument/2006/relationships/image" Target="../media/image18.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6.jpeg"/><Relationship Id="rId4" Type="http://schemas.openxmlformats.org/officeDocument/2006/relationships/image" Target="../media/image19.png"/><Relationship Id="rId5" Type="http://schemas.openxmlformats.org/officeDocument/2006/relationships/image" Target="../media/image7.jpeg"/></Relationships>

</file>

<file path=ppt/slides/_rels/slide1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8.jpeg"/><Relationship Id="rId4" Type="http://schemas.openxmlformats.org/officeDocument/2006/relationships/image" Target="../media/image9.jpeg"/></Relationships>

</file>

<file path=ppt/slides/_rels/slide1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0.png"/><Relationship Id="rId4" Type="http://schemas.openxmlformats.org/officeDocument/2006/relationships/image" Target="../media/image21.png"/><Relationship Id="rId5" Type="http://schemas.openxmlformats.org/officeDocument/2006/relationships/image" Target="../media/image22.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8.tif"/></Relationships>

</file>

<file path=ppt/slides/_rels/slide2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video" Target="../media/media2.mp4"/><Relationship Id="rId3" Type="http://schemas.microsoft.com/office/2007/relationships/media" Target="../media/media2.mp4"/><Relationship Id="rId4" Type="http://schemas.openxmlformats.org/officeDocument/2006/relationships/image" Target="../media/image23.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image" Target="../media/image26.png"/><Relationship Id="rId6" Type="http://schemas.openxmlformats.org/officeDocument/2006/relationships/image" Target="../media/image27.png"/><Relationship Id="rId7" Type="http://schemas.openxmlformats.org/officeDocument/2006/relationships/image" Target="../media/image28.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0.jpeg"/><Relationship Id="rId4" Type="http://schemas.openxmlformats.org/officeDocument/2006/relationships/image" Target="../media/image29.png"/><Relationship Id="rId5" Type="http://schemas.openxmlformats.org/officeDocument/2006/relationships/hyperlink" Target="http://www.vcalc.net/Keyboard.htm" TargetMode="External"/></Relationships>

</file>

<file path=ppt/slides/_rels/slide2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jpeg"/><Relationship Id="rId3" Type="http://schemas.openxmlformats.org/officeDocument/2006/relationships/image" Target="../media/image12.jpeg"/><Relationship Id="rId4" Type="http://schemas.openxmlformats.org/officeDocument/2006/relationships/image" Target="../media/image9.tif"/><Relationship Id="rId5" Type="http://schemas.openxmlformats.org/officeDocument/2006/relationships/hyperlink" Target="http://www.vcalc.net/Keyboard.htm" TargetMode="External"/></Relationships>

</file>

<file path=ppt/slides/_rels/slide2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30.png"/><Relationship Id="rId4" Type="http://schemas.openxmlformats.org/officeDocument/2006/relationships/image" Target="../media/image31.png"/><Relationship Id="rId5" Type="http://schemas.openxmlformats.org/officeDocument/2006/relationships/image" Target="../media/image32.png"/></Relationships>

</file>

<file path=ppt/slides/_rels/slide2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video" Target="../media/media3.mp4"/><Relationship Id="rId4" Type="http://schemas.microsoft.com/office/2007/relationships/media" Target="../media/media3.mp4"/><Relationship Id="rId5" Type="http://schemas.openxmlformats.org/officeDocument/2006/relationships/image" Target="../media/image33.png"/></Relationships>

</file>

<file path=ppt/slides/_rels/slide2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34.png"/></Relationships>

</file>

<file path=ppt/slides/_rels/slide3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35.png"/></Relationships>

</file>

<file path=ppt/slides/_rels/slide3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36.png"/><Relationship Id="rId4" Type="http://schemas.openxmlformats.org/officeDocument/2006/relationships/image" Target="../media/image37.png"/><Relationship Id="rId5" Type="http://schemas.openxmlformats.org/officeDocument/2006/relationships/hyperlink" Target="http://www.verwaltung.uni-muenchen.de" TargetMode="External"/></Relationships>

</file>

<file path=ppt/slides/_rels/slide3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10.tif"/></Relationships>

</file>

<file path=ppt/slides/_rels/slide3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video" Target="../media/media4.mp4"/><Relationship Id="rId4" Type="http://schemas.microsoft.com/office/2007/relationships/media" Target="../media/media4.mp4"/><Relationship Id="rId5" Type="http://schemas.openxmlformats.org/officeDocument/2006/relationships/image" Target="../media/image38.png"/></Relationships>

</file>

<file path=ppt/slides/_rels/slide3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video" Target="../media/media5.mp4"/><Relationship Id="rId4" Type="http://schemas.microsoft.com/office/2007/relationships/media" Target="../media/media5.mp4"/><Relationship Id="rId5" Type="http://schemas.openxmlformats.org/officeDocument/2006/relationships/image" Target="../media/image39.png"/></Relationships>

</file>

<file path=ppt/slides/_rels/slide3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40.png"/><Relationship Id="rId4" Type="http://schemas.openxmlformats.org/officeDocument/2006/relationships/image" Target="../media/image41.png"/><Relationship Id="rId5" Type="http://schemas.openxmlformats.org/officeDocument/2006/relationships/image" Target="../media/image42.png"/></Relationships>

</file>

<file path=ppt/slides/_rels/slide3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10.png"/><Relationship Id="rId4" Type="http://schemas.openxmlformats.org/officeDocument/2006/relationships/image" Target="../media/image13.jpeg"/><Relationship Id="rId5" Type="http://schemas.openxmlformats.org/officeDocument/2006/relationships/image" Target="../media/image43.png"/></Relationships>

</file>

<file path=ppt/slides/_rels/slide3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video" Target="../media/media6.mp4"/><Relationship Id="rId4" Type="http://schemas.microsoft.com/office/2007/relationships/media" Target="../media/media6.mp4"/><Relationship Id="rId5" Type="http://schemas.openxmlformats.org/officeDocument/2006/relationships/image" Target="../media/image44.png"/></Relationships>

</file>

<file path=ppt/slides/_rels/slide4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4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11.tif"/><Relationship Id="rId4" Type="http://schemas.openxmlformats.org/officeDocument/2006/relationships/image" Target="../media/image12.tif"/><Relationship Id="rId5" Type="http://schemas.openxmlformats.org/officeDocument/2006/relationships/image" Target="../media/image13.tif"/></Relationships>

</file>

<file path=ppt/slides/_rels/slide4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14.tif"/><Relationship Id="rId4" Type="http://schemas.openxmlformats.org/officeDocument/2006/relationships/image" Target="../media/image15.tif"/><Relationship Id="rId5" Type="http://schemas.openxmlformats.org/officeDocument/2006/relationships/image" Target="../media/image14.jpeg"/></Relationships>

</file>

<file path=ppt/slides/_rels/slide4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45.png"/></Relationships>

</file>

<file path=ppt/slides/_rels/slide4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image46.png"/></Relationships>

</file>

<file path=ppt/slides/_rels/slide4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image" Target="../media/image47.png"/></Relationships>

</file>

<file path=ppt/slides/_rels/slide4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image" Target="../media/image48.png"/><Relationship Id="rId4" Type="http://schemas.openxmlformats.org/officeDocument/2006/relationships/image" Target="../media/image49.png"/></Relationships>

</file>

<file path=ppt/slides/_rels/slide4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image" Target="../media/image15.jpeg"/><Relationship Id="rId4" Type="http://schemas.openxmlformats.org/officeDocument/2006/relationships/image" Target="../media/image16.jpeg"/><Relationship Id="rId5" Type="http://schemas.openxmlformats.org/officeDocument/2006/relationships/image" Target="../media/image17.jpeg"/><Relationship Id="rId6" Type="http://schemas.openxmlformats.org/officeDocument/2006/relationships/image" Target="../media/image18.jpeg"/></Relationships>

</file>

<file path=ppt/slides/_rels/slide4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image" Target="../media/image50.png"/><Relationship Id="rId4" Type="http://schemas.openxmlformats.org/officeDocument/2006/relationships/image" Target="../media/image51.png"/></Relationships>

</file>

<file path=ppt/slides/_rels/slide4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3" Type="http://schemas.openxmlformats.org/officeDocument/2006/relationships/image" Target="../media/image52.png"/><Relationship Id="rId4" Type="http://schemas.openxmlformats.org/officeDocument/2006/relationships/image" Target="../media/image53.png"/></Relationships>

</file>

<file path=ppt/slides/_rels/slide5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3" Type="http://schemas.openxmlformats.org/officeDocument/2006/relationships/image" Target="../media/image19.jpeg"/><Relationship Id="rId4" Type="http://schemas.openxmlformats.org/officeDocument/2006/relationships/image" Target="../media/image20.jpeg"/><Relationship Id="rId5" Type="http://schemas.openxmlformats.org/officeDocument/2006/relationships/image" Target="../media/image21.jpeg"/><Relationship Id="rId6" Type="http://schemas.openxmlformats.org/officeDocument/2006/relationships/image" Target="../media/image54.png"/></Relationships>

</file>

<file path=ppt/slides/_rels/slide5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3" Type="http://schemas.openxmlformats.org/officeDocument/2006/relationships/image" Target="../media/image55.png"/></Relationships>

</file>

<file path=ppt/slides/_rels/slide5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6.png"/></Relationships>

</file>

<file path=ppt/slides/_rels/slide5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7.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 name="Butz, Krüger, Völkel: Mensch-Maschine-Interaktion, Kapitel 7 - Grundregeln für die UI Gestalt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7 - Grundregeln für die UI Gestaltung		       		      Folie</a:t>
            </a:r>
          </a:p>
        </p:txBody>
      </p:sp>
      <p:sp>
        <p:nvSpPr>
          <p:cNvPr id="2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6" name="Mensch-Maschine-Interaktion"/>
          <p:cNvSpPr txBox="1"/>
          <p:nvPr>
            <p:ph type="title"/>
          </p:nvPr>
        </p:nvSpPr>
        <p:spPr>
          <a:prstGeom prst="rect">
            <a:avLst/>
          </a:prstGeom>
        </p:spPr>
        <p:txBody>
          <a:bodyPr/>
          <a:lstStyle/>
          <a:p>
            <a:pPr/>
            <a:r>
              <a:t>Mensch-Maschine-Interaktion</a:t>
            </a:r>
          </a:p>
        </p:txBody>
      </p:sp>
      <p:sp>
        <p:nvSpPr>
          <p:cNvPr id="27"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8" name="frame3.png" descr="frame3.png"/>
          <p:cNvPicPr>
            <a:picLocks noChangeAspect="1"/>
          </p:cNvPicPr>
          <p:nvPr/>
        </p:nvPicPr>
        <p:blipFill>
          <a:blip r:embed="rId3">
            <a:extLst/>
          </a:blip>
          <a:stretch>
            <a:fillRect/>
          </a:stretch>
        </p:blipFill>
        <p:spPr>
          <a:xfrm>
            <a:off x="1749259" y="1556079"/>
            <a:ext cx="9506282" cy="7419033"/>
          </a:xfrm>
          <a:prstGeom prst="rect">
            <a:avLst/>
          </a:prstGeom>
          <a:ln w="3175"/>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 name="Abgerundetes Rechteck"/>
          <p:cNvSpPr/>
          <p:nvPr/>
        </p:nvSpPr>
        <p:spPr>
          <a:xfrm>
            <a:off x="114299" y="13589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33" name="Butz, Krüger, Völkel: Mensch-Maschine-Interaktion, Kapitel 7 - Grundregeln für die UI Gestalt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7 - Grundregeln für die UI Gestaltung		       		      Folie</a:t>
            </a:r>
          </a:p>
        </p:txBody>
      </p:sp>
      <p:sp>
        <p:nvSpPr>
          <p:cNvPr id="34"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35" name="Kapitel 7 - Grundregeln für die UI Gestaltung"/>
          <p:cNvSpPr txBox="1"/>
          <p:nvPr>
            <p:ph type="title"/>
          </p:nvPr>
        </p:nvSpPr>
        <p:spPr>
          <a:prstGeom prst="rect">
            <a:avLst/>
          </a:prstGeom>
        </p:spPr>
        <p:txBody>
          <a:bodyPr/>
          <a:lstStyle/>
          <a:p>
            <a:pPr/>
            <a:r>
              <a:t>Kapitel 7 - Grundregeln für die UI Gestaltung</a:t>
            </a:r>
          </a:p>
        </p:txBody>
      </p:sp>
      <p:sp>
        <p:nvSpPr>
          <p:cNvPr id="36" name="Affordances…"/>
          <p:cNvSpPr txBox="1"/>
          <p:nvPr>
            <p:ph type="body" idx="1"/>
          </p:nvPr>
        </p:nvSpPr>
        <p:spPr>
          <a:prstGeom prst="rect">
            <a:avLst/>
          </a:prstGeom>
        </p:spPr>
        <p:txBody>
          <a:bodyPr/>
          <a:lstStyle/>
          <a:p>
            <a:pPr/>
            <a:r>
              <a:t>Affordances</a:t>
            </a:r>
          </a:p>
          <a:p>
            <a:pPr/>
            <a:r>
              <a:t>Constraints</a:t>
            </a:r>
          </a:p>
          <a:p>
            <a:pPr/>
            <a:r>
              <a:t>Mappings</a:t>
            </a:r>
          </a:p>
          <a:p>
            <a:pPr/>
            <a:r>
              <a:t>Konsistenz und Vorhersagbarkeit</a:t>
            </a:r>
          </a:p>
          <a:p>
            <a:pPr/>
            <a:r>
              <a:t>Feedback</a:t>
            </a:r>
          </a:p>
          <a:p>
            <a:pPr/>
            <a:r>
              <a:t>Fehlertoleranz und Fehlervermeidung</a:t>
            </a:r>
          </a:p>
          <a:p>
            <a:pPr/>
            <a:r>
              <a:t>Interface Animation</a:t>
            </a:r>
          </a:p>
          <a:p>
            <a:pPr/>
            <a:r>
              <a:t>Physikanalogie</a:t>
            </a:r>
          </a:p>
          <a:p>
            <a:pPr/>
            <a:r>
              <a:t>Metaphern als Basis für UI</a:t>
            </a:r>
          </a:p>
          <a:p>
            <a:pPr/>
            <a:r>
              <a:t>Object-Action Interface Modell</a:t>
            </a:r>
          </a:p>
        </p:txBody>
      </p:sp>
      <p:sp>
        <p:nvSpPr>
          <p:cNvPr id="37"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 name="Butz, Krüger, Völkel: Mensch-Maschine-Interaktion, Kapitel 7 - Grundregeln für die UI Gestalt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7 - Grundregeln für die UI Gestaltung		       		      Folie</a:t>
            </a:r>
          </a:p>
        </p:txBody>
      </p:sp>
      <p:sp>
        <p:nvSpPr>
          <p:cNvPr id="42"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43" name="Affordance"/>
          <p:cNvSpPr txBox="1"/>
          <p:nvPr>
            <p:ph type="title"/>
          </p:nvPr>
        </p:nvSpPr>
        <p:spPr>
          <a:prstGeom prst="rect">
            <a:avLst/>
          </a:prstGeom>
        </p:spPr>
        <p:txBody>
          <a:bodyPr/>
          <a:lstStyle/>
          <a:p>
            <a:pPr/>
            <a:r>
              <a:t>Affordance</a:t>
            </a:r>
          </a:p>
        </p:txBody>
      </p:sp>
      <p:sp>
        <p:nvSpPr>
          <p:cNvPr id="44"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49" name="Gruppieren"/>
          <p:cNvGrpSpPr/>
          <p:nvPr/>
        </p:nvGrpSpPr>
        <p:grpSpPr>
          <a:xfrm>
            <a:off x="1043262" y="1588391"/>
            <a:ext cx="10956238" cy="2869052"/>
            <a:chOff x="0" y="0"/>
            <a:chExt cx="10956236" cy="2869050"/>
          </a:xfrm>
        </p:grpSpPr>
        <p:sp>
          <p:nvSpPr>
            <p:cNvPr id="45" name="Rechteck"/>
            <p:cNvSpPr/>
            <p:nvPr/>
          </p:nvSpPr>
          <p:spPr>
            <a:xfrm>
              <a:off x="0" y="0"/>
              <a:ext cx="10956237" cy="1882671"/>
            </a:xfrm>
            <a:prstGeom prst="rect">
              <a:avLst/>
            </a:prstGeom>
            <a:solidFill>
              <a:schemeClr val="accent4">
                <a:hueOff val="384618"/>
                <a:satOff val="3869"/>
                <a:lumOff val="5802"/>
              </a:schemeClr>
            </a:solidFill>
            <a:ln w="3175" cap="flat">
              <a:solidFill>
                <a:srgbClr val="000000"/>
              </a:solidFill>
              <a:prstDash val="solid"/>
              <a:round/>
            </a:ln>
            <a:effectLst/>
          </p:spPr>
          <p:txBody>
            <a:bodyPr wrap="square" lIns="40640" tIns="40640" rIns="40640" bIns="40640" numCol="1" anchor="ctr">
              <a:noAutofit/>
            </a:bodyPr>
            <a:lstStyle/>
            <a:p>
              <a:pPr/>
            </a:p>
          </p:txBody>
        </p:sp>
        <p:grpSp>
          <p:nvGrpSpPr>
            <p:cNvPr id="48" name="Gruppieren"/>
            <p:cNvGrpSpPr/>
            <p:nvPr/>
          </p:nvGrpSpPr>
          <p:grpSpPr>
            <a:xfrm>
              <a:off x="318266" y="922107"/>
              <a:ext cx="8885515" cy="1946944"/>
              <a:chOff x="0" y="751840"/>
              <a:chExt cx="8885513" cy="1946943"/>
            </a:xfrm>
          </p:grpSpPr>
          <p:sp>
            <p:nvSpPr>
              <p:cNvPr id="46" name="James Gibson, 1979"/>
              <p:cNvSpPr/>
              <p:nvPr/>
            </p:nvSpPr>
            <p:spPr>
              <a:xfrm>
                <a:off x="7615513" y="1428783"/>
                <a:ext cx="1270001" cy="1270001"/>
              </a:xfrm>
              <a:prstGeom prst="line">
                <a:avLst/>
              </a:prstGeom>
              <a:noFill/>
              <a:ln w="3175" cap="flat">
                <a:noFill/>
                <a:miter lim="400000"/>
              </a:ln>
              <a:effectLst/>
              <a:extLst>
                <a:ext uri="{C572A759-6A51-4108-AA02-DFA0A04FC94B}">
                  <ma14:wrappingTextBoxFlag xmlns:ma14="http://schemas.microsoft.com/office/mac/drawingml/2011/main" val="1"/>
                </a:ext>
              </a:extLst>
            </p:spPr>
            <p:txBody>
              <a:bodyPr wrap="none" lIns="40640" tIns="40640" rIns="40640" bIns="40640" numCol="1" anchor="ctr">
                <a:spAutoFit/>
              </a:bodyPr>
              <a:lstStyle>
                <a:lvl1pPr>
                  <a:defRPr>
                    <a:latin typeface="Times Roman"/>
                    <a:ea typeface="Times Roman"/>
                    <a:cs typeface="Times Roman"/>
                    <a:sym typeface="Times Roman"/>
                  </a:defRPr>
                </a:lvl1pPr>
              </a:lstStyle>
              <a:p>
                <a:pPr/>
                <a:r>
                  <a:t>James Gibson, 1979</a:t>
                </a:r>
              </a:p>
            </p:txBody>
          </p:sp>
          <p:sp>
            <p:nvSpPr>
              <p:cNvPr id="47" name="An affordance cuts across the dichotomy of subjective-objective and helps us to under-…"/>
              <p:cNvSpPr/>
              <p:nvPr/>
            </p:nvSpPr>
            <p:spPr>
              <a:xfrm>
                <a:off x="0" y="751840"/>
                <a:ext cx="1270000" cy="1270001"/>
              </a:xfrm>
              <a:prstGeom prst="line">
                <a:avLst/>
              </a:prstGeom>
              <a:noFill/>
              <a:ln w="3175" cap="flat">
                <a:noFill/>
                <a:miter lim="400000"/>
              </a:ln>
              <a:effectLst/>
              <a:extLst>
                <a:ext uri="{C572A759-6A51-4108-AA02-DFA0A04FC94B}">
                  <ma14:wrappingTextBoxFlag xmlns:ma14="http://schemas.microsoft.com/office/mac/drawingml/2011/main" val="1"/>
                </a:ext>
              </a:extLst>
            </p:spPr>
            <p:txBody>
              <a:bodyPr wrap="none" lIns="40640" tIns="40640" rIns="40640" bIns="40640" numCol="1" anchor="ctr">
                <a:spAutoFit/>
              </a:bodyPr>
              <a:lstStyle/>
              <a:p>
                <a:pPr marL="0" marR="0" defTabSz="457200">
                  <a:defRPr sz="2300">
                    <a:uFillTx/>
                    <a:latin typeface="Times Roman"/>
                    <a:ea typeface="Times Roman"/>
                    <a:cs typeface="Times Roman"/>
                    <a:sym typeface="Times Roman"/>
                  </a:defRPr>
                </a:pPr>
                <a:r>
                  <a:t>An affordance cuts across the dichotomy of subjective-objective and helps us to under-</a:t>
                </a:r>
              </a:p>
              <a:p>
                <a:pPr marL="0" marR="0" defTabSz="457200">
                  <a:defRPr sz="2300">
                    <a:uFillTx/>
                    <a:latin typeface="Times Roman"/>
                    <a:ea typeface="Times Roman"/>
                    <a:cs typeface="Times Roman"/>
                    <a:sym typeface="Times Roman"/>
                  </a:defRPr>
                </a:pPr>
                <a:r>
                  <a:t>stand its inadequacy. It is equally a fact of the environment and a fact of behavior. It is</a:t>
                </a:r>
              </a:p>
              <a:p>
                <a:pPr marL="0" marR="0" defTabSz="457200">
                  <a:defRPr sz="2300">
                    <a:uFillTx/>
                    <a:latin typeface="Times Roman"/>
                    <a:ea typeface="Times Roman"/>
                    <a:cs typeface="Times Roman"/>
                    <a:sym typeface="Times Roman"/>
                  </a:defRPr>
                </a:pPr>
                <a:r>
                  <a:t>both physical and psychical, yet neither. An affordance points both ways, to the environ-</a:t>
                </a:r>
              </a:p>
              <a:p>
                <a:pPr marL="0" marR="0" defTabSz="457200">
                  <a:defRPr sz="2300">
                    <a:uFillTx/>
                    <a:latin typeface="Times Roman"/>
                    <a:ea typeface="Times Roman"/>
                    <a:cs typeface="Times Roman"/>
                    <a:sym typeface="Times Roman"/>
                  </a:defRPr>
                </a:pPr>
                <a:r>
                  <a:t>ment and to the observer.</a:t>
                </a:r>
              </a:p>
            </p:txBody>
          </p:sp>
        </p:grpSp>
      </p:grpSp>
      <p:sp>
        <p:nvSpPr>
          <p:cNvPr id="50" name="“A situation X affords action Y  to an animal Z on occasion O if certain relevant compatibilities between X and Z obtain”     (Shaw et al. 1982)"/>
          <p:cNvSpPr txBox="1"/>
          <p:nvPr/>
        </p:nvSpPr>
        <p:spPr>
          <a:xfrm>
            <a:off x="1022612" y="3643152"/>
            <a:ext cx="7029319" cy="1224281"/>
          </a:xfrm>
          <a:prstGeom prst="rect">
            <a:avLst/>
          </a:prstGeom>
          <a:solidFill>
            <a:schemeClr val="accent4">
              <a:satOff val="1488"/>
              <a:lumOff val="-7242"/>
            </a:schemeClr>
          </a:solidFill>
          <a:ln w="3175">
            <a:miter lim="400000"/>
          </a:ln>
          <a:extLst>
            <a:ext uri="{C572A759-6A51-4108-AA02-DFA0A04FC94B}">
              <ma14:wrappingTextBoxFlag xmlns:ma14="http://schemas.microsoft.com/office/mac/drawingml/2011/main" val="1"/>
            </a:ext>
          </a:extLst>
        </p:spPr>
        <p:txBody>
          <a:bodyPr lIns="40640" tIns="40640" rIns="40640" bIns="40640" anchor="ctr">
            <a:spAutoFit/>
          </a:bodyPr>
          <a:lstStyle/>
          <a:p>
            <a:pPr marL="0" marR="0" defTabSz="457200">
              <a:defRPr sz="2500">
                <a:solidFill>
                  <a:srgbClr val="FFFFFF"/>
                </a:solidFill>
                <a:uFillTx/>
                <a:latin typeface="Helvetica"/>
                <a:ea typeface="Helvetica"/>
                <a:cs typeface="Helvetica"/>
                <a:sym typeface="Helvetica"/>
              </a:defRPr>
            </a:pPr>
            <a:r>
              <a:t>“A situation </a:t>
            </a:r>
            <a:r>
              <a:rPr i="1"/>
              <a:t>X </a:t>
            </a:r>
            <a:r>
              <a:t>affords action </a:t>
            </a:r>
            <a:r>
              <a:rPr i="1"/>
              <a:t>Y  </a:t>
            </a:r>
            <a:r>
              <a:t>to an animal </a:t>
            </a:r>
            <a:r>
              <a:rPr i="1"/>
              <a:t>Z </a:t>
            </a:r>
            <a:r>
              <a:t>on occasion </a:t>
            </a:r>
            <a:r>
              <a:rPr i="1"/>
              <a:t>O </a:t>
            </a:r>
            <a:r>
              <a:t>if certain relevant compatibilities between </a:t>
            </a:r>
            <a:r>
              <a:rPr i="1"/>
              <a:t>X </a:t>
            </a:r>
            <a:r>
              <a:t>and </a:t>
            </a:r>
            <a:r>
              <a:rPr i="1"/>
              <a:t>Z </a:t>
            </a:r>
            <a:r>
              <a:t>obtain”   		</a:t>
            </a:r>
            <a:r>
              <a:rPr sz="2000"/>
              <a:t>(Shaw et al. 1982)</a:t>
            </a:r>
          </a:p>
        </p:txBody>
      </p:sp>
      <p:pic>
        <p:nvPicPr>
          <p:cNvPr id="51" name="2004_MujiWanoSyokki-TeasetMug_Masahiro-Mori.jpg" descr="2004_MujiWanoSyokki-TeasetMug_Masahiro-Mori.jpg"/>
          <p:cNvPicPr>
            <a:picLocks noChangeAspect="1"/>
          </p:cNvPicPr>
          <p:nvPr/>
        </p:nvPicPr>
        <p:blipFill>
          <a:blip r:embed="rId3">
            <a:extLst/>
          </a:blip>
          <a:stretch>
            <a:fillRect/>
          </a:stretch>
        </p:blipFill>
        <p:spPr>
          <a:xfrm>
            <a:off x="8187135" y="3661848"/>
            <a:ext cx="3794236" cy="2529492"/>
          </a:xfrm>
          <a:prstGeom prst="rect">
            <a:avLst/>
          </a:prstGeom>
          <a:ln w="3175"/>
        </p:spPr>
      </p:pic>
      <p:sp>
        <p:nvSpPr>
          <p:cNvPr id="52" name="I introduced the term affordance to design in my book, &quot;The Psychology of Everyday Things&quot; (POET: also published as &quot;The Design of ...&quot;). The concept has caught on, but not always with true understanding. Part of the blame lies with me: I should have use"/>
          <p:cNvSpPr txBox="1"/>
          <p:nvPr/>
        </p:nvSpPr>
        <p:spPr>
          <a:xfrm>
            <a:off x="1039519" y="6328286"/>
            <a:ext cx="10963724" cy="2917902"/>
          </a:xfrm>
          <a:prstGeom prst="rect">
            <a:avLst/>
          </a:prstGeom>
          <a:solidFill>
            <a:schemeClr val="accent5">
              <a:hueOff val="-176146"/>
              <a:satOff val="3665"/>
              <a:lumOff val="-13986"/>
            </a:schemeClr>
          </a:solidFill>
          <a:ln w="3175">
            <a:miter lim="400000"/>
          </a:ln>
          <a:extLst>
            <a:ext uri="{C572A759-6A51-4108-AA02-DFA0A04FC94B}">
              <ma14:wrappingTextBoxFlag xmlns:ma14="http://schemas.microsoft.com/office/mac/drawingml/2011/main" val="1"/>
            </a:ext>
          </a:extLst>
        </p:spPr>
        <p:txBody>
          <a:bodyPr lIns="40640" tIns="40640" rIns="40640" bIns="40640" anchor="ctr">
            <a:spAutoFit/>
          </a:bodyPr>
          <a:lstStyle/>
          <a:p>
            <a:pPr marL="0" marR="0" defTabSz="457200">
              <a:spcBef>
                <a:spcPts val="1800"/>
              </a:spcBef>
              <a:defRPr sz="2300">
                <a:solidFill>
                  <a:srgbClr val="FFFFFF"/>
                </a:solidFill>
                <a:uFillTx/>
                <a:latin typeface="Helvetica Neue"/>
                <a:ea typeface="Helvetica Neue"/>
                <a:cs typeface="Helvetica Neue"/>
                <a:sym typeface="Helvetica Neue"/>
              </a:defRPr>
            </a:pPr>
            <a:r>
              <a:t>I introduced the term affordance to design in my book, "The Psychology of Everyday Things" (POET: also published as "The Design of ..."). The concept has caught on, but not always with true understanding. Part of the blame lies with me: I should have used the term "perceived affordance,” for in design, we care much more about what the user perceives than what is actually true. What the designer cares about is whether the user perceives that some action is possible (or in the case of perceived non-affordances, not possible).																							Donald Norman, </a:t>
            </a:r>
            <a:r>
              <a:rPr u="sng">
                <a:hlinkClick r:id="rId4" invalidUrl="" action="" tgtFrame="" tooltip="" history="1" highlightClick="0" endSnd="0"/>
              </a:rPr>
              <a:t>www.jnd.org</a:t>
            </a:r>
          </a:p>
        </p:txBody>
      </p:sp>
      <p:sp>
        <p:nvSpPr>
          <p:cNvPr id="53" name="http://www.morimasahiro-ds.org/ open-archives/"/>
          <p:cNvSpPr txBox="1"/>
          <p:nvPr/>
        </p:nvSpPr>
        <p:spPr>
          <a:xfrm>
            <a:off x="8181876" y="3649745"/>
            <a:ext cx="3065240" cy="531833"/>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defRPr sz="1600">
                <a:solidFill>
                  <a:srgbClr val="FFFFFF"/>
                </a:solidFill>
              </a:defRPr>
            </a:pPr>
            <a:r>
              <a:rPr u="sng">
                <a:hlinkClick r:id="rId5" invalidUrl="" action="" tgtFrame="" tooltip="" history="1" highlightClick="0" endSnd="0"/>
              </a:rPr>
              <a:t>http://www.morimasahiro-ds.org/</a:t>
            </a:r>
            <a:br/>
            <a:r>
              <a:t>open-archives/</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7" name="hahn3.png" descr="hahn3.png"/>
          <p:cNvPicPr>
            <a:picLocks noChangeAspect="1"/>
          </p:cNvPicPr>
          <p:nvPr/>
        </p:nvPicPr>
        <p:blipFill>
          <a:blip r:embed="rId3">
            <a:extLst/>
          </a:blip>
          <a:stretch>
            <a:fillRect/>
          </a:stretch>
        </p:blipFill>
        <p:spPr>
          <a:xfrm>
            <a:off x="9353677" y="1694523"/>
            <a:ext cx="3346577" cy="3163204"/>
          </a:xfrm>
          <a:prstGeom prst="rect">
            <a:avLst/>
          </a:prstGeom>
          <a:ln w="3175"/>
        </p:spPr>
      </p:pic>
      <p:sp>
        <p:nvSpPr>
          <p:cNvPr id="58" name="Butz, Krüger, Völkel: Mensch-Maschine-Interaktion, Kapitel 7 - Grundregeln für die UI Gestalt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7 - Grundregeln für die UI Gestaltung		       		      Folie</a:t>
            </a:r>
          </a:p>
        </p:txBody>
      </p:sp>
      <p:sp>
        <p:nvSpPr>
          <p:cNvPr id="59"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60" name="Finde die Affordance!"/>
          <p:cNvSpPr txBox="1"/>
          <p:nvPr>
            <p:ph type="title"/>
          </p:nvPr>
        </p:nvSpPr>
        <p:spPr>
          <a:prstGeom prst="rect">
            <a:avLst/>
          </a:prstGeom>
        </p:spPr>
        <p:txBody>
          <a:bodyPr/>
          <a:lstStyle/>
          <a:p>
            <a:pPr/>
            <a:r>
              <a:t>Finde die Affordance!</a:t>
            </a:r>
          </a:p>
        </p:txBody>
      </p:sp>
      <p:sp>
        <p:nvSpPr>
          <p:cNvPr id="61"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62" name="hahn1.png" descr="hahn1.png"/>
          <p:cNvPicPr>
            <a:picLocks noChangeAspect="1"/>
          </p:cNvPicPr>
          <p:nvPr/>
        </p:nvPicPr>
        <p:blipFill>
          <a:blip r:embed="rId4">
            <a:extLst/>
          </a:blip>
          <a:stretch>
            <a:fillRect/>
          </a:stretch>
        </p:blipFill>
        <p:spPr>
          <a:xfrm>
            <a:off x="615263" y="1156901"/>
            <a:ext cx="2552701" cy="3962401"/>
          </a:xfrm>
          <a:prstGeom prst="rect">
            <a:avLst/>
          </a:prstGeom>
          <a:ln w="3175"/>
        </p:spPr>
      </p:pic>
      <p:pic>
        <p:nvPicPr>
          <p:cNvPr id="63" name="hahn2.jpg" descr="hahn2.jpg"/>
          <p:cNvPicPr>
            <a:picLocks noChangeAspect="1"/>
          </p:cNvPicPr>
          <p:nvPr/>
        </p:nvPicPr>
        <p:blipFill>
          <a:blip r:embed="rId5">
            <a:extLst/>
          </a:blip>
          <a:stretch>
            <a:fillRect/>
          </a:stretch>
        </p:blipFill>
        <p:spPr>
          <a:xfrm>
            <a:off x="3629625" y="1156901"/>
            <a:ext cx="3117089" cy="3962401"/>
          </a:xfrm>
          <a:prstGeom prst="rect">
            <a:avLst/>
          </a:prstGeom>
          <a:ln w="3175"/>
        </p:spPr>
      </p:pic>
      <p:pic>
        <p:nvPicPr>
          <p:cNvPr id="64" name="hahn2.png" descr="hahn2.png"/>
          <p:cNvPicPr>
            <a:picLocks noChangeAspect="1"/>
          </p:cNvPicPr>
          <p:nvPr/>
        </p:nvPicPr>
        <p:blipFill>
          <a:blip r:embed="rId6">
            <a:extLst/>
          </a:blip>
          <a:stretch>
            <a:fillRect/>
          </a:stretch>
        </p:blipFill>
        <p:spPr>
          <a:xfrm>
            <a:off x="6531160" y="1156901"/>
            <a:ext cx="3073044" cy="3962401"/>
          </a:xfrm>
          <a:prstGeom prst="rect">
            <a:avLst/>
          </a:prstGeom>
          <a:ln w="3175"/>
        </p:spPr>
      </p:pic>
      <p:pic>
        <p:nvPicPr>
          <p:cNvPr id="65" name="hahn3.jpg" descr="hahn3.jpg"/>
          <p:cNvPicPr>
            <a:picLocks noChangeAspect="1"/>
          </p:cNvPicPr>
          <p:nvPr/>
        </p:nvPicPr>
        <p:blipFill>
          <a:blip r:embed="rId7">
            <a:extLst/>
          </a:blip>
          <a:stretch>
            <a:fillRect/>
          </a:stretch>
        </p:blipFill>
        <p:spPr>
          <a:xfrm>
            <a:off x="10033245" y="5518493"/>
            <a:ext cx="2982453" cy="3962401"/>
          </a:xfrm>
          <a:prstGeom prst="rect">
            <a:avLst/>
          </a:prstGeom>
          <a:ln w="3175"/>
        </p:spPr>
      </p:pic>
      <p:pic>
        <p:nvPicPr>
          <p:cNvPr id="66" name="hahn4.png" descr="hahn4.png"/>
          <p:cNvPicPr>
            <a:picLocks noChangeAspect="1"/>
          </p:cNvPicPr>
          <p:nvPr/>
        </p:nvPicPr>
        <p:blipFill>
          <a:blip r:embed="rId8">
            <a:extLst/>
          </a:blip>
          <a:stretch>
            <a:fillRect/>
          </a:stretch>
        </p:blipFill>
        <p:spPr>
          <a:xfrm>
            <a:off x="6428028" y="5518493"/>
            <a:ext cx="3398731" cy="3759201"/>
          </a:xfrm>
          <a:prstGeom prst="rect">
            <a:avLst/>
          </a:prstGeom>
          <a:ln w="3175"/>
        </p:spPr>
      </p:pic>
      <p:pic>
        <p:nvPicPr>
          <p:cNvPr id="67" name="hahn5.png" descr="hahn5.png"/>
          <p:cNvPicPr>
            <a:picLocks noChangeAspect="1"/>
          </p:cNvPicPr>
          <p:nvPr/>
        </p:nvPicPr>
        <p:blipFill>
          <a:blip r:embed="rId9">
            <a:extLst/>
          </a:blip>
          <a:stretch>
            <a:fillRect/>
          </a:stretch>
        </p:blipFill>
        <p:spPr>
          <a:xfrm>
            <a:off x="470067" y="5329808"/>
            <a:ext cx="4324816" cy="3962401"/>
          </a:xfrm>
          <a:prstGeom prst="rect">
            <a:avLst/>
          </a:prstGeom>
          <a:ln w="3175"/>
        </p:spPr>
      </p:pic>
      <p:pic>
        <p:nvPicPr>
          <p:cNvPr id="68" name="hahn7.png" descr="hahn7.png"/>
          <p:cNvPicPr>
            <a:picLocks noChangeAspect="1"/>
          </p:cNvPicPr>
          <p:nvPr/>
        </p:nvPicPr>
        <p:blipFill>
          <a:blip r:embed="rId10">
            <a:extLst/>
          </a:blip>
          <a:stretch>
            <a:fillRect/>
          </a:stretch>
        </p:blipFill>
        <p:spPr>
          <a:xfrm>
            <a:off x="4900255" y="5518493"/>
            <a:ext cx="1422401" cy="3759201"/>
          </a:xfrm>
          <a:prstGeom prst="rect">
            <a:avLst/>
          </a:prstGeom>
          <a:ln w="3175"/>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2" name="Butz, Krüger, Völkel: Mensch-Maschine-Interaktion, Kapitel 7 - Grundregeln für die UI Gestalt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7 - Grundregeln für die UI Gestaltung		       		      Folie</a:t>
            </a:r>
          </a:p>
        </p:txBody>
      </p:sp>
      <p:sp>
        <p:nvSpPr>
          <p:cNvPr id="73"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74" name="Don Norman: a brief quote on affordances"/>
          <p:cNvSpPr txBox="1"/>
          <p:nvPr>
            <p:ph type="title"/>
          </p:nvPr>
        </p:nvSpPr>
        <p:spPr>
          <a:prstGeom prst="rect">
            <a:avLst/>
          </a:prstGeom>
        </p:spPr>
        <p:txBody>
          <a:bodyPr/>
          <a:lstStyle/>
          <a:p>
            <a:pPr/>
            <a:r>
              <a:t>Don Norman: a brief quote on affordances</a:t>
            </a:r>
          </a:p>
        </p:txBody>
      </p:sp>
      <p:sp>
        <p:nvSpPr>
          <p:cNvPr id="75"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76" name="Don Norman Thoughtful Design.mov" descr="Don Norman Thoughtful Design.mov"/>
          <p:cNvPicPr>
            <a:picLocks noChangeAspect="0"/>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983794" y="1126641"/>
            <a:ext cx="11037212" cy="8277909"/>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22127" fill="hold"/>
                                        <p:tgtEl>
                                          <p:spTgt spid="76"/>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76"/>
                </p:tgtEl>
              </p:cMediaNode>
            </p:video>
            <p:seq concurrent="1" prevAc="none" nextAc="seek">
              <p:cTn id="8" evtFilter="cancelBubble" nodeType="interactiveSeq" restart="whenNotActive" fill="hold">
                <p:stCondLst>
                  <p:cond delay="0" evt="onClick">
                    <p:tgtEl>
                      <p:spTgt spid="76"/>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76"/>
                                        </p:tgtEl>
                                      </p:cBhvr>
                                    </p:cmd>
                                  </p:childTnLst>
                                </p:cTn>
                              </p:par>
                            </p:childTnLst>
                          </p:cTn>
                        </p:par>
                      </p:childTnLst>
                    </p:cTn>
                  </p:par>
                </p:childTnLst>
              </p:cTn>
              <p:nextCondLst>
                <p:cond delay="0" evt="onClick">
                  <p:tgtEl>
                    <p:spTgt spid="76"/>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0" name="Butz, Krüger, Völkel: Mensch-Maschine-Interaktion, Kapitel 7 - Grundregeln für die UI Gestalt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7 - Grundregeln für die UI Gestaltung		       		      Folie</a:t>
            </a:r>
          </a:p>
        </p:txBody>
      </p:sp>
      <p:sp>
        <p:nvSpPr>
          <p:cNvPr id="81"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82" name="Was ist verkehrt?"/>
          <p:cNvSpPr txBox="1"/>
          <p:nvPr>
            <p:ph type="title"/>
          </p:nvPr>
        </p:nvSpPr>
        <p:spPr>
          <a:prstGeom prst="rect">
            <a:avLst/>
          </a:prstGeom>
        </p:spPr>
        <p:txBody>
          <a:bodyPr/>
          <a:lstStyle/>
          <a:p>
            <a:pPr/>
            <a:r>
              <a:t>Was ist verkehrt?</a:t>
            </a:r>
          </a:p>
        </p:txBody>
      </p:sp>
      <p:sp>
        <p:nvSpPr>
          <p:cNvPr id="83"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84" name="Tuergriff.png" descr="Tuergriff.png"/>
          <p:cNvPicPr>
            <a:picLocks noChangeAspect="1"/>
          </p:cNvPicPr>
          <p:nvPr/>
        </p:nvPicPr>
        <p:blipFill>
          <a:blip r:embed="rId3">
            <a:extLst/>
          </a:blip>
          <a:stretch>
            <a:fillRect/>
          </a:stretch>
        </p:blipFill>
        <p:spPr>
          <a:xfrm>
            <a:off x="6318663" y="-1"/>
            <a:ext cx="6705804" cy="9753601"/>
          </a:xfrm>
          <a:prstGeom prst="rect">
            <a:avLst/>
          </a:prstGeom>
          <a:ln w="3175"/>
        </p:spPr>
      </p:pic>
      <p:pic>
        <p:nvPicPr>
          <p:cNvPr id="85" name="Bild" descr="Bild"/>
          <p:cNvPicPr>
            <a:picLocks noChangeAspect="1"/>
          </p:cNvPicPr>
          <p:nvPr/>
        </p:nvPicPr>
        <p:blipFill>
          <a:blip r:embed="rId4">
            <a:extLst/>
          </a:blip>
          <a:stretch>
            <a:fillRect/>
          </a:stretch>
        </p:blipFill>
        <p:spPr>
          <a:xfrm>
            <a:off x="796763" y="1171231"/>
            <a:ext cx="4547932" cy="8188729"/>
          </a:xfrm>
          <a:prstGeom prst="rect">
            <a:avLst/>
          </a:prstGeom>
          <a:ln w="3175"/>
        </p:spPr>
      </p:pic>
      <p:sp>
        <p:nvSpPr>
          <p:cNvPr id="86" name="http://www.teknoblog.com/wp-content/uploads/2013/03/siemens-sx-1-170313.jpg"/>
          <p:cNvSpPr txBox="1"/>
          <p:nvPr/>
        </p:nvSpPr>
        <p:spPr>
          <a:xfrm>
            <a:off x="1859994" y="9268056"/>
            <a:ext cx="2421471" cy="15540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http://www.teknoblog.com/wp-content/uploads/2013/03/siemens-sx-1-170313.jpg</a:t>
            </a:r>
          </a:p>
        </p:txBody>
      </p:sp>
      <p:sp>
        <p:nvSpPr>
          <p:cNvPr id="87" name="Rechteck"/>
          <p:cNvSpPr/>
          <p:nvPr/>
        </p:nvSpPr>
        <p:spPr>
          <a:xfrm>
            <a:off x="1731063" y="2502118"/>
            <a:ext cx="2603133" cy="3233765"/>
          </a:xfrm>
          <a:prstGeom prst="rect">
            <a:avLst/>
          </a:prstGeom>
          <a:solidFill>
            <a:srgbClr val="FFFFFF"/>
          </a:solidFill>
          <a:ln w="12700">
            <a:miter lim="400000"/>
          </a:ln>
        </p:spPr>
        <p:txBody>
          <a:bodyPr lIns="40640" tIns="40640" rIns="40640" bIns="40640" anchor="ctr"/>
          <a:lstStyle/>
          <a:p>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8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xit" nodeType="clickEffect" presetSubtype="0" presetID="1" grpId="2" fill="hold">
                                  <p:stCondLst>
                                    <p:cond delay="0"/>
                                  </p:stCondLst>
                                  <p:iterate type="el" backwards="0">
                                    <p:tmAbs val="0"/>
                                  </p:iterate>
                                  <p:childTnLst>
                                    <p:set>
                                      <p:cBhvr>
                                        <p:cTn id="10" fill="hold">
                                          <p:stCondLst>
                                            <p:cond delay="0"/>
                                          </p:stCondLst>
                                        </p:cTn>
                                        <p:tgtEl>
                                          <p:spTgt spid="87"/>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85" grpId="1"/>
      <p:bldP build="whole" bldLvl="1" animBg="1" rev="0" advAuto="0" spid="87" grpId="2"/>
    </p:bldLst>
  </p:timing>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1" name="Butz, Krüger, Völkel: Mensch-Maschine-Interaktion, Kapitel 7 - Grundregeln für die UI Gestalt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7 - Grundregeln für die UI Gestaltung		       		      Folie</a:t>
            </a:r>
          </a:p>
        </p:txBody>
      </p:sp>
      <p:sp>
        <p:nvSpPr>
          <p:cNvPr id="92"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93" name="Affordances in GUIs"/>
          <p:cNvSpPr txBox="1"/>
          <p:nvPr>
            <p:ph type="title"/>
          </p:nvPr>
        </p:nvSpPr>
        <p:spPr>
          <a:prstGeom prst="rect">
            <a:avLst/>
          </a:prstGeom>
        </p:spPr>
        <p:txBody>
          <a:bodyPr/>
          <a:lstStyle/>
          <a:p>
            <a:pPr/>
            <a:r>
              <a:t>Affordances in GUIs</a:t>
            </a:r>
          </a:p>
        </p:txBody>
      </p:sp>
      <p:sp>
        <p:nvSpPr>
          <p:cNvPr id="94"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95" name="win-dialog.png" descr="win-dialog.png"/>
          <p:cNvPicPr>
            <a:picLocks noChangeAspect="1"/>
          </p:cNvPicPr>
          <p:nvPr/>
        </p:nvPicPr>
        <p:blipFill>
          <a:blip r:embed="rId3">
            <a:extLst/>
          </a:blip>
          <a:stretch>
            <a:fillRect/>
          </a:stretch>
        </p:blipFill>
        <p:spPr>
          <a:xfrm>
            <a:off x="3049895" y="1300051"/>
            <a:ext cx="6905010" cy="8012064"/>
          </a:xfrm>
          <a:prstGeom prst="rect">
            <a:avLst/>
          </a:prstGeom>
          <a:ln w="3175"/>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9" name="Bild" descr="Bild"/>
          <p:cNvPicPr>
            <a:picLocks noChangeAspect="1"/>
          </p:cNvPicPr>
          <p:nvPr/>
        </p:nvPicPr>
        <p:blipFill>
          <a:blip r:embed="rId3">
            <a:extLst/>
          </a:blip>
          <a:stretch>
            <a:fillRect/>
          </a:stretch>
        </p:blipFill>
        <p:spPr>
          <a:xfrm>
            <a:off x="150327" y="3276693"/>
            <a:ext cx="9124892" cy="6078583"/>
          </a:xfrm>
          <a:prstGeom prst="rect">
            <a:avLst/>
          </a:prstGeom>
          <a:ln w="3175"/>
        </p:spPr>
      </p:pic>
      <p:pic>
        <p:nvPicPr>
          <p:cNvPr id="100" name="Bildschirmfoto 2014-06-04 um 22.34.38.png" descr="Bildschirmfoto 2014-06-04 um 22.34.38.png"/>
          <p:cNvPicPr>
            <a:picLocks noChangeAspect="1"/>
          </p:cNvPicPr>
          <p:nvPr/>
        </p:nvPicPr>
        <p:blipFill>
          <a:blip r:embed="rId4">
            <a:extLst/>
          </a:blip>
          <a:stretch>
            <a:fillRect/>
          </a:stretch>
        </p:blipFill>
        <p:spPr>
          <a:xfrm>
            <a:off x="7239686" y="67399"/>
            <a:ext cx="5756395" cy="4983685"/>
          </a:xfrm>
          <a:prstGeom prst="rect">
            <a:avLst/>
          </a:prstGeom>
          <a:ln w="3175"/>
        </p:spPr>
      </p:pic>
      <p:sp>
        <p:nvSpPr>
          <p:cNvPr id="101" name="Butz, Krüger, Völkel: Mensch-Maschine-Interaktion, Kapitel 7 - Grundregeln für die UI Gestalt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7 - Grundregeln für die UI Gestaltung		       		      Folie</a:t>
            </a:r>
          </a:p>
        </p:txBody>
      </p:sp>
      <p:sp>
        <p:nvSpPr>
          <p:cNvPr id="102"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03" name="Social Affordances"/>
          <p:cNvSpPr txBox="1"/>
          <p:nvPr>
            <p:ph type="title"/>
          </p:nvPr>
        </p:nvSpPr>
        <p:spPr>
          <a:prstGeom prst="rect">
            <a:avLst/>
          </a:prstGeom>
        </p:spPr>
        <p:txBody>
          <a:bodyPr/>
          <a:lstStyle/>
          <a:p>
            <a:pPr/>
            <a:r>
              <a:t>Social Affordances</a:t>
            </a:r>
          </a:p>
        </p:txBody>
      </p:sp>
      <p:sp>
        <p:nvSpPr>
          <p:cNvPr id="104"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05" name="http://www.buddhabarhotelprague.com/files/cms/sized/files/hotel/dining/buddha-bar-restaurant-gal-07-lounge-bar-1300x867.jpg"/>
          <p:cNvSpPr txBox="1"/>
          <p:nvPr/>
        </p:nvSpPr>
        <p:spPr>
          <a:xfrm>
            <a:off x="156819" y="3080731"/>
            <a:ext cx="3716958" cy="15540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http://www.buddhabarhotelprague.com/files/cms/sized/files/hotel/dining/buddha-bar-restaurant-gal-07-lounge-bar-1300x867.jpg</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0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00" grpId="1"/>
    </p:bldLst>
  </p:timing>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9" name="Abgerundetes Rechteck"/>
          <p:cNvSpPr/>
          <p:nvPr/>
        </p:nvSpPr>
        <p:spPr>
          <a:xfrm>
            <a:off x="101599" y="20066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110" name="Butz, Krüger, Völkel: Mensch-Maschine-Interaktion, Kapitel 7 - Grundregeln für die UI Gestalt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7 - Grundregeln für die UI Gestaltung		       		      Folie</a:t>
            </a:r>
          </a:p>
        </p:txBody>
      </p:sp>
      <p:sp>
        <p:nvSpPr>
          <p:cNvPr id="111"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12" name="Kapitel 7 - Grundregeln für die UI Gestaltung"/>
          <p:cNvSpPr txBox="1"/>
          <p:nvPr>
            <p:ph type="title"/>
          </p:nvPr>
        </p:nvSpPr>
        <p:spPr>
          <a:prstGeom prst="rect">
            <a:avLst/>
          </a:prstGeom>
        </p:spPr>
        <p:txBody>
          <a:bodyPr/>
          <a:lstStyle/>
          <a:p>
            <a:pPr/>
            <a:r>
              <a:t>Kapitel 7 - Grundregeln für die UI Gestaltung</a:t>
            </a:r>
          </a:p>
        </p:txBody>
      </p:sp>
      <p:sp>
        <p:nvSpPr>
          <p:cNvPr id="113" name="Affordances…"/>
          <p:cNvSpPr txBox="1"/>
          <p:nvPr>
            <p:ph type="body" idx="1"/>
          </p:nvPr>
        </p:nvSpPr>
        <p:spPr>
          <a:prstGeom prst="rect">
            <a:avLst/>
          </a:prstGeom>
        </p:spPr>
        <p:txBody>
          <a:bodyPr/>
          <a:lstStyle/>
          <a:p>
            <a:pPr/>
            <a:r>
              <a:t>Affordances</a:t>
            </a:r>
          </a:p>
          <a:p>
            <a:pPr/>
            <a:r>
              <a:t>Constraints</a:t>
            </a:r>
          </a:p>
          <a:p>
            <a:pPr/>
            <a:r>
              <a:t>Mappings</a:t>
            </a:r>
          </a:p>
          <a:p>
            <a:pPr/>
            <a:r>
              <a:t>Konsistenz und Vorhersagbarkeit</a:t>
            </a:r>
          </a:p>
          <a:p>
            <a:pPr/>
            <a:r>
              <a:t>Feedback</a:t>
            </a:r>
          </a:p>
          <a:p>
            <a:pPr/>
            <a:r>
              <a:t>Fehlertoleranz und Fehlervermeidung</a:t>
            </a:r>
          </a:p>
          <a:p>
            <a:pPr/>
            <a:r>
              <a:t>Interface Animation</a:t>
            </a:r>
          </a:p>
          <a:p>
            <a:pPr/>
            <a:r>
              <a:t>Physikanalogie</a:t>
            </a:r>
          </a:p>
          <a:p>
            <a:pPr/>
            <a:r>
              <a:t>Metaphern als Basis für UI</a:t>
            </a:r>
          </a:p>
          <a:p>
            <a:pPr/>
            <a:r>
              <a:t>Object-Action Interface Modell</a:t>
            </a:r>
          </a:p>
        </p:txBody>
      </p:sp>
      <p:sp>
        <p:nvSpPr>
          <p:cNvPr id="114"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8" name="Butz, Krüger, Völkel: Mensch-Maschine-Interaktion, Kapitel 7 - Grundregeln für die UI Gestalt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7 - Grundregeln für die UI Gestaltung		       		      Folie</a:t>
            </a:r>
          </a:p>
        </p:txBody>
      </p:sp>
      <p:sp>
        <p:nvSpPr>
          <p:cNvPr id="119"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20" name="Physikalische Constraints"/>
          <p:cNvSpPr txBox="1"/>
          <p:nvPr>
            <p:ph type="title"/>
          </p:nvPr>
        </p:nvSpPr>
        <p:spPr>
          <a:prstGeom prst="rect">
            <a:avLst/>
          </a:prstGeom>
        </p:spPr>
        <p:txBody>
          <a:bodyPr/>
          <a:lstStyle/>
          <a:p>
            <a:pPr/>
            <a:r>
              <a:t>Physikalische Constraints</a:t>
            </a:r>
          </a:p>
        </p:txBody>
      </p:sp>
      <p:sp>
        <p:nvSpPr>
          <p:cNvPr id="121"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22" name="Bild" descr="Bild"/>
          <p:cNvPicPr>
            <a:picLocks noChangeAspect="1"/>
          </p:cNvPicPr>
          <p:nvPr/>
        </p:nvPicPr>
        <p:blipFill>
          <a:blip r:embed="rId3">
            <a:extLst/>
          </a:blip>
          <a:stretch>
            <a:fillRect/>
          </a:stretch>
        </p:blipFill>
        <p:spPr>
          <a:xfrm>
            <a:off x="11130691" y="204002"/>
            <a:ext cx="1553649" cy="1553648"/>
          </a:xfrm>
          <a:prstGeom prst="rect">
            <a:avLst/>
          </a:prstGeom>
          <a:ln w="3175"/>
        </p:spPr>
      </p:pic>
      <p:pic>
        <p:nvPicPr>
          <p:cNvPr id="123" name="automat.png" descr="automat.png"/>
          <p:cNvPicPr>
            <a:picLocks noChangeAspect="1"/>
          </p:cNvPicPr>
          <p:nvPr/>
        </p:nvPicPr>
        <p:blipFill>
          <a:blip r:embed="rId4">
            <a:extLst/>
          </a:blip>
          <a:stretch>
            <a:fillRect/>
          </a:stretch>
        </p:blipFill>
        <p:spPr>
          <a:xfrm>
            <a:off x="3759200" y="2311400"/>
            <a:ext cx="3556000" cy="2362200"/>
          </a:xfrm>
          <a:prstGeom prst="rect">
            <a:avLst/>
          </a:prstGeom>
          <a:ln w="3175"/>
        </p:spPr>
      </p:pic>
      <p:pic>
        <p:nvPicPr>
          <p:cNvPr id="124" name="index.png" descr="index.png"/>
          <p:cNvPicPr>
            <a:picLocks noChangeAspect="1"/>
          </p:cNvPicPr>
          <p:nvPr/>
        </p:nvPicPr>
        <p:blipFill>
          <a:blip r:embed="rId5">
            <a:extLst/>
          </a:blip>
          <a:stretch>
            <a:fillRect/>
          </a:stretch>
        </p:blipFill>
        <p:spPr>
          <a:xfrm>
            <a:off x="7315200" y="7251700"/>
            <a:ext cx="3581400" cy="1816100"/>
          </a:xfrm>
          <a:prstGeom prst="rect">
            <a:avLst/>
          </a:prstGeom>
          <a:ln w="3175"/>
        </p:spPr>
      </p:pic>
      <p:pic>
        <p:nvPicPr>
          <p:cNvPr id="125" name="magsafer.png" descr="magsafer.png"/>
          <p:cNvPicPr>
            <a:picLocks noChangeAspect="1"/>
          </p:cNvPicPr>
          <p:nvPr/>
        </p:nvPicPr>
        <p:blipFill>
          <a:blip r:embed="rId6">
            <a:extLst/>
          </a:blip>
          <a:stretch>
            <a:fillRect/>
          </a:stretch>
        </p:blipFill>
        <p:spPr>
          <a:xfrm>
            <a:off x="10998200" y="5495987"/>
            <a:ext cx="6718300" cy="3622613"/>
          </a:xfrm>
          <a:prstGeom prst="rect">
            <a:avLst/>
          </a:prstGeom>
          <a:ln w="3175"/>
        </p:spPr>
      </p:pic>
      <p:pic>
        <p:nvPicPr>
          <p:cNvPr id="126" name="5120518318_654c409e97.png" descr="5120518318_654c409e97.png"/>
          <p:cNvPicPr>
            <a:picLocks noChangeAspect="1"/>
          </p:cNvPicPr>
          <p:nvPr/>
        </p:nvPicPr>
        <p:blipFill>
          <a:blip r:embed="rId7">
            <a:extLst/>
          </a:blip>
          <a:stretch>
            <a:fillRect/>
          </a:stretch>
        </p:blipFill>
        <p:spPr>
          <a:xfrm>
            <a:off x="381000" y="5102859"/>
            <a:ext cx="6261100" cy="4169894"/>
          </a:xfrm>
          <a:prstGeom prst="rect">
            <a:avLst/>
          </a:prstGeom>
          <a:ln w="3175"/>
        </p:spPr>
      </p:pic>
      <p:pic>
        <p:nvPicPr>
          <p:cNvPr id="127" name="DVD-Video_bottom-side.png" descr="DVD-Video_bottom-side.png"/>
          <p:cNvPicPr>
            <a:picLocks noChangeAspect="1"/>
          </p:cNvPicPr>
          <p:nvPr/>
        </p:nvPicPr>
        <p:blipFill>
          <a:blip r:embed="rId8">
            <a:extLst/>
          </a:blip>
          <a:stretch>
            <a:fillRect/>
          </a:stretch>
        </p:blipFill>
        <p:spPr>
          <a:xfrm>
            <a:off x="457200" y="1739900"/>
            <a:ext cx="2781300" cy="2921000"/>
          </a:xfrm>
          <a:prstGeom prst="rect">
            <a:avLst/>
          </a:prstGeom>
          <a:ln w="3175"/>
        </p:spPr>
      </p:pic>
      <p:pic>
        <p:nvPicPr>
          <p:cNvPr id="128" name="FloppyDisk.png" descr="FloppyDisk.png"/>
          <p:cNvPicPr>
            <a:picLocks noChangeAspect="1"/>
          </p:cNvPicPr>
          <p:nvPr/>
        </p:nvPicPr>
        <p:blipFill>
          <a:blip r:embed="rId9">
            <a:extLst/>
          </a:blip>
          <a:stretch>
            <a:fillRect/>
          </a:stretch>
        </p:blipFill>
        <p:spPr>
          <a:xfrm>
            <a:off x="8369300" y="1926705"/>
            <a:ext cx="3505200" cy="3648595"/>
          </a:xfrm>
          <a:prstGeom prst="rect">
            <a:avLst/>
          </a:prstGeom>
          <a:ln w="3175"/>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2" name="Butz, Krüger, Völkel: Mensch-Maschine-Interaktion, Kapitel 7 - Grundregeln für die UI Gestalt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7 - Grundregeln für die UI Gestaltung		       		      Folie</a:t>
            </a:r>
          </a:p>
        </p:txBody>
      </p:sp>
      <p:sp>
        <p:nvSpPr>
          <p:cNvPr id="133"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34" name="Logische Constraints"/>
          <p:cNvSpPr txBox="1"/>
          <p:nvPr>
            <p:ph type="title"/>
          </p:nvPr>
        </p:nvSpPr>
        <p:spPr>
          <a:prstGeom prst="rect">
            <a:avLst/>
          </a:prstGeom>
        </p:spPr>
        <p:txBody>
          <a:bodyPr/>
          <a:lstStyle/>
          <a:p>
            <a:pPr/>
            <a:r>
              <a:t>Logische Constraints</a:t>
            </a:r>
          </a:p>
        </p:txBody>
      </p:sp>
      <p:sp>
        <p:nvSpPr>
          <p:cNvPr id="135" name="Foliennummer"/>
          <p:cNvSpPr txBox="1"/>
          <p:nvPr>
            <p:ph type="sldNum" sz="quarter" idx="2"/>
          </p:nvPr>
        </p:nvSpPr>
        <p:spPr>
          <a:xfrm>
            <a:off x="12553597" y="9497434"/>
            <a:ext cx="278553"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36" name="Bild" descr="Bild"/>
          <p:cNvPicPr>
            <a:picLocks noChangeAspect="1"/>
          </p:cNvPicPr>
          <p:nvPr/>
        </p:nvPicPr>
        <p:blipFill>
          <a:blip r:embed="rId3">
            <a:extLst/>
          </a:blip>
          <a:stretch>
            <a:fillRect/>
          </a:stretch>
        </p:blipFill>
        <p:spPr>
          <a:xfrm>
            <a:off x="2392958" y="1256876"/>
            <a:ext cx="8218884" cy="8017440"/>
          </a:xfrm>
          <a:prstGeom prst="rect">
            <a:avLst/>
          </a:prstGeom>
          <a:ln w="3175"/>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0" name="Butz, Krüger, Völkel: Mensch-Maschine-Interaktion, Kapitel 7 - Grundregeln für die UI Gestalt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7 - Grundregeln für die UI Gestaltung		       		      Folie</a:t>
            </a:r>
          </a:p>
        </p:txBody>
      </p:sp>
      <p:sp>
        <p:nvSpPr>
          <p:cNvPr id="141"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42" name="Kulturelle Constraints"/>
          <p:cNvSpPr txBox="1"/>
          <p:nvPr>
            <p:ph type="title"/>
          </p:nvPr>
        </p:nvSpPr>
        <p:spPr>
          <a:prstGeom prst="rect">
            <a:avLst/>
          </a:prstGeom>
        </p:spPr>
        <p:txBody>
          <a:bodyPr/>
          <a:lstStyle/>
          <a:p>
            <a:pPr/>
            <a:r>
              <a:t>Kulturelle Constraints</a:t>
            </a:r>
          </a:p>
        </p:txBody>
      </p:sp>
      <p:sp>
        <p:nvSpPr>
          <p:cNvPr id="143"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44" name="Bild" descr="Bild"/>
          <p:cNvPicPr>
            <a:picLocks noChangeAspect="1"/>
          </p:cNvPicPr>
          <p:nvPr/>
        </p:nvPicPr>
        <p:blipFill>
          <a:blip r:embed="rId3">
            <a:extLst/>
          </a:blip>
          <a:stretch>
            <a:fillRect/>
          </a:stretch>
        </p:blipFill>
        <p:spPr>
          <a:xfrm>
            <a:off x="902764" y="2065704"/>
            <a:ext cx="3675539" cy="3675540"/>
          </a:xfrm>
          <a:prstGeom prst="rect">
            <a:avLst/>
          </a:prstGeom>
          <a:ln w="3175"/>
        </p:spPr>
      </p:pic>
      <p:sp>
        <p:nvSpPr>
          <p:cNvPr id="145" name="http://mietenstopp.blogsport.de/images/stop_zwangsraeumungen_ar_2010px.png"/>
          <p:cNvSpPr txBox="1"/>
          <p:nvPr/>
        </p:nvSpPr>
        <p:spPr>
          <a:xfrm>
            <a:off x="1515582" y="5765772"/>
            <a:ext cx="2449903" cy="15540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http://mietenstopp.blogsport.de/images/stop_zwangsraeumungen_ar_2010px.png</a:t>
            </a:r>
          </a:p>
        </p:txBody>
      </p:sp>
      <p:pic>
        <p:nvPicPr>
          <p:cNvPr id="146" name="Bild" descr="Bild"/>
          <p:cNvPicPr>
            <a:picLocks noChangeAspect="1"/>
          </p:cNvPicPr>
          <p:nvPr/>
        </p:nvPicPr>
        <p:blipFill>
          <a:blip r:embed="rId4">
            <a:extLst/>
          </a:blip>
          <a:srcRect l="10823" t="7169" r="10823" b="7169"/>
          <a:stretch>
            <a:fillRect/>
          </a:stretch>
        </p:blipFill>
        <p:spPr>
          <a:xfrm>
            <a:off x="8143934" y="1061640"/>
            <a:ext cx="3212661" cy="2790080"/>
          </a:xfrm>
          <a:prstGeom prst="rect">
            <a:avLst/>
          </a:prstGeom>
          <a:ln w="3175"/>
        </p:spPr>
      </p:pic>
      <p:sp>
        <p:nvSpPr>
          <p:cNvPr id="147" name="http://3.bp.blogspot.com/--rvZLZDzpik/T2C6VgYVq8I/AAAAAAAAAGA/EeT0FKmTHWk/s1600/recycling.jpg"/>
          <p:cNvSpPr txBox="1"/>
          <p:nvPr/>
        </p:nvSpPr>
        <p:spPr>
          <a:xfrm>
            <a:off x="8165660" y="3915738"/>
            <a:ext cx="3169208" cy="15540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http://3.bp.blogspot.com/--rvZLZDzpik/T2C6VgYVq8I/AAAAAAAAAGA/EeT0FKmTHWk/s1600/recycling.jpg</a:t>
            </a:r>
          </a:p>
        </p:txBody>
      </p:sp>
      <p:pic>
        <p:nvPicPr>
          <p:cNvPr id="148" name="Bild" descr="Bild"/>
          <p:cNvPicPr>
            <a:picLocks noChangeAspect="1"/>
          </p:cNvPicPr>
          <p:nvPr/>
        </p:nvPicPr>
        <p:blipFill>
          <a:blip r:embed="rId5">
            <a:extLst/>
          </a:blip>
          <a:stretch>
            <a:fillRect/>
          </a:stretch>
        </p:blipFill>
        <p:spPr>
          <a:xfrm>
            <a:off x="5692457" y="5349795"/>
            <a:ext cx="7192267" cy="4045651"/>
          </a:xfrm>
          <a:prstGeom prst="rect">
            <a:avLst/>
          </a:prstGeom>
          <a:ln w="3175"/>
        </p:spPr>
      </p:pic>
      <p:sp>
        <p:nvSpPr>
          <p:cNvPr id="149" name="http://www.nuernberg-hg.de/china/Bilder/shanghai9.jpg"/>
          <p:cNvSpPr txBox="1"/>
          <p:nvPr/>
        </p:nvSpPr>
        <p:spPr>
          <a:xfrm>
            <a:off x="9331914" y="9559064"/>
            <a:ext cx="1694414" cy="15540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http://www.nuernberg-hg.de/china/Bilder/shanghai9.jpg</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3" name="Abgerundetes Rechteck"/>
          <p:cNvSpPr/>
          <p:nvPr/>
        </p:nvSpPr>
        <p:spPr>
          <a:xfrm>
            <a:off x="101599" y="26924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154" name="Butz, Krüger, Völkel: Mensch-Maschine-Interaktion, Kapitel 7 - Grundregeln für die UI Gestalt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7 - Grundregeln für die UI Gestaltung		       		      Folie</a:t>
            </a:r>
          </a:p>
        </p:txBody>
      </p:sp>
      <p:sp>
        <p:nvSpPr>
          <p:cNvPr id="15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56" name="Kapitel 7 - Grundregeln für die UI Gestaltung"/>
          <p:cNvSpPr txBox="1"/>
          <p:nvPr>
            <p:ph type="title"/>
          </p:nvPr>
        </p:nvSpPr>
        <p:spPr>
          <a:prstGeom prst="rect">
            <a:avLst/>
          </a:prstGeom>
        </p:spPr>
        <p:txBody>
          <a:bodyPr/>
          <a:lstStyle/>
          <a:p>
            <a:pPr/>
            <a:r>
              <a:t>Kapitel 7 - Grundregeln für die UI Gestaltung</a:t>
            </a:r>
          </a:p>
        </p:txBody>
      </p:sp>
      <p:sp>
        <p:nvSpPr>
          <p:cNvPr id="157" name="Affordances…"/>
          <p:cNvSpPr txBox="1"/>
          <p:nvPr>
            <p:ph type="body" idx="1"/>
          </p:nvPr>
        </p:nvSpPr>
        <p:spPr>
          <a:prstGeom prst="rect">
            <a:avLst/>
          </a:prstGeom>
        </p:spPr>
        <p:txBody>
          <a:bodyPr/>
          <a:lstStyle/>
          <a:p>
            <a:pPr/>
            <a:r>
              <a:t>Affordances</a:t>
            </a:r>
          </a:p>
          <a:p>
            <a:pPr/>
            <a:r>
              <a:t>Constraints</a:t>
            </a:r>
          </a:p>
          <a:p>
            <a:pPr/>
            <a:r>
              <a:t>Mappings</a:t>
            </a:r>
          </a:p>
          <a:p>
            <a:pPr/>
            <a:r>
              <a:t>Konsistenz und Vorhersagbarkeit</a:t>
            </a:r>
          </a:p>
          <a:p>
            <a:pPr/>
            <a:r>
              <a:t>Feedback</a:t>
            </a:r>
          </a:p>
          <a:p>
            <a:pPr/>
            <a:r>
              <a:t>Fehlertoleranz und Fehlervermeidung</a:t>
            </a:r>
          </a:p>
          <a:p>
            <a:pPr/>
            <a:r>
              <a:t>Interface Animation</a:t>
            </a:r>
          </a:p>
          <a:p>
            <a:pPr/>
            <a:r>
              <a:t>Physikanalogie</a:t>
            </a:r>
          </a:p>
          <a:p>
            <a:pPr/>
            <a:r>
              <a:t>Metaphern als Basis für UI</a:t>
            </a:r>
          </a:p>
          <a:p>
            <a:pPr/>
            <a:r>
              <a:t>Object-Action Interface Modell</a:t>
            </a:r>
          </a:p>
        </p:txBody>
      </p:sp>
      <p:sp>
        <p:nvSpPr>
          <p:cNvPr id="158"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2" name="Butz, Krüger, Völkel: Mensch-Maschine-Interaktion, Kapitel 7 - Grundregeln für die UI Gestalt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7 - Grundregeln für die UI Gestaltung		       		      Folie</a:t>
            </a:r>
          </a:p>
        </p:txBody>
      </p:sp>
      <p:sp>
        <p:nvSpPr>
          <p:cNvPr id="163"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64" name="Welches Ventil regelt welche Flamme?"/>
          <p:cNvSpPr txBox="1"/>
          <p:nvPr>
            <p:ph type="title"/>
          </p:nvPr>
        </p:nvSpPr>
        <p:spPr>
          <a:prstGeom prst="rect">
            <a:avLst/>
          </a:prstGeom>
        </p:spPr>
        <p:txBody>
          <a:bodyPr/>
          <a:lstStyle/>
          <a:p>
            <a:pPr/>
            <a:r>
              <a:t>Welches Ventil regelt welche Flamme?</a:t>
            </a:r>
          </a:p>
        </p:txBody>
      </p:sp>
      <p:sp>
        <p:nvSpPr>
          <p:cNvPr id="165"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66" name="Miele-Mapping-1.jpg" descr="Miele-Mapping-1.jpg"/>
          <p:cNvPicPr>
            <a:picLocks noChangeAspect="1"/>
          </p:cNvPicPr>
          <p:nvPr/>
        </p:nvPicPr>
        <p:blipFill>
          <a:blip r:embed="rId3">
            <a:extLst/>
          </a:blip>
          <a:stretch>
            <a:fillRect/>
          </a:stretch>
        </p:blipFill>
        <p:spPr>
          <a:xfrm>
            <a:off x="195510" y="3092947"/>
            <a:ext cx="6168192" cy="3542306"/>
          </a:xfrm>
          <a:prstGeom prst="rect">
            <a:avLst/>
          </a:prstGeom>
          <a:ln w="3175"/>
        </p:spPr>
      </p:pic>
      <p:pic>
        <p:nvPicPr>
          <p:cNvPr id="167" name="Miele-Mapping-2.jpg" descr="Miele-Mapping-2.jpg"/>
          <p:cNvPicPr>
            <a:picLocks noChangeAspect="1"/>
          </p:cNvPicPr>
          <p:nvPr/>
        </p:nvPicPr>
        <p:blipFill>
          <a:blip r:embed="rId4">
            <a:extLst/>
          </a:blip>
          <a:stretch>
            <a:fillRect/>
          </a:stretch>
        </p:blipFill>
        <p:spPr>
          <a:xfrm>
            <a:off x="6642029" y="3083889"/>
            <a:ext cx="6167261" cy="3585822"/>
          </a:xfrm>
          <a:prstGeom prst="rect">
            <a:avLst/>
          </a:prstGeom>
          <a:ln w="3175"/>
        </p:spPr>
      </p:pic>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1" name="Butz, Krüger, Völkel: Mensch-Maschine-Interaktion, Kapitel 7 - Grundregeln für die UI Gestalt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7 - Grundregeln für die UI Gestaltung		       		      Folie</a:t>
            </a:r>
          </a:p>
        </p:txBody>
      </p:sp>
      <p:sp>
        <p:nvSpPr>
          <p:cNvPr id="172"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73" name="Ein neueres Beispiel"/>
          <p:cNvSpPr txBox="1"/>
          <p:nvPr>
            <p:ph type="title"/>
          </p:nvPr>
        </p:nvSpPr>
        <p:spPr>
          <a:prstGeom prst="rect">
            <a:avLst/>
          </a:prstGeom>
        </p:spPr>
        <p:txBody>
          <a:bodyPr/>
          <a:lstStyle/>
          <a:p>
            <a:pPr/>
            <a:r>
              <a:t>Ein neueres Beispiel</a:t>
            </a:r>
          </a:p>
        </p:txBody>
      </p:sp>
      <p:sp>
        <p:nvSpPr>
          <p:cNvPr id="174"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75" name="Gaggenau Vollflächeninduktion.mp4" descr="Gaggenau Vollflächeninduktion.mp4"/>
          <p:cNvPicPr>
            <a:picLocks noChangeAspect="0"/>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5160" y="1605093"/>
            <a:ext cx="13015120" cy="7321005"/>
          </a:xfrm>
          <a:prstGeom prst="rect">
            <a:avLst/>
          </a:prstGeom>
          <a:ln w="12700">
            <a:miter lim="400000"/>
          </a:ln>
        </p:spPr>
      </p:pic>
      <p:sp>
        <p:nvSpPr>
          <p:cNvPr id="176" name="https://www.youtube.com/watch?v=6pTZ4dJZnbU"/>
          <p:cNvSpPr txBox="1"/>
          <p:nvPr/>
        </p:nvSpPr>
        <p:spPr>
          <a:xfrm>
            <a:off x="6436429" y="9010596"/>
            <a:ext cx="6309222" cy="402341"/>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r>
              <a:t>https://www.youtube.com/watch?v=6pTZ4dJZnbU</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105093" fill="hold"/>
                                        <p:tgtEl>
                                          <p:spTgt spid="175"/>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175"/>
                </p:tgtEl>
              </p:cMediaNode>
            </p:video>
            <p:seq concurrent="1" prevAc="none" nextAc="seek">
              <p:cTn id="8" evtFilter="cancelBubble" nodeType="interactiveSeq" restart="whenNotActive" fill="hold">
                <p:stCondLst>
                  <p:cond delay="0" evt="onClick">
                    <p:tgtEl>
                      <p:spTgt spid="175"/>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175"/>
                                        </p:tgtEl>
                                      </p:cBhvr>
                                    </p:cmd>
                                  </p:childTnLst>
                                </p:cTn>
                              </p:par>
                            </p:childTnLst>
                          </p:cTn>
                        </p:par>
                      </p:childTnLst>
                    </p:cTn>
                  </p:par>
                </p:childTnLst>
              </p:cTn>
              <p:nextCondLst>
                <p:cond delay="0" evt="onClick">
                  <p:tgtEl>
                    <p:spTgt spid="175"/>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0" name="Butz, Krüger, Völkel: Mensch-Maschine-Interaktion, Kapitel 7 - Grundregeln für die UI Gestalt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7 - Grundregeln für die UI Gestaltung		       		      Folie</a:t>
            </a:r>
          </a:p>
        </p:txBody>
      </p:sp>
      <p:sp>
        <p:nvSpPr>
          <p:cNvPr id="181"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82" name="Woher kommt die Tastenanordnung?"/>
          <p:cNvSpPr txBox="1"/>
          <p:nvPr>
            <p:ph type="title"/>
          </p:nvPr>
        </p:nvSpPr>
        <p:spPr>
          <a:prstGeom prst="rect">
            <a:avLst/>
          </a:prstGeom>
        </p:spPr>
        <p:txBody>
          <a:bodyPr/>
          <a:lstStyle/>
          <a:p>
            <a:pPr/>
            <a:r>
              <a:t>Woher kommt die Tastenanordnung?</a:t>
            </a:r>
          </a:p>
        </p:txBody>
      </p:sp>
      <p:sp>
        <p:nvSpPr>
          <p:cNvPr id="183"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84" name="Tape-Recorder.jpg" descr="Tape-Recorder.jpg"/>
          <p:cNvPicPr>
            <a:picLocks noChangeAspect="1"/>
          </p:cNvPicPr>
          <p:nvPr/>
        </p:nvPicPr>
        <p:blipFill>
          <a:blip r:embed="rId3">
            <a:extLst/>
          </a:blip>
          <a:stretch>
            <a:fillRect/>
          </a:stretch>
        </p:blipFill>
        <p:spPr>
          <a:xfrm>
            <a:off x="477778" y="2023011"/>
            <a:ext cx="5234829" cy="3753484"/>
          </a:xfrm>
          <a:prstGeom prst="rect">
            <a:avLst/>
          </a:prstGeom>
          <a:ln w="3175"/>
        </p:spPr>
      </p:pic>
      <p:pic>
        <p:nvPicPr>
          <p:cNvPr id="185" name="itunes-mapping.png" descr="itunes-mapping.png"/>
          <p:cNvPicPr>
            <a:picLocks noChangeAspect="1"/>
          </p:cNvPicPr>
          <p:nvPr/>
        </p:nvPicPr>
        <p:blipFill>
          <a:blip r:embed="rId4">
            <a:extLst/>
          </a:blip>
          <a:stretch>
            <a:fillRect/>
          </a:stretch>
        </p:blipFill>
        <p:spPr>
          <a:xfrm>
            <a:off x="1094513" y="6765749"/>
            <a:ext cx="10815774" cy="2407170"/>
          </a:xfrm>
          <a:prstGeom prst="rect">
            <a:avLst/>
          </a:prstGeom>
          <a:ln w="3175"/>
        </p:spPr>
      </p:pic>
      <p:pic>
        <p:nvPicPr>
          <p:cNvPr id="186" name="grundig-tk-246-foto-bild-56720547.jpg" descr="grundig-tk-246-foto-bild-56720547.jpg"/>
          <p:cNvPicPr>
            <a:picLocks noChangeAspect="1"/>
          </p:cNvPicPr>
          <p:nvPr/>
        </p:nvPicPr>
        <p:blipFill>
          <a:blip r:embed="rId5">
            <a:extLst/>
          </a:blip>
          <a:stretch>
            <a:fillRect/>
          </a:stretch>
        </p:blipFill>
        <p:spPr>
          <a:xfrm>
            <a:off x="6101234" y="1833945"/>
            <a:ext cx="6543161" cy="4362108"/>
          </a:xfrm>
          <a:prstGeom prst="rect">
            <a:avLst/>
          </a:prstGeom>
          <a:ln w="3175"/>
        </p:spPr>
      </p:pic>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0" name="Butz, Krüger, Völkel: Mensch-Maschine-Interaktion, Kapitel 7 - Grundregeln für die UI Gestalt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7 - Grundregeln für die UI Gestaltung		       		      Folie</a:t>
            </a:r>
          </a:p>
        </p:txBody>
      </p:sp>
      <p:sp>
        <p:nvSpPr>
          <p:cNvPr id="191"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92"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93" name="CIMG1854.jpg" descr="CIMG1854.jpg"/>
          <p:cNvPicPr>
            <a:picLocks noChangeAspect="1"/>
          </p:cNvPicPr>
          <p:nvPr/>
        </p:nvPicPr>
        <p:blipFill>
          <a:blip r:embed="rId3">
            <a:extLst/>
          </a:blip>
          <a:stretch>
            <a:fillRect/>
          </a:stretch>
        </p:blipFill>
        <p:spPr>
          <a:xfrm>
            <a:off x="5963389" y="205518"/>
            <a:ext cx="6834744" cy="9113838"/>
          </a:xfrm>
          <a:prstGeom prst="rect">
            <a:avLst/>
          </a:prstGeom>
          <a:ln w="3175"/>
        </p:spPr>
      </p:pic>
      <p:pic>
        <p:nvPicPr>
          <p:cNvPr id="194" name="PICT0075.jpg" descr="PICT0075.jpg"/>
          <p:cNvPicPr>
            <a:picLocks noChangeAspect="0"/>
          </p:cNvPicPr>
          <p:nvPr/>
        </p:nvPicPr>
        <p:blipFill>
          <a:blip r:embed="rId4">
            <a:extLst/>
          </a:blip>
          <a:srcRect l="32116" t="27427" r="38904" b="11479"/>
          <a:stretch>
            <a:fillRect/>
          </a:stretch>
        </p:blipFill>
        <p:spPr>
          <a:xfrm>
            <a:off x="1404654" y="205518"/>
            <a:ext cx="3088876" cy="9113780"/>
          </a:xfrm>
          <a:prstGeom prst="rect">
            <a:avLst/>
          </a:prstGeom>
          <a:ln w="3175">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9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93" grpId="1"/>
    </p:bldLst>
  </p:timing>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98" name="image27.png" descr="image27.png"/>
          <p:cNvPicPr>
            <a:picLocks noChangeAspect="1"/>
          </p:cNvPicPr>
          <p:nvPr/>
        </p:nvPicPr>
        <p:blipFill>
          <a:blip r:embed="rId3">
            <a:extLst/>
          </a:blip>
          <a:stretch>
            <a:fillRect/>
          </a:stretch>
        </p:blipFill>
        <p:spPr>
          <a:xfrm>
            <a:off x="6773270" y="1108742"/>
            <a:ext cx="2088995" cy="2088995"/>
          </a:xfrm>
          <a:prstGeom prst="rect">
            <a:avLst/>
          </a:prstGeom>
          <a:ln w="12700"/>
        </p:spPr>
      </p:pic>
      <p:sp>
        <p:nvSpPr>
          <p:cNvPr id="199" name="Butz, Krüger, Völkel: Mensch-Maschine-Interaktion, Kapitel 7 - Grundregeln für die UI Gestalt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7 - Grundregeln für die UI Gestaltung		       		      Folie</a:t>
            </a:r>
          </a:p>
        </p:txBody>
      </p:sp>
      <p:sp>
        <p:nvSpPr>
          <p:cNvPr id="200"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01" name="Mappings &amp; Gulf of Execution"/>
          <p:cNvSpPr txBox="1"/>
          <p:nvPr>
            <p:ph type="title"/>
          </p:nvPr>
        </p:nvSpPr>
        <p:spPr>
          <a:prstGeom prst="rect">
            <a:avLst/>
          </a:prstGeom>
        </p:spPr>
        <p:txBody>
          <a:bodyPr/>
          <a:lstStyle/>
          <a:p>
            <a:pPr/>
            <a:r>
              <a:t>Mappings &amp; Gulf of Execution</a:t>
            </a:r>
          </a:p>
        </p:txBody>
      </p:sp>
      <p:sp>
        <p:nvSpPr>
          <p:cNvPr id="202" name="ISO 2575…"/>
          <p:cNvSpPr txBox="1"/>
          <p:nvPr>
            <p:ph type="body" sz="quarter" idx="1"/>
          </p:nvPr>
        </p:nvSpPr>
        <p:spPr>
          <a:xfrm>
            <a:off x="203200" y="1259564"/>
            <a:ext cx="6285299" cy="2340412"/>
          </a:xfrm>
          <a:prstGeom prst="rect">
            <a:avLst/>
          </a:prstGeom>
        </p:spPr>
        <p:txBody>
          <a:bodyPr/>
          <a:lstStyle/>
          <a:p>
            <a:pPr/>
            <a:r>
              <a:t>ISO 2575</a:t>
            </a:r>
          </a:p>
          <a:p>
            <a:pPr lvl="1"/>
            <a:r>
              <a:t>4.21 Nebelscheinwerfer</a:t>
            </a:r>
          </a:p>
          <a:p>
            <a:pPr lvl="1"/>
            <a:r>
              <a:t>4.22 Nebelschlussleuchte</a:t>
            </a:r>
          </a:p>
        </p:txBody>
      </p:sp>
      <p:sp>
        <p:nvSpPr>
          <p:cNvPr id="203"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04" name="image25.png" descr="image25.png"/>
          <p:cNvPicPr>
            <a:picLocks noChangeAspect="1"/>
          </p:cNvPicPr>
          <p:nvPr/>
        </p:nvPicPr>
        <p:blipFill>
          <a:blip r:embed="rId4">
            <a:extLst/>
          </a:blip>
          <a:srcRect l="7547" t="10127" r="7547" b="0"/>
          <a:stretch>
            <a:fillRect/>
          </a:stretch>
        </p:blipFill>
        <p:spPr>
          <a:xfrm>
            <a:off x="520700" y="3272721"/>
            <a:ext cx="11963548" cy="6025621"/>
          </a:xfrm>
          <a:prstGeom prst="rect">
            <a:avLst/>
          </a:prstGeom>
          <a:ln w="12700"/>
        </p:spPr>
      </p:pic>
      <p:pic>
        <p:nvPicPr>
          <p:cNvPr id="205" name="image26.png" descr="image26.png"/>
          <p:cNvPicPr>
            <a:picLocks noChangeAspect="1"/>
          </p:cNvPicPr>
          <p:nvPr/>
        </p:nvPicPr>
        <p:blipFill>
          <a:blip r:embed="rId5">
            <a:extLst/>
          </a:blip>
          <a:stretch>
            <a:fillRect/>
          </a:stretch>
        </p:blipFill>
        <p:spPr>
          <a:xfrm>
            <a:off x="9674257" y="1108742"/>
            <a:ext cx="2076560" cy="2088995"/>
          </a:xfrm>
          <a:prstGeom prst="rect">
            <a:avLst/>
          </a:prstGeom>
          <a:ln w="12700"/>
        </p:spPr>
      </p:pic>
      <p:sp>
        <p:nvSpPr>
          <p:cNvPr id="206" name="Rechteck"/>
          <p:cNvSpPr/>
          <p:nvPr/>
        </p:nvSpPr>
        <p:spPr>
          <a:xfrm>
            <a:off x="6757317" y="6969211"/>
            <a:ext cx="2812536" cy="790576"/>
          </a:xfrm>
          <a:prstGeom prst="rect">
            <a:avLst/>
          </a:prstGeom>
          <a:ln w="76200">
            <a:solidFill>
              <a:srgbClr val="FF2734"/>
            </a:solidFill>
            <a:miter lim="400000"/>
          </a:ln>
        </p:spPr>
        <p:txBody>
          <a:bodyPr lIns="38100" tIns="38100" rIns="38100" bIns="38100" anchor="ctr"/>
          <a:lstStyle/>
          <a:p>
            <a:pPr>
              <a:buClr>
                <a:srgbClr val="000000"/>
              </a:buClr>
              <a:defRPr sz="2400"/>
            </a:pP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0" name="Abgerundetes Rechteck"/>
          <p:cNvSpPr/>
          <p:nvPr/>
        </p:nvSpPr>
        <p:spPr>
          <a:xfrm>
            <a:off x="101599" y="33528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211" name="Butz, Krüger, Völkel: Mensch-Maschine-Interaktion, Kapitel 7 - Grundregeln für die UI Gestalt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7 - Grundregeln für die UI Gestaltung		       		      Folie</a:t>
            </a:r>
          </a:p>
        </p:txBody>
      </p:sp>
      <p:sp>
        <p:nvSpPr>
          <p:cNvPr id="212"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13" name="Kapitel 7 - Grundregeln für die UI Gestaltung"/>
          <p:cNvSpPr txBox="1"/>
          <p:nvPr>
            <p:ph type="title"/>
          </p:nvPr>
        </p:nvSpPr>
        <p:spPr>
          <a:prstGeom prst="rect">
            <a:avLst/>
          </a:prstGeom>
        </p:spPr>
        <p:txBody>
          <a:bodyPr/>
          <a:lstStyle/>
          <a:p>
            <a:pPr/>
            <a:r>
              <a:t>Kapitel 7 - Grundregeln für die UI Gestaltung</a:t>
            </a:r>
          </a:p>
        </p:txBody>
      </p:sp>
      <p:sp>
        <p:nvSpPr>
          <p:cNvPr id="214" name="Affordances…"/>
          <p:cNvSpPr txBox="1"/>
          <p:nvPr>
            <p:ph type="body" idx="1"/>
          </p:nvPr>
        </p:nvSpPr>
        <p:spPr>
          <a:prstGeom prst="rect">
            <a:avLst/>
          </a:prstGeom>
        </p:spPr>
        <p:txBody>
          <a:bodyPr/>
          <a:lstStyle/>
          <a:p>
            <a:pPr/>
            <a:r>
              <a:t>Affordances</a:t>
            </a:r>
          </a:p>
          <a:p>
            <a:pPr/>
            <a:r>
              <a:t>Constraints</a:t>
            </a:r>
          </a:p>
          <a:p>
            <a:pPr/>
            <a:r>
              <a:t>Mappings</a:t>
            </a:r>
          </a:p>
          <a:p>
            <a:pPr/>
            <a:r>
              <a:t>Konsistenz und Vorhersagbarkeit</a:t>
            </a:r>
          </a:p>
          <a:p>
            <a:pPr/>
            <a:r>
              <a:t>Feedback</a:t>
            </a:r>
          </a:p>
          <a:p>
            <a:pPr/>
            <a:r>
              <a:t>Fehlertoleranz und Fehlervermeidung</a:t>
            </a:r>
          </a:p>
          <a:p>
            <a:pPr/>
            <a:r>
              <a:t>Interface Animation</a:t>
            </a:r>
          </a:p>
          <a:p>
            <a:pPr/>
            <a:r>
              <a:t>Physikanalogie</a:t>
            </a:r>
          </a:p>
          <a:p>
            <a:pPr/>
            <a:r>
              <a:t>Metaphern als Basis für UI</a:t>
            </a:r>
          </a:p>
          <a:p>
            <a:pPr/>
            <a:r>
              <a:t>Object-Action Interface Modell</a:t>
            </a:r>
          </a:p>
        </p:txBody>
      </p:sp>
      <p:sp>
        <p:nvSpPr>
          <p:cNvPr id="215"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9" name="Butz, Krüger, Völkel: Mensch-Maschine-Interaktion, Kapitel 7 - Grundregeln für die UI Gestalt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7 - Grundregeln für die UI Gestaltung		       		      Folie</a:t>
            </a:r>
          </a:p>
        </p:txBody>
      </p:sp>
      <p:sp>
        <p:nvSpPr>
          <p:cNvPr id="220"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21" name="Arten von Konsistenz"/>
          <p:cNvSpPr txBox="1"/>
          <p:nvPr>
            <p:ph type="title"/>
          </p:nvPr>
        </p:nvSpPr>
        <p:spPr>
          <a:prstGeom prst="rect">
            <a:avLst/>
          </a:prstGeom>
        </p:spPr>
        <p:txBody>
          <a:bodyPr/>
          <a:lstStyle/>
          <a:p>
            <a:pPr/>
            <a:r>
              <a:t>Arten von Konsistenz</a:t>
            </a:r>
          </a:p>
        </p:txBody>
      </p:sp>
      <p:sp>
        <p:nvSpPr>
          <p:cNvPr id="222" name="Syntaktische Konsistenz…"/>
          <p:cNvSpPr txBox="1"/>
          <p:nvPr>
            <p:ph type="body" idx="1"/>
          </p:nvPr>
        </p:nvSpPr>
        <p:spPr>
          <a:prstGeom prst="rect">
            <a:avLst/>
          </a:prstGeom>
        </p:spPr>
        <p:txBody>
          <a:bodyPr/>
          <a:lstStyle/>
          <a:p>
            <a:pPr/>
            <a:r>
              <a:t>Syntaktische Konsistenz</a:t>
            </a:r>
          </a:p>
          <a:p>
            <a:pPr/>
            <a:r>
              <a:t>Semantische Konsistenz</a:t>
            </a:r>
          </a:p>
          <a:p>
            <a:pPr/>
            <a:r>
              <a:t>Terminologische Konsistenz</a:t>
            </a:r>
          </a:p>
          <a:p>
            <a:pPr/>
          </a:p>
          <a:p>
            <a:pPr/>
            <a:r>
              <a:t>Innere Konsistenz</a:t>
            </a:r>
          </a:p>
          <a:p>
            <a:pPr/>
            <a:r>
              <a:t>Äußere Konsistenz</a:t>
            </a:r>
          </a:p>
        </p:txBody>
      </p:sp>
      <p:sp>
        <p:nvSpPr>
          <p:cNvPr id="223"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24" name="Bild" descr="Bild"/>
          <p:cNvPicPr>
            <a:picLocks noChangeAspect="1"/>
          </p:cNvPicPr>
          <p:nvPr/>
        </p:nvPicPr>
        <p:blipFill>
          <a:blip r:embed="rId3">
            <a:extLst/>
          </a:blip>
          <a:stretch>
            <a:fillRect/>
          </a:stretch>
        </p:blipFill>
        <p:spPr>
          <a:xfrm>
            <a:off x="4918820" y="3420808"/>
            <a:ext cx="8085584" cy="6064188"/>
          </a:xfrm>
          <a:prstGeom prst="rect">
            <a:avLst/>
          </a:prstGeom>
          <a:ln w="3175"/>
        </p:spPr>
      </p:pic>
      <p:sp>
        <p:nvSpPr>
          <p:cNvPr id="225" name="https://d13yacurqjgara.cloudfront.net/users/253122/screenshots/1179951/screenshot.jpg"/>
          <p:cNvSpPr txBox="1"/>
          <p:nvPr/>
        </p:nvSpPr>
        <p:spPr>
          <a:xfrm>
            <a:off x="10329223" y="3247684"/>
            <a:ext cx="2635783" cy="15540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https://d13yacurqjgara.cloudfront.net/users/253122/screenshots/1179951/screenshot.jpg</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9" name="Butz, Krüger, Völkel: Mensch-Maschine-Interaktion, Kapitel 7 - Grundregeln für die UI Gestalt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7 - Grundregeln für die UI Gestaltung		       		      Folie</a:t>
            </a:r>
          </a:p>
        </p:txBody>
      </p:sp>
      <p:sp>
        <p:nvSpPr>
          <p:cNvPr id="230"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31" name="Beispiel: Google Material Design"/>
          <p:cNvSpPr txBox="1"/>
          <p:nvPr>
            <p:ph type="title"/>
          </p:nvPr>
        </p:nvSpPr>
        <p:spPr>
          <a:prstGeom prst="rect">
            <a:avLst/>
          </a:prstGeom>
        </p:spPr>
        <p:txBody>
          <a:bodyPr/>
          <a:lstStyle/>
          <a:p>
            <a:pPr/>
            <a:r>
              <a:t>Beispiel: Google Material Design</a:t>
            </a:r>
          </a:p>
        </p:txBody>
      </p:sp>
      <p:sp>
        <p:nvSpPr>
          <p:cNvPr id="232"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33" name="Material_design.mp4" descr="Material_design.mp4"/>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63258" y="1445002"/>
            <a:ext cx="13131316" cy="7386366"/>
          </a:xfrm>
          <a:prstGeom prst="rect">
            <a:avLst/>
          </a:prstGeom>
          <a:ln w="12700">
            <a:miter lim="400000"/>
          </a:ln>
        </p:spPr>
      </p:pic>
      <p:sp>
        <p:nvSpPr>
          <p:cNvPr id="234" name="https://www.youtube.com/watch?v=Q8TXgCzxEnw"/>
          <p:cNvSpPr txBox="1"/>
          <p:nvPr/>
        </p:nvSpPr>
        <p:spPr>
          <a:xfrm>
            <a:off x="6411513" y="9100078"/>
            <a:ext cx="6433232" cy="402341"/>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r>
              <a:t>https://www.youtube.com/watch?v=Q8TXgCzxEnw</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48668" fill="hold"/>
                                        <p:tgtEl>
                                          <p:spTgt spid="233"/>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233"/>
                </p:tgtEl>
              </p:cMediaNode>
            </p:video>
            <p:seq concurrent="1" prevAc="none" nextAc="seek">
              <p:cTn id="8" evtFilter="cancelBubble" nodeType="interactiveSeq" restart="whenNotActive" fill="hold">
                <p:stCondLst>
                  <p:cond delay="0" evt="onClick">
                    <p:tgtEl>
                      <p:spTgt spid="233"/>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233"/>
                                        </p:tgtEl>
                                      </p:cBhvr>
                                    </p:cmd>
                                  </p:childTnLst>
                                </p:cTn>
                              </p:par>
                            </p:childTnLst>
                          </p:cTn>
                        </p:par>
                      </p:childTnLst>
                    </p:cTn>
                  </p:par>
                </p:childTnLst>
              </p:cTn>
              <p:nextCondLst>
                <p:cond delay="0" evt="onClick">
                  <p:tgtEl>
                    <p:spTgt spid="233"/>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6" name="Butz, Krüger, Völkel: Mensch-Maschine-Interaktion, Kapitel 7 - Grundregeln für die UI Gestalt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7 - Grundregeln für die UI Gestaltung		       		      Folie</a:t>
            </a:r>
          </a:p>
        </p:txBody>
      </p:sp>
      <p:sp>
        <p:nvSpPr>
          <p:cNvPr id="237"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38" name="Eine überraschende Inkonsistenz…"/>
          <p:cNvSpPr txBox="1"/>
          <p:nvPr>
            <p:ph type="title"/>
          </p:nvPr>
        </p:nvSpPr>
        <p:spPr>
          <a:prstGeom prst="rect">
            <a:avLst/>
          </a:prstGeom>
        </p:spPr>
        <p:txBody>
          <a:bodyPr/>
          <a:lstStyle/>
          <a:p>
            <a:pPr/>
            <a:r>
              <a:t>Eine überraschende Inkonsistenz…</a:t>
            </a:r>
          </a:p>
        </p:txBody>
      </p:sp>
      <p:sp>
        <p:nvSpPr>
          <p:cNvPr id="239"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40" name="Tastatur-Geldautomat.png" descr="Tastatur-Geldautomat.png"/>
          <p:cNvPicPr>
            <a:picLocks noChangeAspect="1"/>
          </p:cNvPicPr>
          <p:nvPr/>
        </p:nvPicPr>
        <p:blipFill>
          <a:blip r:embed="rId3">
            <a:extLst/>
          </a:blip>
          <a:stretch>
            <a:fillRect/>
          </a:stretch>
        </p:blipFill>
        <p:spPr>
          <a:xfrm>
            <a:off x="8899107" y="5424999"/>
            <a:ext cx="3913018" cy="3915177"/>
          </a:xfrm>
          <a:prstGeom prst="rect">
            <a:avLst/>
          </a:prstGeom>
          <a:ln w="3175"/>
        </p:spPr>
      </p:pic>
      <p:pic>
        <p:nvPicPr>
          <p:cNvPr id="241" name="Tastatur-iphone.png" descr="Tastatur-iphone.png"/>
          <p:cNvPicPr>
            <a:picLocks noChangeAspect="1"/>
          </p:cNvPicPr>
          <p:nvPr/>
        </p:nvPicPr>
        <p:blipFill>
          <a:blip r:embed="rId4">
            <a:extLst/>
          </a:blip>
          <a:stretch>
            <a:fillRect/>
          </a:stretch>
        </p:blipFill>
        <p:spPr>
          <a:xfrm>
            <a:off x="7463639" y="1350419"/>
            <a:ext cx="2610118" cy="3915177"/>
          </a:xfrm>
          <a:prstGeom prst="rect">
            <a:avLst/>
          </a:prstGeom>
          <a:ln w="3175"/>
        </p:spPr>
      </p:pic>
      <p:pic>
        <p:nvPicPr>
          <p:cNvPr id="242" name="Tastatur-PC.png" descr="Tastatur-PC.png"/>
          <p:cNvPicPr>
            <a:picLocks noChangeAspect="1"/>
          </p:cNvPicPr>
          <p:nvPr/>
        </p:nvPicPr>
        <p:blipFill>
          <a:blip r:embed="rId5">
            <a:extLst/>
          </a:blip>
          <a:stretch>
            <a:fillRect/>
          </a:stretch>
        </p:blipFill>
        <p:spPr>
          <a:xfrm>
            <a:off x="3447002" y="1350419"/>
            <a:ext cx="2595985" cy="3915177"/>
          </a:xfrm>
          <a:prstGeom prst="rect">
            <a:avLst/>
          </a:prstGeom>
          <a:ln w="3175"/>
        </p:spPr>
      </p:pic>
      <p:pic>
        <p:nvPicPr>
          <p:cNvPr id="243" name="Tastatur-Taschenrechner.png" descr="Tastatur-Taschenrechner.png"/>
          <p:cNvPicPr>
            <a:picLocks noChangeAspect="1"/>
          </p:cNvPicPr>
          <p:nvPr/>
        </p:nvPicPr>
        <p:blipFill>
          <a:blip r:embed="rId6">
            <a:extLst/>
          </a:blip>
          <a:stretch>
            <a:fillRect/>
          </a:stretch>
        </p:blipFill>
        <p:spPr>
          <a:xfrm>
            <a:off x="4633282" y="5424999"/>
            <a:ext cx="3913018" cy="3924134"/>
          </a:xfrm>
          <a:prstGeom prst="rect">
            <a:avLst/>
          </a:prstGeom>
          <a:ln w="3175"/>
        </p:spPr>
      </p:pic>
      <p:pic>
        <p:nvPicPr>
          <p:cNvPr id="244" name="Tastatur-Handy.png" descr="Tastatur-Handy.png"/>
          <p:cNvPicPr>
            <a:picLocks noChangeAspect="1"/>
          </p:cNvPicPr>
          <p:nvPr/>
        </p:nvPicPr>
        <p:blipFill>
          <a:blip r:embed="rId7">
            <a:extLst/>
          </a:blip>
          <a:stretch>
            <a:fillRect/>
          </a:stretch>
        </p:blipFill>
        <p:spPr>
          <a:xfrm>
            <a:off x="265030" y="5429477"/>
            <a:ext cx="4015444" cy="3915178"/>
          </a:xfrm>
          <a:prstGeom prst="rect">
            <a:avLst/>
          </a:prstGeom>
          <a:ln w="3175"/>
        </p:spPr>
      </p:pic>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8" name="Butz, Krüger, Völkel: Mensch-Maschine-Interaktion, Kapitel 7 - Grundregeln für die UI Gestalt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7 - Grundregeln für die UI Gestaltung		       		      Folie</a:t>
            </a:r>
          </a:p>
        </p:txBody>
      </p:sp>
      <p:sp>
        <p:nvSpPr>
          <p:cNvPr id="249"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50" name="Telefontastaturen (historisch)"/>
          <p:cNvSpPr txBox="1"/>
          <p:nvPr>
            <p:ph type="title"/>
          </p:nvPr>
        </p:nvSpPr>
        <p:spPr>
          <a:prstGeom prst="rect">
            <a:avLst/>
          </a:prstGeom>
        </p:spPr>
        <p:txBody>
          <a:bodyPr/>
          <a:lstStyle/>
          <a:p>
            <a:pPr/>
            <a:r>
              <a:t>Telefontastaturen (historisch)</a:t>
            </a:r>
          </a:p>
        </p:txBody>
      </p:sp>
      <p:sp>
        <p:nvSpPr>
          <p:cNvPr id="251"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52" name="touchtone study.jpg" descr="touchtone study.jpg"/>
          <p:cNvPicPr>
            <a:picLocks noChangeAspect="1"/>
          </p:cNvPicPr>
          <p:nvPr/>
        </p:nvPicPr>
        <p:blipFill>
          <a:blip r:embed="rId3">
            <a:extLst/>
          </a:blip>
          <a:stretch>
            <a:fillRect/>
          </a:stretch>
        </p:blipFill>
        <p:spPr>
          <a:xfrm>
            <a:off x="377433" y="1189468"/>
            <a:ext cx="5293673" cy="8152256"/>
          </a:xfrm>
          <a:prstGeom prst="rect">
            <a:avLst/>
          </a:prstGeom>
          <a:ln w="3175"/>
        </p:spPr>
      </p:pic>
      <p:sp>
        <p:nvSpPr>
          <p:cNvPr id="253" name="Bell System Technical Journal 1960:…"/>
          <p:cNvSpPr txBox="1"/>
          <p:nvPr/>
        </p:nvSpPr>
        <p:spPr>
          <a:xfrm>
            <a:off x="5805113" y="1189468"/>
            <a:ext cx="5578078" cy="1493709"/>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nchor="ctr">
            <a:spAutoFit/>
          </a:bodyPr>
          <a:lstStyle/>
          <a:p>
            <a:pPr>
              <a:defRPr sz="2400"/>
            </a:pPr>
            <a:r>
              <a:t>Bell System Technical Journal 1960:</a:t>
            </a:r>
          </a:p>
          <a:p>
            <a:pPr>
              <a:defRPr sz="2400"/>
            </a:pPr>
            <a:r>
              <a:t>Human Factor Engineering Studies of the Design and Use of Pushbutton Telephone Sets</a:t>
            </a:r>
          </a:p>
        </p:txBody>
      </p:sp>
      <p:pic>
        <p:nvPicPr>
          <p:cNvPr id="254" name="Tastatur-Handy.png" descr="Tastatur-Handy.png"/>
          <p:cNvPicPr>
            <a:picLocks noChangeAspect="1"/>
          </p:cNvPicPr>
          <p:nvPr/>
        </p:nvPicPr>
        <p:blipFill>
          <a:blip r:embed="rId4">
            <a:extLst/>
          </a:blip>
          <a:stretch>
            <a:fillRect/>
          </a:stretch>
        </p:blipFill>
        <p:spPr>
          <a:xfrm>
            <a:off x="7751412" y="4861405"/>
            <a:ext cx="4015445" cy="3915177"/>
          </a:xfrm>
          <a:prstGeom prst="rect">
            <a:avLst/>
          </a:prstGeom>
          <a:ln w="3175"/>
        </p:spPr>
      </p:pic>
      <p:sp>
        <p:nvSpPr>
          <p:cNvPr id="255" name="Rechteck"/>
          <p:cNvSpPr/>
          <p:nvPr/>
        </p:nvSpPr>
        <p:spPr>
          <a:xfrm>
            <a:off x="9576513" y="5108291"/>
            <a:ext cx="617288" cy="598130"/>
          </a:xfrm>
          <a:prstGeom prst="rect">
            <a:avLst/>
          </a:prstGeom>
          <a:ln w="101600">
            <a:solidFill>
              <a:schemeClr val="accent5"/>
            </a:solidFill>
          </a:ln>
        </p:spPr>
        <p:txBody>
          <a:bodyPr lIns="40640" tIns="40640" rIns="40640" bIns="40640" anchor="ctr"/>
          <a:lstStyle/>
          <a:p>
            <a:pPr/>
          </a:p>
        </p:txBody>
      </p:sp>
      <p:sp>
        <p:nvSpPr>
          <p:cNvPr id="256" name="http://www.vcalc.net/Keyboard.htm"/>
          <p:cNvSpPr txBox="1"/>
          <p:nvPr/>
        </p:nvSpPr>
        <p:spPr>
          <a:xfrm>
            <a:off x="7367287" y="2844454"/>
            <a:ext cx="4515495" cy="402341"/>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r>
              <a:rPr u="sng">
                <a:hlinkClick r:id="rId5" invalidUrl="" action="" tgtFrame="" tooltip="" history="1" highlightClick="0" endSnd="0"/>
              </a:rPr>
              <a:t>http://www.vcalc.net/Keyboard.htm</a:t>
            </a:r>
            <a:r>
              <a:t> </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0" name="Butz, Krüger, Völkel: Mensch-Maschine-Interaktion, Kapitel 7 - Grundregeln für die UI Gestalt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7 - Grundregeln für die UI Gestaltung		       		      Folie</a:t>
            </a:r>
          </a:p>
        </p:txBody>
      </p:sp>
      <p:sp>
        <p:nvSpPr>
          <p:cNvPr id="261"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62" name="Rechnertastaturen (historisch)"/>
          <p:cNvSpPr txBox="1"/>
          <p:nvPr>
            <p:ph type="title"/>
          </p:nvPr>
        </p:nvSpPr>
        <p:spPr>
          <a:prstGeom prst="rect">
            <a:avLst/>
          </a:prstGeom>
        </p:spPr>
        <p:txBody>
          <a:bodyPr/>
          <a:lstStyle/>
          <a:p>
            <a:pPr/>
            <a:r>
              <a:t>Rechnertastaturen (historisch)</a:t>
            </a:r>
          </a:p>
        </p:txBody>
      </p:sp>
      <p:sp>
        <p:nvSpPr>
          <p:cNvPr id="263"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64" name="underwoodsundstrand.jpg" descr="underwoodsundstrand.jpg"/>
          <p:cNvPicPr>
            <a:picLocks noChangeAspect="1"/>
          </p:cNvPicPr>
          <p:nvPr/>
        </p:nvPicPr>
        <p:blipFill>
          <a:blip r:embed="rId2">
            <a:extLst/>
          </a:blip>
          <a:stretch>
            <a:fillRect/>
          </a:stretch>
        </p:blipFill>
        <p:spPr>
          <a:xfrm>
            <a:off x="99523" y="1078910"/>
            <a:ext cx="6241805" cy="8115976"/>
          </a:xfrm>
          <a:prstGeom prst="rect">
            <a:avLst/>
          </a:prstGeom>
          <a:ln w="3175"/>
        </p:spPr>
      </p:pic>
      <p:sp>
        <p:nvSpPr>
          <p:cNvPr id="265" name="David Sundstrand 1914"/>
          <p:cNvSpPr txBox="1"/>
          <p:nvPr/>
        </p:nvSpPr>
        <p:spPr>
          <a:xfrm>
            <a:off x="712750" y="8866746"/>
            <a:ext cx="4133862" cy="500617"/>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3000"/>
            </a:lvl1pPr>
          </a:lstStyle>
          <a:p>
            <a:pPr/>
            <a:r>
              <a:t>David Sundstrand 1914</a:t>
            </a:r>
          </a:p>
        </p:txBody>
      </p:sp>
      <p:pic>
        <p:nvPicPr>
          <p:cNvPr id="266" name="keypunch-kbd.jpg" descr="keypunch-kbd.jpg"/>
          <p:cNvPicPr>
            <a:picLocks noChangeAspect="1"/>
          </p:cNvPicPr>
          <p:nvPr/>
        </p:nvPicPr>
        <p:blipFill>
          <a:blip r:embed="rId3">
            <a:extLst/>
          </a:blip>
          <a:stretch>
            <a:fillRect/>
          </a:stretch>
        </p:blipFill>
        <p:spPr>
          <a:xfrm>
            <a:off x="6271002" y="1654934"/>
            <a:ext cx="6780319" cy="5085240"/>
          </a:xfrm>
          <a:prstGeom prst="rect">
            <a:avLst/>
          </a:prstGeom>
          <a:ln w="3175"/>
        </p:spPr>
      </p:pic>
      <p:pic>
        <p:nvPicPr>
          <p:cNvPr id="267" name="keybd detail.tiff" descr="keybd detail.tiff"/>
          <p:cNvPicPr>
            <a:picLocks noChangeAspect="1"/>
          </p:cNvPicPr>
          <p:nvPr/>
        </p:nvPicPr>
        <p:blipFill>
          <a:blip r:embed="rId4">
            <a:extLst/>
          </a:blip>
          <a:stretch>
            <a:fillRect/>
          </a:stretch>
        </p:blipFill>
        <p:spPr>
          <a:xfrm>
            <a:off x="7627542" y="1654934"/>
            <a:ext cx="4344070" cy="5085240"/>
          </a:xfrm>
          <a:prstGeom prst="rect">
            <a:avLst/>
          </a:prstGeom>
          <a:ln w="3175"/>
        </p:spPr>
      </p:pic>
      <p:sp>
        <p:nvSpPr>
          <p:cNvPr id="268" name="IBM Keypunch Machine…"/>
          <p:cNvSpPr txBox="1"/>
          <p:nvPr/>
        </p:nvSpPr>
        <p:spPr>
          <a:xfrm>
            <a:off x="6155284" y="6837440"/>
            <a:ext cx="5234447" cy="1364217"/>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defRPr sz="3000"/>
            </a:pPr>
            <a:r>
              <a:t>IBM Keypunch Machine</a:t>
            </a:r>
          </a:p>
          <a:p>
            <a:pPr>
              <a:defRPr sz="3000"/>
            </a:pPr>
            <a:r>
              <a:t>for card-based computer input</a:t>
            </a:r>
            <a:br/>
            <a:r>
              <a:t>(approx. 1970)</a:t>
            </a:r>
          </a:p>
        </p:txBody>
      </p:sp>
      <p:sp>
        <p:nvSpPr>
          <p:cNvPr id="269" name="http://www.vcalc.net/Keyboard.htm"/>
          <p:cNvSpPr txBox="1"/>
          <p:nvPr/>
        </p:nvSpPr>
        <p:spPr>
          <a:xfrm>
            <a:off x="8361414" y="9057903"/>
            <a:ext cx="4515495" cy="402340"/>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r>
              <a:rPr u="sng">
                <a:hlinkClick r:id="rId5" invalidUrl="" action="" tgtFrame="" tooltip="" history="1" highlightClick="0" endSnd="0"/>
              </a:rPr>
              <a:t>http://www.vcalc.net/Keyboard.htm</a:t>
            </a:r>
            <a:r>
              <a:t>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6" presetID="23" grpId="1" fill="hold">
                                  <p:stCondLst>
                                    <p:cond delay="0"/>
                                  </p:stCondLst>
                                  <p:iterate type="el" backwards="0">
                                    <p:tmAbs val="0"/>
                                  </p:iterate>
                                  <p:childTnLst>
                                    <p:set>
                                      <p:cBhvr>
                                        <p:cTn id="6" fill="hold"/>
                                        <p:tgtEl>
                                          <p:spTgt spid="267"/>
                                        </p:tgtEl>
                                        <p:attrNameLst>
                                          <p:attrName>style.visibility</p:attrName>
                                        </p:attrNameLst>
                                      </p:cBhvr>
                                      <p:to>
                                        <p:strVal val="visible"/>
                                      </p:to>
                                    </p:set>
                                    <p:anim calcmode="lin" valueType="num">
                                      <p:cBhvr>
                                        <p:cTn id="7" dur="2500" fill="hold"/>
                                        <p:tgtEl>
                                          <p:spTgt spid="267"/>
                                        </p:tgtEl>
                                        <p:attrNameLst>
                                          <p:attrName>ppt_w</p:attrName>
                                        </p:attrNameLst>
                                      </p:cBhvr>
                                      <p:tavLst>
                                        <p:tav tm="0">
                                          <p:val>
                                            <p:fltVal val="0"/>
                                          </p:val>
                                        </p:tav>
                                        <p:tav tm="100000">
                                          <p:val>
                                            <p:strVal val="#ppt_w"/>
                                          </p:val>
                                        </p:tav>
                                      </p:tavLst>
                                    </p:anim>
                                    <p:anim calcmode="lin" valueType="num">
                                      <p:cBhvr>
                                        <p:cTn id="8" dur="2500" fill="hold"/>
                                        <p:tgtEl>
                                          <p:spTgt spid="26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67" grpId="1"/>
    </p:bldLst>
  </p:timing>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1" name="Abgerundetes Rechteck"/>
          <p:cNvSpPr/>
          <p:nvPr/>
        </p:nvSpPr>
        <p:spPr>
          <a:xfrm>
            <a:off x="101599" y="40386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272" name="Butz, Krüger, Völkel: Mensch-Maschine-Interaktion, Kapitel 7 - Grundregeln für die UI Gestalt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7 - Grundregeln für die UI Gestaltung		       		      Folie</a:t>
            </a:r>
          </a:p>
        </p:txBody>
      </p:sp>
      <p:sp>
        <p:nvSpPr>
          <p:cNvPr id="273"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74" name="Kapitel 7 - Grundregeln für die UI Gestaltung"/>
          <p:cNvSpPr txBox="1"/>
          <p:nvPr>
            <p:ph type="title"/>
          </p:nvPr>
        </p:nvSpPr>
        <p:spPr>
          <a:prstGeom prst="rect">
            <a:avLst/>
          </a:prstGeom>
        </p:spPr>
        <p:txBody>
          <a:bodyPr/>
          <a:lstStyle/>
          <a:p>
            <a:pPr/>
            <a:r>
              <a:t>Kapitel 7 - Grundregeln für die UI Gestaltung</a:t>
            </a:r>
          </a:p>
        </p:txBody>
      </p:sp>
      <p:sp>
        <p:nvSpPr>
          <p:cNvPr id="275" name="Affordances…"/>
          <p:cNvSpPr txBox="1"/>
          <p:nvPr>
            <p:ph type="body" idx="1"/>
          </p:nvPr>
        </p:nvSpPr>
        <p:spPr>
          <a:prstGeom prst="rect">
            <a:avLst/>
          </a:prstGeom>
        </p:spPr>
        <p:txBody>
          <a:bodyPr/>
          <a:lstStyle/>
          <a:p>
            <a:pPr/>
            <a:r>
              <a:t>Affordances</a:t>
            </a:r>
          </a:p>
          <a:p>
            <a:pPr/>
            <a:r>
              <a:t>Constraints</a:t>
            </a:r>
          </a:p>
          <a:p>
            <a:pPr/>
            <a:r>
              <a:t>Mappings</a:t>
            </a:r>
          </a:p>
          <a:p>
            <a:pPr/>
            <a:r>
              <a:t>Konsistenz und Vorhersagbarkeit</a:t>
            </a:r>
          </a:p>
          <a:p>
            <a:pPr/>
            <a:r>
              <a:t>Feedback</a:t>
            </a:r>
          </a:p>
          <a:p>
            <a:pPr/>
            <a:r>
              <a:t>Fehlertoleranz und Fehlervermeidung</a:t>
            </a:r>
          </a:p>
          <a:p>
            <a:pPr/>
            <a:r>
              <a:t>Interface Animation</a:t>
            </a:r>
          </a:p>
          <a:p>
            <a:pPr/>
            <a:r>
              <a:t>Physikanalogie</a:t>
            </a:r>
          </a:p>
          <a:p>
            <a:pPr/>
            <a:r>
              <a:t>Metaphern als Basis für UI</a:t>
            </a:r>
          </a:p>
          <a:p>
            <a:pPr/>
            <a:r>
              <a:t>Object-Action Interface Modell</a:t>
            </a:r>
          </a:p>
        </p:txBody>
      </p:sp>
      <p:sp>
        <p:nvSpPr>
          <p:cNvPr id="276"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80" name="progress-bar.png" descr="progress-bar.png"/>
          <p:cNvPicPr>
            <a:picLocks noChangeAspect="1"/>
          </p:cNvPicPr>
          <p:nvPr/>
        </p:nvPicPr>
        <p:blipFill>
          <a:blip r:embed="rId3">
            <a:extLst/>
          </a:blip>
          <a:stretch>
            <a:fillRect/>
          </a:stretch>
        </p:blipFill>
        <p:spPr>
          <a:xfrm>
            <a:off x="838200" y="5225363"/>
            <a:ext cx="11328400" cy="5080001"/>
          </a:xfrm>
          <a:prstGeom prst="rect">
            <a:avLst/>
          </a:prstGeom>
          <a:ln w="3175"/>
        </p:spPr>
      </p:pic>
      <p:sp>
        <p:nvSpPr>
          <p:cNvPr id="281" name="Butz, Krüger, Völkel: Mensch-Maschine-Interaktion, Kapitel 7 - Grundregeln für die UI Gestalt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7 - Grundregeln für die UI Gestaltung		       		      Folie</a:t>
            </a:r>
          </a:p>
        </p:txBody>
      </p:sp>
      <p:sp>
        <p:nvSpPr>
          <p:cNvPr id="282"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83" name="Bitte Warten!"/>
          <p:cNvSpPr txBox="1"/>
          <p:nvPr>
            <p:ph type="title"/>
          </p:nvPr>
        </p:nvSpPr>
        <p:spPr>
          <a:prstGeom prst="rect">
            <a:avLst/>
          </a:prstGeom>
        </p:spPr>
        <p:txBody>
          <a:bodyPr/>
          <a:lstStyle/>
          <a:p>
            <a:pPr/>
            <a:r>
              <a:t>Bitte Warten!</a:t>
            </a:r>
          </a:p>
        </p:txBody>
      </p:sp>
      <p:sp>
        <p:nvSpPr>
          <p:cNvPr id="284"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85" name="beachball.png" descr="beachball.png"/>
          <p:cNvPicPr>
            <a:picLocks noChangeAspect="1"/>
          </p:cNvPicPr>
          <p:nvPr/>
        </p:nvPicPr>
        <p:blipFill>
          <a:blip r:embed="rId4">
            <a:extLst/>
          </a:blip>
          <a:stretch>
            <a:fillRect/>
          </a:stretch>
        </p:blipFill>
        <p:spPr>
          <a:xfrm>
            <a:off x="3110504" y="1878610"/>
            <a:ext cx="2476501" cy="2501901"/>
          </a:xfrm>
          <a:prstGeom prst="rect">
            <a:avLst/>
          </a:prstGeom>
          <a:ln w="3175"/>
        </p:spPr>
      </p:pic>
      <p:pic>
        <p:nvPicPr>
          <p:cNvPr id="286" name="hourglass_cursor.png" descr="hourglass_cursor.png"/>
          <p:cNvPicPr>
            <a:picLocks noChangeAspect="1"/>
          </p:cNvPicPr>
          <p:nvPr/>
        </p:nvPicPr>
        <p:blipFill>
          <a:blip r:embed="rId5">
            <a:extLst/>
          </a:blip>
          <a:stretch>
            <a:fillRect/>
          </a:stretch>
        </p:blipFill>
        <p:spPr>
          <a:xfrm>
            <a:off x="8577219" y="1878610"/>
            <a:ext cx="1478397" cy="2501901"/>
          </a:xfrm>
          <a:prstGeom prst="rect">
            <a:avLst/>
          </a:prstGeom>
          <a:ln w="3175"/>
        </p:spPr>
      </p:pic>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0" name="Butz, Krüger, Völkel: Mensch-Maschine-Interaktion, Kapitel 7 - Grundregeln für die UI Gestalt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7 - Grundregeln für die UI Gestaltung		       		      Folie</a:t>
            </a:r>
          </a:p>
        </p:txBody>
      </p:sp>
      <p:sp>
        <p:nvSpPr>
          <p:cNvPr id="291"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92" name="Sinnvolles Feedback? Fehlervermeidung??"/>
          <p:cNvSpPr txBox="1"/>
          <p:nvPr>
            <p:ph type="title"/>
          </p:nvPr>
        </p:nvSpPr>
        <p:spPr>
          <a:prstGeom prst="rect">
            <a:avLst/>
          </a:prstGeom>
        </p:spPr>
        <p:txBody>
          <a:bodyPr/>
          <a:lstStyle/>
          <a:p>
            <a:pPr/>
            <a:r>
              <a:t>Sinnvolles Feedback? Fehlervermeidung??</a:t>
            </a:r>
          </a:p>
        </p:txBody>
      </p:sp>
      <p:sp>
        <p:nvSpPr>
          <p:cNvPr id="293"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94" name="P1010821.MP4" descr="P1010821.MP4"/>
          <p:cNvPicPr>
            <a:picLocks noChangeAspect="0"/>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0" y="1607995"/>
            <a:ext cx="13004801" cy="7315201"/>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40799" fill="hold"/>
                                        <p:tgtEl>
                                          <p:spTgt spid="294"/>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294"/>
                </p:tgtEl>
              </p:cMediaNode>
            </p:video>
            <p:seq concurrent="1" prevAc="none" nextAc="seek">
              <p:cTn id="8" evtFilter="cancelBubble" nodeType="interactiveSeq" restart="whenNotActive" fill="hold">
                <p:stCondLst>
                  <p:cond delay="0" evt="onClick">
                    <p:tgtEl>
                      <p:spTgt spid="294"/>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294"/>
                                        </p:tgtEl>
                                      </p:cBhvr>
                                    </p:cmd>
                                  </p:childTnLst>
                                </p:cTn>
                              </p:par>
                            </p:childTnLst>
                          </p:cTn>
                        </p:par>
                      </p:childTnLst>
                    </p:cTn>
                  </p:par>
                </p:childTnLst>
              </p:cTn>
              <p:nextCondLst>
                <p:cond delay="0" evt="onClick">
                  <p:tgtEl>
                    <p:spTgt spid="294"/>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8" name="Abgerundetes Rechteck"/>
          <p:cNvSpPr/>
          <p:nvPr/>
        </p:nvSpPr>
        <p:spPr>
          <a:xfrm>
            <a:off x="101599" y="46736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299" name="Butz, Krüger, Völkel: Mensch-Maschine-Interaktion, Kapitel 7 - Grundregeln für die UI Gestalt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7 - Grundregeln für die UI Gestaltung		       		      Folie</a:t>
            </a:r>
          </a:p>
        </p:txBody>
      </p:sp>
      <p:sp>
        <p:nvSpPr>
          <p:cNvPr id="300"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301" name="Kapitel 7 - Grundregeln für die UI Gestaltung"/>
          <p:cNvSpPr txBox="1"/>
          <p:nvPr>
            <p:ph type="title"/>
          </p:nvPr>
        </p:nvSpPr>
        <p:spPr>
          <a:prstGeom prst="rect">
            <a:avLst/>
          </a:prstGeom>
        </p:spPr>
        <p:txBody>
          <a:bodyPr/>
          <a:lstStyle/>
          <a:p>
            <a:pPr/>
            <a:r>
              <a:t>Kapitel 7 - Grundregeln für die UI Gestaltung</a:t>
            </a:r>
          </a:p>
        </p:txBody>
      </p:sp>
      <p:sp>
        <p:nvSpPr>
          <p:cNvPr id="302" name="Affordances…"/>
          <p:cNvSpPr txBox="1"/>
          <p:nvPr>
            <p:ph type="body" idx="1"/>
          </p:nvPr>
        </p:nvSpPr>
        <p:spPr>
          <a:prstGeom prst="rect">
            <a:avLst/>
          </a:prstGeom>
        </p:spPr>
        <p:txBody>
          <a:bodyPr/>
          <a:lstStyle/>
          <a:p>
            <a:pPr/>
            <a:r>
              <a:t>Affordances</a:t>
            </a:r>
          </a:p>
          <a:p>
            <a:pPr/>
            <a:r>
              <a:t>Constraints</a:t>
            </a:r>
          </a:p>
          <a:p>
            <a:pPr/>
            <a:r>
              <a:t>Mappings</a:t>
            </a:r>
          </a:p>
          <a:p>
            <a:pPr/>
            <a:r>
              <a:t>Konsistenz und Vorhersagbarkeit</a:t>
            </a:r>
          </a:p>
          <a:p>
            <a:pPr/>
            <a:r>
              <a:t>Feedback</a:t>
            </a:r>
          </a:p>
          <a:p>
            <a:pPr/>
            <a:r>
              <a:t>Fehlertoleranz und Fehlervermeidung</a:t>
            </a:r>
          </a:p>
          <a:p>
            <a:pPr/>
            <a:r>
              <a:t>Interface Animation</a:t>
            </a:r>
          </a:p>
          <a:p>
            <a:pPr/>
            <a:r>
              <a:t>Physikanalogie</a:t>
            </a:r>
          </a:p>
          <a:p>
            <a:pPr/>
            <a:r>
              <a:t>Metaphern als Basis für UI</a:t>
            </a:r>
          </a:p>
          <a:p>
            <a:pPr/>
            <a:r>
              <a:t>Object-Action Interface Modell</a:t>
            </a:r>
          </a:p>
        </p:txBody>
      </p:sp>
      <p:sp>
        <p:nvSpPr>
          <p:cNvPr id="303"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7" name="Butz, Krüger, Völkel: Mensch-Maschine-Interaktion, Kapitel 7 - Grundregeln für die UI Gestalt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7 - Grundregeln für die UI Gestaltung		       		      Folie</a:t>
            </a:r>
          </a:p>
        </p:txBody>
      </p:sp>
      <p:sp>
        <p:nvSpPr>
          <p:cNvPr id="308"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309" name="Zum Bearbeiten doppelklicken"/>
          <p:cNvSpPr txBox="1"/>
          <p:nvPr>
            <p:ph type="title"/>
          </p:nvPr>
        </p:nvSpPr>
        <p:spPr>
          <a:prstGeom prst="rect">
            <a:avLst/>
          </a:prstGeom>
        </p:spPr>
        <p:txBody>
          <a:bodyPr/>
          <a:lstStyle/>
          <a:p>
            <a:pPr/>
          </a:p>
        </p:txBody>
      </p:sp>
      <p:sp>
        <p:nvSpPr>
          <p:cNvPr id="310"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11" name="Bildschirmfoto 2014-05-27 um 22.35.50.png" descr="Bildschirmfoto 2014-05-27 um 22.35.50.png"/>
          <p:cNvPicPr>
            <a:picLocks noChangeAspect="1"/>
          </p:cNvPicPr>
          <p:nvPr/>
        </p:nvPicPr>
        <p:blipFill>
          <a:blip r:embed="rId3">
            <a:extLst/>
          </a:blip>
          <a:stretch>
            <a:fillRect/>
          </a:stretch>
        </p:blipFill>
        <p:spPr>
          <a:xfrm>
            <a:off x="-127279" y="141845"/>
            <a:ext cx="13259358" cy="9162364"/>
          </a:xfrm>
          <a:prstGeom prst="rect">
            <a:avLst/>
          </a:prstGeom>
          <a:ln w="3175"/>
        </p:spPr>
      </p:pic>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5" name="Butz, Krüger, Völkel: Mensch-Maschine-Interaktion, Kapitel 7 - Grundregeln für die UI Gestalt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7 - Grundregeln für die UI Gestaltung		       		      Folie</a:t>
            </a:r>
          </a:p>
        </p:txBody>
      </p:sp>
      <p:sp>
        <p:nvSpPr>
          <p:cNvPr id="316"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317" name="Vermeidbare Fehler"/>
          <p:cNvSpPr txBox="1"/>
          <p:nvPr>
            <p:ph type="title"/>
          </p:nvPr>
        </p:nvSpPr>
        <p:spPr>
          <a:prstGeom prst="rect">
            <a:avLst/>
          </a:prstGeom>
        </p:spPr>
        <p:txBody>
          <a:bodyPr/>
          <a:lstStyle/>
          <a:p>
            <a:pPr/>
            <a:r>
              <a:t>Vermeidbare Fehler</a:t>
            </a:r>
          </a:p>
        </p:txBody>
      </p:sp>
      <p:sp>
        <p:nvSpPr>
          <p:cNvPr id="318"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19" name="Bildschirmfoto 2014-05-27 um 22.33.03.png" descr="Bildschirmfoto 2014-05-27 um 22.33.03.png"/>
          <p:cNvPicPr>
            <a:picLocks noChangeAspect="1"/>
          </p:cNvPicPr>
          <p:nvPr/>
        </p:nvPicPr>
        <p:blipFill>
          <a:blip r:embed="rId3">
            <a:extLst/>
          </a:blip>
          <a:stretch>
            <a:fillRect/>
          </a:stretch>
        </p:blipFill>
        <p:spPr>
          <a:xfrm>
            <a:off x="-113700" y="1166732"/>
            <a:ext cx="13232200" cy="8197727"/>
          </a:xfrm>
          <a:prstGeom prst="rect">
            <a:avLst/>
          </a:prstGeom>
          <a:ln w="3175"/>
        </p:spPr>
      </p:pic>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3" name="Butz, Krüger, Völkel: Mensch-Maschine-Interaktion, Kapitel 7 - Grundregeln für die UI Gestalt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7 - Grundregeln für die UI Gestaltung		       		      Folie</a:t>
            </a:r>
          </a:p>
        </p:txBody>
      </p:sp>
      <p:sp>
        <p:nvSpPr>
          <p:cNvPr id="324"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325" name="Aussagekräftige Fehlermeldungen…"/>
          <p:cNvSpPr txBox="1"/>
          <p:nvPr>
            <p:ph type="title"/>
          </p:nvPr>
        </p:nvSpPr>
        <p:spPr>
          <a:prstGeom prst="rect">
            <a:avLst/>
          </a:prstGeom>
        </p:spPr>
        <p:txBody>
          <a:bodyPr/>
          <a:lstStyle/>
          <a:p>
            <a:pPr/>
            <a:r>
              <a:t>Aussagekräftige Fehlermeldungen…</a:t>
            </a:r>
          </a:p>
        </p:txBody>
      </p:sp>
      <p:sp>
        <p:nvSpPr>
          <p:cNvPr id="326" name="bezeichnen das Problem möglichst spezifisch…"/>
          <p:cNvSpPr txBox="1"/>
          <p:nvPr>
            <p:ph type="body" sz="half" idx="1"/>
          </p:nvPr>
        </p:nvSpPr>
        <p:spPr>
          <a:xfrm>
            <a:off x="203200" y="1346041"/>
            <a:ext cx="12598400" cy="2157432"/>
          </a:xfrm>
          <a:prstGeom prst="rect">
            <a:avLst/>
          </a:prstGeom>
        </p:spPr>
        <p:txBody>
          <a:bodyPr/>
          <a:lstStyle/>
          <a:p>
            <a:pPr/>
            <a:r>
              <a:t>bezeichnen das Problem möglichst spezifisch</a:t>
            </a:r>
          </a:p>
          <a:p>
            <a:pPr/>
            <a:r>
              <a:t>bieten einen konstruktiven Lösungsvorschlag</a:t>
            </a:r>
          </a:p>
          <a:p>
            <a:pPr/>
            <a:r>
              <a:t>sind höflich</a:t>
            </a:r>
          </a:p>
        </p:txBody>
      </p:sp>
      <p:sp>
        <p:nvSpPr>
          <p:cNvPr id="327"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330" name="Bildschirmfoto 2010-04-22 um 00.04.18.png"/>
          <p:cNvGrpSpPr/>
          <p:nvPr/>
        </p:nvGrpSpPr>
        <p:grpSpPr>
          <a:xfrm>
            <a:off x="812035" y="3617759"/>
            <a:ext cx="11380730" cy="4565919"/>
            <a:chOff x="0" y="0"/>
            <a:chExt cx="11380728" cy="4565918"/>
          </a:xfrm>
        </p:grpSpPr>
        <p:pic>
          <p:nvPicPr>
            <p:cNvPr id="329" name="Bildschirmfoto 2010-04-22 um 00.04.18.png" descr="Bildschirmfoto 2010-04-22 um 00.04.18.png"/>
            <p:cNvPicPr>
              <a:picLocks noChangeAspect="1"/>
            </p:cNvPicPr>
            <p:nvPr/>
          </p:nvPicPr>
          <p:blipFill>
            <a:blip r:embed="rId3">
              <a:extLst/>
            </a:blip>
            <a:stretch>
              <a:fillRect/>
            </a:stretch>
          </p:blipFill>
          <p:spPr>
            <a:xfrm>
              <a:off x="88900" y="63500"/>
              <a:ext cx="11202929" cy="4311919"/>
            </a:xfrm>
            <a:prstGeom prst="rect">
              <a:avLst/>
            </a:prstGeom>
            <a:ln>
              <a:noFill/>
            </a:ln>
            <a:effectLst/>
          </p:spPr>
        </p:pic>
        <p:pic>
          <p:nvPicPr>
            <p:cNvPr id="328" name="Bildschirmfoto 2010-04-22 um 00.04.18.png" descr="Bildschirmfoto 2010-04-22 um 00.04.18.png"/>
            <p:cNvPicPr>
              <a:picLocks noChangeAspect="0"/>
            </p:cNvPicPr>
            <p:nvPr/>
          </p:nvPicPr>
          <p:blipFill>
            <a:blip r:embed="rId4">
              <a:extLst/>
            </a:blip>
            <a:stretch>
              <a:fillRect/>
            </a:stretch>
          </p:blipFill>
          <p:spPr>
            <a:xfrm>
              <a:off x="0" y="0"/>
              <a:ext cx="11380729" cy="4565919"/>
            </a:xfrm>
            <a:prstGeom prst="rect">
              <a:avLst/>
            </a:prstGeom>
            <a:effectLst/>
          </p:spPr>
        </p:pic>
      </p:grpSp>
      <p:sp>
        <p:nvSpPr>
          <p:cNvPr id="331" name="2010: obiger Inhalt der Seite http://www.verwaltung.uni-muenchen.de…"/>
          <p:cNvSpPr txBox="1"/>
          <p:nvPr/>
        </p:nvSpPr>
        <p:spPr>
          <a:xfrm>
            <a:off x="338041" y="8309186"/>
            <a:ext cx="12328717" cy="1062740"/>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nchor="ctr">
            <a:spAutoFit/>
          </a:bodyPr>
          <a:lstStyle/>
          <a:p>
            <a:pPr/>
            <a:r>
              <a:t>2010: obiger Inhalt der Seite </a:t>
            </a:r>
            <a:r>
              <a:rPr u="sng">
                <a:hlinkClick r:id="rId5" invalidUrl="" action="" tgtFrame="" tooltip="" history="1" highlightClick="0" endSnd="0"/>
              </a:rPr>
              <a:t>http://www.verwaltung.uni-muenchen.de</a:t>
            </a:r>
          </a:p>
          <a:p>
            <a:pPr/>
            <a:r>
              <a:t>2020: Ersetzt durch weiße, leere Seite (!!! ;-)</a:t>
            </a:r>
          </a:p>
          <a:p>
            <a:pPr/>
            <a:r>
              <a:t>2022: Server not found, andere Namen in der subdomain existieren jedoch weiter.</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7" grpId="1" fill="hold">
                                  <p:stCondLst>
                                    <p:cond delay="0"/>
                                  </p:stCondLst>
                                  <p:iterate type="el" backwards="0">
                                    <p:tmAbs val="0"/>
                                  </p:iterate>
                                  <p:childTnLst>
                                    <p:set>
                                      <p:cBhvr>
                                        <p:cTn id="6" fill="hold"/>
                                        <p:tgtEl>
                                          <p:spTgt spid="330"/>
                                        </p:tgtEl>
                                        <p:attrNameLst>
                                          <p:attrName>style.visibility</p:attrName>
                                        </p:attrNameLst>
                                      </p:cBhvr>
                                      <p:to>
                                        <p:strVal val="visible"/>
                                      </p:to>
                                    </p:set>
                                    <p:anim calcmode="lin" valueType="num">
                                      <p:cBhvr>
                                        <p:cTn id="7" dur="1250" fill="hold"/>
                                        <p:tgtEl>
                                          <p:spTgt spid="330"/>
                                        </p:tgtEl>
                                        <p:attrNameLst>
                                          <p:attrName>ppt_x</p:attrName>
                                        </p:attrNameLst>
                                      </p:cBhvr>
                                      <p:tavLst>
                                        <p:tav tm="0">
                                          <p:val>
                                            <p:strVal val="0-#ppt_w/2"/>
                                          </p:val>
                                        </p:tav>
                                        <p:tav tm="100000">
                                          <p:val>
                                            <p:strVal val="#ppt_x"/>
                                          </p:val>
                                        </p:tav>
                                      </p:tavLst>
                                    </p:anim>
                                    <p:anim calcmode="lin" valueType="num">
                                      <p:cBhvr>
                                        <p:cTn id="8" dur="1250" fill="hold"/>
                                        <p:tgtEl>
                                          <p:spTgt spid="33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2" fill="hold">
                                  <p:stCondLst>
                                    <p:cond delay="0"/>
                                  </p:stCondLst>
                                  <p:iterate type="el" backwards="0">
                                    <p:tmAbs val="0"/>
                                  </p:iterate>
                                  <p:childTnLst>
                                    <p:set>
                                      <p:cBhvr>
                                        <p:cTn id="12" fill="hold"/>
                                        <p:tgtEl>
                                          <p:spTgt spid="33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31" grpId="2"/>
      <p:bldP build="whole" bldLvl="1" animBg="1" rev="0" advAuto="0" spid="330" grpId="1"/>
    </p:bldLst>
  </p:timing>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5" name="Butz, Krüger, Völkel: Mensch-Maschine-Interaktion, Kapitel 7 - Grundregeln für die UI Gestalt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7 - Grundregeln für die UI Gestaltung		       		      Folie</a:t>
            </a:r>
          </a:p>
        </p:txBody>
      </p:sp>
      <p:sp>
        <p:nvSpPr>
          <p:cNvPr id="336"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337" name="(nicht nur) Fehler rückgängig machen: Undo"/>
          <p:cNvSpPr txBox="1"/>
          <p:nvPr>
            <p:ph type="title"/>
          </p:nvPr>
        </p:nvSpPr>
        <p:spPr>
          <a:prstGeom prst="rect">
            <a:avLst/>
          </a:prstGeom>
        </p:spPr>
        <p:txBody>
          <a:bodyPr/>
          <a:lstStyle/>
          <a:p>
            <a:pPr/>
            <a:r>
              <a:t>(nicht nur) Fehler rückgängig machen: Undo</a:t>
            </a:r>
          </a:p>
        </p:txBody>
      </p:sp>
      <p:sp>
        <p:nvSpPr>
          <p:cNvPr id="338"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39" name="Bild" descr="Bild"/>
          <p:cNvPicPr>
            <a:picLocks noChangeAspect="1"/>
          </p:cNvPicPr>
          <p:nvPr/>
        </p:nvPicPr>
        <p:blipFill>
          <a:blip r:embed="rId3">
            <a:extLst/>
          </a:blip>
          <a:stretch>
            <a:fillRect/>
          </a:stretch>
        </p:blipFill>
        <p:spPr>
          <a:xfrm>
            <a:off x="2641600" y="1981200"/>
            <a:ext cx="7721600" cy="5791200"/>
          </a:xfrm>
          <a:prstGeom prst="rect">
            <a:avLst/>
          </a:prstGeom>
          <a:ln w="3175"/>
        </p:spPr>
      </p:pic>
      <p:sp>
        <p:nvSpPr>
          <p:cNvPr id="340" name="http://static3.businessinsider.com/image/529e7e42ecad04c15ddfbba2/heres-how-to-undo-a-sent-email-in-gmail.jpg"/>
          <p:cNvSpPr txBox="1"/>
          <p:nvPr/>
        </p:nvSpPr>
        <p:spPr>
          <a:xfrm>
            <a:off x="4811616" y="7786138"/>
            <a:ext cx="3381568" cy="15540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http://static3.businessinsider.com/image/529e7e42ecad04c15ddfbba2/heres-how-to-undo-a-sent-email-in-gmail.jpg</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4" name="Abgerundetes Rechteck"/>
          <p:cNvSpPr/>
          <p:nvPr/>
        </p:nvSpPr>
        <p:spPr>
          <a:xfrm>
            <a:off x="101599" y="53467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345" name="Butz, Krüger, Völkel: Mensch-Maschine-Interaktion, Kapitel 7 - Grundregeln für die UI Gestalt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7 - Grundregeln für die UI Gestaltung		       		      Folie</a:t>
            </a:r>
          </a:p>
        </p:txBody>
      </p:sp>
      <p:sp>
        <p:nvSpPr>
          <p:cNvPr id="346"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347" name="Kapitel 7 - Grundregeln für die UI Gestaltung"/>
          <p:cNvSpPr txBox="1"/>
          <p:nvPr>
            <p:ph type="title"/>
          </p:nvPr>
        </p:nvSpPr>
        <p:spPr>
          <a:prstGeom prst="rect">
            <a:avLst/>
          </a:prstGeom>
        </p:spPr>
        <p:txBody>
          <a:bodyPr/>
          <a:lstStyle/>
          <a:p>
            <a:pPr/>
            <a:r>
              <a:t>Kapitel 7 - Grundregeln für die UI Gestaltung</a:t>
            </a:r>
          </a:p>
        </p:txBody>
      </p:sp>
      <p:sp>
        <p:nvSpPr>
          <p:cNvPr id="348" name="Affordances…"/>
          <p:cNvSpPr txBox="1"/>
          <p:nvPr>
            <p:ph type="body" idx="1"/>
          </p:nvPr>
        </p:nvSpPr>
        <p:spPr>
          <a:prstGeom prst="rect">
            <a:avLst/>
          </a:prstGeom>
        </p:spPr>
        <p:txBody>
          <a:bodyPr/>
          <a:lstStyle/>
          <a:p>
            <a:pPr/>
            <a:r>
              <a:t>Affordances</a:t>
            </a:r>
          </a:p>
          <a:p>
            <a:pPr/>
            <a:r>
              <a:t>Constraints</a:t>
            </a:r>
          </a:p>
          <a:p>
            <a:pPr/>
            <a:r>
              <a:t>Mappings</a:t>
            </a:r>
          </a:p>
          <a:p>
            <a:pPr/>
            <a:r>
              <a:t>Konsistenz und Vorhersagbarkeit</a:t>
            </a:r>
          </a:p>
          <a:p>
            <a:pPr/>
            <a:r>
              <a:t>Feedback</a:t>
            </a:r>
          </a:p>
          <a:p>
            <a:pPr/>
            <a:r>
              <a:t>Fehlertoleranz und Fehlervermeidung</a:t>
            </a:r>
          </a:p>
          <a:p>
            <a:pPr/>
            <a:r>
              <a:t>Interface Animation</a:t>
            </a:r>
          </a:p>
          <a:p>
            <a:pPr/>
            <a:r>
              <a:t>Physikanalogie</a:t>
            </a:r>
          </a:p>
          <a:p>
            <a:pPr/>
            <a:r>
              <a:t>Metaphern als Basis für UI</a:t>
            </a:r>
          </a:p>
          <a:p>
            <a:pPr/>
            <a:r>
              <a:t>Object-Action Interface Modell</a:t>
            </a:r>
          </a:p>
        </p:txBody>
      </p:sp>
      <p:sp>
        <p:nvSpPr>
          <p:cNvPr id="349"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3" name="Butz, Krüger, Völkel: Mensch-Maschine-Interaktion, Kapitel 7 - Grundregeln für die UI Gestalt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7 - Grundregeln für die UI Gestaltung		       		      Folie</a:t>
            </a:r>
          </a:p>
        </p:txBody>
      </p:sp>
      <p:sp>
        <p:nvSpPr>
          <p:cNvPr id="354"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355" name="Interface Animationen in OSX"/>
          <p:cNvSpPr txBox="1"/>
          <p:nvPr>
            <p:ph type="title"/>
          </p:nvPr>
        </p:nvSpPr>
        <p:spPr>
          <a:prstGeom prst="rect">
            <a:avLst/>
          </a:prstGeom>
        </p:spPr>
        <p:txBody>
          <a:bodyPr/>
          <a:lstStyle/>
          <a:p>
            <a:pPr/>
            <a:r>
              <a:t>Interface Animationen in OSX</a:t>
            </a:r>
          </a:p>
        </p:txBody>
      </p:sp>
      <p:sp>
        <p:nvSpPr>
          <p:cNvPr id="356"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57" name="NEW Gestures and animations on Mac OS Lion.mp4" descr="NEW Gestures and animations on Mac OS Lion.mp4"/>
          <p:cNvPicPr>
            <a:picLocks noChangeAspect="0"/>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0" y="1219200"/>
            <a:ext cx="13004801" cy="7315200"/>
          </a:xfrm>
          <a:prstGeom prst="rect">
            <a:avLst/>
          </a:prstGeom>
          <a:ln w="12700">
            <a:miter lim="400000"/>
          </a:ln>
        </p:spPr>
      </p:pic>
      <p:sp>
        <p:nvSpPr>
          <p:cNvPr id="358" name="https://www.youtube.com/watch?v=KHYEbcqWtz4"/>
          <p:cNvSpPr txBox="1"/>
          <p:nvPr/>
        </p:nvSpPr>
        <p:spPr>
          <a:xfrm>
            <a:off x="11297501" y="8630943"/>
            <a:ext cx="1565275" cy="155403"/>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https://www.youtube.com/watch?v=KHYEbcqWtz4</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125964" fill="hold"/>
                                        <p:tgtEl>
                                          <p:spTgt spid="357"/>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357"/>
                </p:tgtEl>
              </p:cMediaNode>
            </p:video>
            <p:seq concurrent="1" prevAc="none" nextAc="seek">
              <p:cTn id="8" evtFilter="cancelBubble" nodeType="interactiveSeq" restart="whenNotActive" fill="hold">
                <p:stCondLst>
                  <p:cond delay="0" evt="onClick">
                    <p:tgtEl>
                      <p:spTgt spid="357"/>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357"/>
                                        </p:tgtEl>
                                      </p:cBhvr>
                                    </p:cmd>
                                  </p:childTnLst>
                                </p:cTn>
                              </p:par>
                            </p:childTnLst>
                          </p:cTn>
                        </p:par>
                      </p:childTnLst>
                    </p:cTn>
                  </p:par>
                </p:childTnLst>
              </p:cTn>
              <p:nextCondLst>
                <p:cond delay="0" evt="onClick">
                  <p:tgtEl>
                    <p:spTgt spid="357"/>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2" name="Butz, Krüger, Völkel: Mensch-Maschine-Interaktion, Kapitel 7 - Grundregeln für die UI Gestalt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7 - Grundregeln für die UI Gestaltung		       		      Folie</a:t>
            </a:r>
          </a:p>
        </p:txBody>
      </p:sp>
      <p:sp>
        <p:nvSpPr>
          <p:cNvPr id="363"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364" name="Interface Animationen in einem Spiel"/>
          <p:cNvSpPr txBox="1"/>
          <p:nvPr>
            <p:ph type="title"/>
          </p:nvPr>
        </p:nvSpPr>
        <p:spPr>
          <a:prstGeom prst="rect">
            <a:avLst/>
          </a:prstGeom>
        </p:spPr>
        <p:txBody>
          <a:bodyPr/>
          <a:lstStyle/>
          <a:p>
            <a:pPr/>
            <a:r>
              <a:t>Interface Animationen in einem Spiel</a:t>
            </a:r>
          </a:p>
        </p:txBody>
      </p:sp>
      <p:sp>
        <p:nvSpPr>
          <p:cNvPr id="365"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66" name="Backgammon for Android phones and Android tablets. Online backgammon club for all..mp4" descr="Backgammon for Android phones and Android tablets. Online backgammon club for all..mp4"/>
          <p:cNvPicPr>
            <a:picLocks noChangeAspect="0"/>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16267" y="1128046"/>
            <a:ext cx="13037334" cy="7497508"/>
          </a:xfrm>
          <a:prstGeom prst="rect">
            <a:avLst/>
          </a:prstGeom>
          <a:ln w="12700">
            <a:miter lim="400000"/>
          </a:ln>
        </p:spPr>
      </p:pic>
      <p:sp>
        <p:nvSpPr>
          <p:cNvPr id="367" name="https://www.youtube.com/watch?v=HTQbbrqNre0"/>
          <p:cNvSpPr txBox="1"/>
          <p:nvPr/>
        </p:nvSpPr>
        <p:spPr>
          <a:xfrm>
            <a:off x="9368747" y="8719843"/>
            <a:ext cx="3493344" cy="254095"/>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1200"/>
            </a:lvl1pPr>
          </a:lstStyle>
          <a:p>
            <a:pPr/>
            <a:r>
              <a:t>https://www.youtube.com/watch?v=HTQbbrqNre0</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58939" fill="hold"/>
                                        <p:tgtEl>
                                          <p:spTgt spid="366"/>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0">
                <p:cTn id="7" fill="hold" display="0">
                  <p:stCondLst>
                    <p:cond delay="indefinite"/>
                  </p:stCondLst>
                </p:cTn>
                <p:tgtEl>
                  <p:spTgt spid="366"/>
                </p:tgtEl>
              </p:cMediaNode>
            </p:video>
            <p:seq concurrent="1" prevAc="none" nextAc="seek">
              <p:cTn id="8" evtFilter="cancelBubble" nodeType="interactiveSeq" restart="whenNotActive" fill="hold">
                <p:stCondLst>
                  <p:cond delay="0" evt="onClick">
                    <p:tgtEl>
                      <p:spTgt spid="366"/>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366"/>
                                        </p:tgtEl>
                                      </p:cBhvr>
                                    </p:cmd>
                                  </p:childTnLst>
                                </p:cTn>
                              </p:par>
                            </p:childTnLst>
                          </p:cTn>
                        </p:par>
                      </p:childTnLst>
                    </p:cTn>
                  </p:par>
                </p:childTnLst>
              </p:cTn>
              <p:nextCondLst>
                <p:cond delay="0" evt="onClick">
                  <p:tgtEl>
                    <p:spTgt spid="366"/>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1" name="Butz, Krüger, Völkel: Mensch-Maschine-Interaktion, Kapitel 7 - Grundregeln für die UI Gestalt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7 - Grundregeln für die UI Gestaltung		       		      Folie</a:t>
            </a:r>
          </a:p>
        </p:txBody>
      </p:sp>
      <p:sp>
        <p:nvSpPr>
          <p:cNvPr id="372"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373" name="Fehlende Animation…"/>
          <p:cNvSpPr txBox="1"/>
          <p:nvPr>
            <p:ph type="title"/>
          </p:nvPr>
        </p:nvSpPr>
        <p:spPr>
          <a:prstGeom prst="rect">
            <a:avLst/>
          </a:prstGeom>
        </p:spPr>
        <p:txBody>
          <a:bodyPr/>
          <a:lstStyle/>
          <a:p>
            <a:pPr/>
            <a:r>
              <a:t>Fehlende Animation…</a:t>
            </a:r>
          </a:p>
        </p:txBody>
      </p:sp>
      <p:sp>
        <p:nvSpPr>
          <p:cNvPr id="374"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75" name="VKH-ui1.png" descr="VKH-ui1.png"/>
          <p:cNvPicPr>
            <a:picLocks noChangeAspect="1"/>
          </p:cNvPicPr>
          <p:nvPr/>
        </p:nvPicPr>
        <p:blipFill>
          <a:blip r:embed="rId3">
            <a:extLst/>
          </a:blip>
          <a:stretch>
            <a:fillRect/>
          </a:stretch>
        </p:blipFill>
        <p:spPr>
          <a:xfrm>
            <a:off x="-18707" y="5923785"/>
            <a:ext cx="1922086" cy="3382312"/>
          </a:xfrm>
          <a:prstGeom prst="rect">
            <a:avLst/>
          </a:prstGeom>
          <a:ln w="3175"/>
        </p:spPr>
      </p:pic>
      <p:pic>
        <p:nvPicPr>
          <p:cNvPr id="376" name="VKH-ui3.png" descr="VKH-ui3.png"/>
          <p:cNvPicPr>
            <a:picLocks noChangeAspect="1"/>
          </p:cNvPicPr>
          <p:nvPr/>
        </p:nvPicPr>
        <p:blipFill>
          <a:blip r:embed="rId4">
            <a:extLst/>
          </a:blip>
          <a:stretch>
            <a:fillRect/>
          </a:stretch>
        </p:blipFill>
        <p:spPr>
          <a:xfrm>
            <a:off x="2326721" y="1922733"/>
            <a:ext cx="5005260" cy="6685726"/>
          </a:xfrm>
          <a:prstGeom prst="rect">
            <a:avLst/>
          </a:prstGeom>
          <a:ln w="3175"/>
        </p:spPr>
      </p:pic>
      <p:pic>
        <p:nvPicPr>
          <p:cNvPr id="377" name="VKH-ui2.png" descr="VKH-ui2.png"/>
          <p:cNvPicPr>
            <a:picLocks noChangeAspect="1"/>
          </p:cNvPicPr>
          <p:nvPr/>
        </p:nvPicPr>
        <p:blipFill>
          <a:blip r:embed="rId5">
            <a:extLst/>
          </a:blip>
          <a:stretch>
            <a:fillRect/>
          </a:stretch>
        </p:blipFill>
        <p:spPr>
          <a:xfrm>
            <a:off x="7755323" y="1922733"/>
            <a:ext cx="5051140" cy="6685726"/>
          </a:xfrm>
          <a:prstGeom prst="rect">
            <a:avLst/>
          </a:prstGeom>
          <a:ln w="3175"/>
        </p:spPr>
      </p:pic>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1" name="Abgerundetes Rechteck"/>
          <p:cNvSpPr/>
          <p:nvPr/>
        </p:nvSpPr>
        <p:spPr>
          <a:xfrm>
            <a:off x="101599" y="60325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382" name="Butz, Krüger, Völkel: Mensch-Maschine-Interaktion, Kapitel 7 - Grundregeln für die UI Gestalt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7 - Grundregeln für die UI Gestaltung		       		      Folie</a:t>
            </a:r>
          </a:p>
        </p:txBody>
      </p:sp>
      <p:sp>
        <p:nvSpPr>
          <p:cNvPr id="383"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384" name="Kapitel 7 - Grundregeln für die UI Gestaltung"/>
          <p:cNvSpPr txBox="1"/>
          <p:nvPr>
            <p:ph type="title"/>
          </p:nvPr>
        </p:nvSpPr>
        <p:spPr>
          <a:prstGeom prst="rect">
            <a:avLst/>
          </a:prstGeom>
        </p:spPr>
        <p:txBody>
          <a:bodyPr/>
          <a:lstStyle/>
          <a:p>
            <a:pPr/>
            <a:r>
              <a:t>Kapitel 7 - Grundregeln für die UI Gestaltung</a:t>
            </a:r>
          </a:p>
        </p:txBody>
      </p:sp>
      <p:sp>
        <p:nvSpPr>
          <p:cNvPr id="385" name="Affordances…"/>
          <p:cNvSpPr txBox="1"/>
          <p:nvPr>
            <p:ph type="body" idx="1"/>
          </p:nvPr>
        </p:nvSpPr>
        <p:spPr>
          <a:prstGeom prst="rect">
            <a:avLst/>
          </a:prstGeom>
        </p:spPr>
        <p:txBody>
          <a:bodyPr/>
          <a:lstStyle/>
          <a:p>
            <a:pPr/>
            <a:r>
              <a:t>Affordances</a:t>
            </a:r>
          </a:p>
          <a:p>
            <a:pPr/>
            <a:r>
              <a:t>Constraints</a:t>
            </a:r>
          </a:p>
          <a:p>
            <a:pPr/>
            <a:r>
              <a:t>Mappings</a:t>
            </a:r>
          </a:p>
          <a:p>
            <a:pPr/>
            <a:r>
              <a:t>Konsistenz und Vorhersagbarkeit</a:t>
            </a:r>
          </a:p>
          <a:p>
            <a:pPr/>
            <a:r>
              <a:t>Feedback</a:t>
            </a:r>
          </a:p>
          <a:p>
            <a:pPr/>
            <a:r>
              <a:t>Fehlertoleranz und Fehlervermeidung</a:t>
            </a:r>
          </a:p>
          <a:p>
            <a:pPr/>
            <a:r>
              <a:t>Interface Animation</a:t>
            </a:r>
          </a:p>
          <a:p>
            <a:pPr/>
            <a:r>
              <a:t>Physikanalogie</a:t>
            </a:r>
          </a:p>
          <a:p>
            <a:pPr/>
            <a:r>
              <a:t>Metaphern als Basis für UI</a:t>
            </a:r>
          </a:p>
          <a:p>
            <a:pPr/>
            <a:r>
              <a:t>Object-Action Interface Modell</a:t>
            </a:r>
          </a:p>
        </p:txBody>
      </p:sp>
      <p:sp>
        <p:nvSpPr>
          <p:cNvPr id="386"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0" name="Butz, Krüger, Völkel: Mensch-Maschine-Interaktion, Kapitel 7 - Grundregeln für die UI Gestalt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7 - Grundregeln für die UI Gestaltung		       		      Folie</a:t>
            </a:r>
          </a:p>
        </p:txBody>
      </p:sp>
      <p:sp>
        <p:nvSpPr>
          <p:cNvPr id="391"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392" name="Physikanaloge UI-Elemente"/>
          <p:cNvSpPr txBox="1"/>
          <p:nvPr>
            <p:ph type="title"/>
          </p:nvPr>
        </p:nvSpPr>
        <p:spPr>
          <a:prstGeom prst="rect">
            <a:avLst/>
          </a:prstGeom>
        </p:spPr>
        <p:txBody>
          <a:bodyPr/>
          <a:lstStyle/>
          <a:p>
            <a:pPr/>
            <a:r>
              <a:t>Physikanaloge UI-Elemente</a:t>
            </a:r>
          </a:p>
        </p:txBody>
      </p:sp>
      <p:sp>
        <p:nvSpPr>
          <p:cNvPr id="393"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94" name="win-dialog.png" descr="win-dialog.png"/>
          <p:cNvPicPr>
            <a:picLocks noChangeAspect="1"/>
          </p:cNvPicPr>
          <p:nvPr/>
        </p:nvPicPr>
        <p:blipFill>
          <a:blip r:embed="rId3">
            <a:extLst/>
          </a:blip>
          <a:stretch>
            <a:fillRect/>
          </a:stretch>
        </p:blipFill>
        <p:spPr>
          <a:xfrm>
            <a:off x="222620" y="2603906"/>
            <a:ext cx="3917681" cy="4545788"/>
          </a:xfrm>
          <a:prstGeom prst="rect">
            <a:avLst/>
          </a:prstGeom>
          <a:ln w="3175"/>
        </p:spPr>
      </p:pic>
      <p:pic>
        <p:nvPicPr>
          <p:cNvPr id="395" name="ui_tableexample.jpg" descr="ui_tableexample.jpg"/>
          <p:cNvPicPr>
            <a:picLocks noChangeAspect="1"/>
          </p:cNvPicPr>
          <p:nvPr/>
        </p:nvPicPr>
        <p:blipFill>
          <a:blip r:embed="rId4">
            <a:extLst/>
          </a:blip>
          <a:stretch>
            <a:fillRect/>
          </a:stretch>
        </p:blipFill>
        <p:spPr>
          <a:xfrm>
            <a:off x="4443003" y="2607854"/>
            <a:ext cx="3490687" cy="4537892"/>
          </a:xfrm>
          <a:prstGeom prst="rect">
            <a:avLst/>
          </a:prstGeom>
          <a:ln w="3175"/>
        </p:spPr>
      </p:pic>
      <p:pic>
        <p:nvPicPr>
          <p:cNvPr id="396" name="iOS-controls.png" descr="iOS-controls.png"/>
          <p:cNvPicPr>
            <a:picLocks noChangeAspect="1"/>
          </p:cNvPicPr>
          <p:nvPr/>
        </p:nvPicPr>
        <p:blipFill>
          <a:blip r:embed="rId5">
            <a:extLst/>
          </a:blip>
          <a:stretch>
            <a:fillRect/>
          </a:stretch>
        </p:blipFill>
        <p:spPr>
          <a:xfrm>
            <a:off x="8236393" y="2603906"/>
            <a:ext cx="4545787" cy="4545788"/>
          </a:xfrm>
          <a:prstGeom prst="rect">
            <a:avLst/>
          </a:prstGeom>
          <a:ln w="3175"/>
        </p:spPr>
      </p:pic>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0" name="Butz, Krüger, Völkel: Mensch-Maschine-Interaktion, Kapitel 7 - Grundregeln für die UI Gestalt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7 - Grundregeln für die UI Gestaltung		       		      Folie</a:t>
            </a:r>
          </a:p>
        </p:txBody>
      </p:sp>
      <p:sp>
        <p:nvSpPr>
          <p:cNvPr id="401"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402" name="Physikanalogie zu Ende gedacht: Bumptop"/>
          <p:cNvSpPr txBox="1"/>
          <p:nvPr>
            <p:ph type="title"/>
          </p:nvPr>
        </p:nvSpPr>
        <p:spPr>
          <a:prstGeom prst="rect">
            <a:avLst/>
          </a:prstGeom>
        </p:spPr>
        <p:txBody>
          <a:bodyPr/>
          <a:lstStyle/>
          <a:p>
            <a:pPr/>
            <a:r>
              <a:t>Physikanalogie zu Ende gedacht: Bumptop</a:t>
            </a:r>
          </a:p>
        </p:txBody>
      </p:sp>
      <p:sp>
        <p:nvSpPr>
          <p:cNvPr id="403"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04" name="https://www.youtube.com/watch?v=M0ODskdEPnQ"/>
          <p:cNvSpPr txBox="1"/>
          <p:nvPr/>
        </p:nvSpPr>
        <p:spPr>
          <a:xfrm>
            <a:off x="9150866" y="9559064"/>
            <a:ext cx="1597025" cy="15540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https://www.youtube.com/watch?v=M0ODskdEPnQ</a:t>
            </a:r>
          </a:p>
        </p:txBody>
      </p:sp>
      <p:pic>
        <p:nvPicPr>
          <p:cNvPr id="405" name="BumpTop 3D Desktop Prototype - www.bumptop.com.mp4" descr="BumpTop 3D Desktop Prototype - www.bumptop.com.mp4"/>
          <p:cNvPicPr>
            <a:picLocks noChangeAspect="0"/>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921295" y="1079767"/>
            <a:ext cx="11162210" cy="8371657"/>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409691" fill="hold"/>
                                        <p:tgtEl>
                                          <p:spTgt spid="405"/>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405"/>
                </p:tgtEl>
              </p:cMediaNode>
            </p:video>
            <p:seq concurrent="1" prevAc="none" nextAc="seek">
              <p:cTn id="8" evtFilter="cancelBubble" nodeType="interactiveSeq" restart="whenNotActive" fill="hold">
                <p:stCondLst>
                  <p:cond delay="0" evt="onClick">
                    <p:tgtEl>
                      <p:spTgt spid="405"/>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405"/>
                                        </p:tgtEl>
                                      </p:cBhvr>
                                    </p:cmd>
                                  </p:childTnLst>
                                </p:cTn>
                              </p:par>
                            </p:childTnLst>
                          </p:cTn>
                        </p:par>
                      </p:childTnLst>
                    </p:cTn>
                  </p:par>
                </p:childTnLst>
              </p:cTn>
              <p:nextCondLst>
                <p:cond delay="0" evt="onClick">
                  <p:tgtEl>
                    <p:spTgt spid="405"/>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9" name="Abgerundetes Rechteck"/>
          <p:cNvSpPr/>
          <p:nvPr/>
        </p:nvSpPr>
        <p:spPr>
          <a:xfrm>
            <a:off x="101599" y="66802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410" name="Butz, Krüger, Völkel: Mensch-Maschine-Interaktion, Kapitel 7 - Grundregeln für die UI Gestalt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7 - Grundregeln für die UI Gestaltung		       		      Folie</a:t>
            </a:r>
          </a:p>
        </p:txBody>
      </p:sp>
      <p:sp>
        <p:nvSpPr>
          <p:cNvPr id="411"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412" name="Kapitel 7 - Grundregeln für die UI Gestaltung"/>
          <p:cNvSpPr txBox="1"/>
          <p:nvPr>
            <p:ph type="title"/>
          </p:nvPr>
        </p:nvSpPr>
        <p:spPr>
          <a:prstGeom prst="rect">
            <a:avLst/>
          </a:prstGeom>
        </p:spPr>
        <p:txBody>
          <a:bodyPr/>
          <a:lstStyle/>
          <a:p>
            <a:pPr/>
            <a:r>
              <a:t>Kapitel 7 - Grundregeln für die UI Gestaltung</a:t>
            </a:r>
          </a:p>
        </p:txBody>
      </p:sp>
      <p:sp>
        <p:nvSpPr>
          <p:cNvPr id="413" name="Affordances…"/>
          <p:cNvSpPr txBox="1"/>
          <p:nvPr>
            <p:ph type="body" idx="1"/>
          </p:nvPr>
        </p:nvSpPr>
        <p:spPr>
          <a:prstGeom prst="rect">
            <a:avLst/>
          </a:prstGeom>
        </p:spPr>
        <p:txBody>
          <a:bodyPr/>
          <a:lstStyle/>
          <a:p>
            <a:pPr/>
            <a:r>
              <a:t>Affordances</a:t>
            </a:r>
          </a:p>
          <a:p>
            <a:pPr/>
            <a:r>
              <a:t>Constraints</a:t>
            </a:r>
          </a:p>
          <a:p>
            <a:pPr/>
            <a:r>
              <a:t>Mappings</a:t>
            </a:r>
          </a:p>
          <a:p>
            <a:pPr/>
            <a:r>
              <a:t>Konsistenz und Vorhersagbarkeit</a:t>
            </a:r>
          </a:p>
          <a:p>
            <a:pPr/>
            <a:r>
              <a:t>Feedback</a:t>
            </a:r>
          </a:p>
          <a:p>
            <a:pPr/>
            <a:r>
              <a:t>Fehlertoleranz und Fehlervermeidung</a:t>
            </a:r>
          </a:p>
          <a:p>
            <a:pPr/>
            <a:r>
              <a:t>Interface Animation</a:t>
            </a:r>
          </a:p>
          <a:p>
            <a:pPr/>
            <a:r>
              <a:t>Physikanalogie</a:t>
            </a:r>
          </a:p>
          <a:p>
            <a:pPr/>
            <a:r>
              <a:t>Metaphern als Basis für UI</a:t>
            </a:r>
          </a:p>
          <a:p>
            <a:pPr/>
            <a:r>
              <a:t>Object-Action Interface Modell</a:t>
            </a:r>
          </a:p>
        </p:txBody>
      </p:sp>
      <p:sp>
        <p:nvSpPr>
          <p:cNvPr id="414"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18" name="Bild" descr="Bild"/>
          <p:cNvPicPr>
            <a:picLocks noChangeAspect="1"/>
          </p:cNvPicPr>
          <p:nvPr/>
        </p:nvPicPr>
        <p:blipFill>
          <a:blip r:embed="rId3">
            <a:extLst/>
          </a:blip>
          <a:stretch>
            <a:fillRect/>
          </a:stretch>
        </p:blipFill>
        <p:spPr>
          <a:xfrm>
            <a:off x="199548" y="658971"/>
            <a:ext cx="6985001" cy="5080001"/>
          </a:xfrm>
          <a:prstGeom prst="rect">
            <a:avLst/>
          </a:prstGeom>
          <a:ln w="3175"/>
        </p:spPr>
      </p:pic>
      <p:sp>
        <p:nvSpPr>
          <p:cNvPr id="419" name="Butz, Krüger, Völkel: Mensch-Maschine-Interaktion, Kapitel 7 - Grundregeln für die UI Gestalt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7 - Grundregeln für die UI Gestaltung		       		      Folie</a:t>
            </a:r>
          </a:p>
        </p:txBody>
      </p:sp>
      <p:sp>
        <p:nvSpPr>
          <p:cNvPr id="420"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421" name="Metapher ???"/>
          <p:cNvSpPr txBox="1"/>
          <p:nvPr>
            <p:ph type="title"/>
          </p:nvPr>
        </p:nvSpPr>
        <p:spPr>
          <a:prstGeom prst="rect">
            <a:avLst/>
          </a:prstGeom>
        </p:spPr>
        <p:txBody>
          <a:bodyPr/>
          <a:lstStyle/>
          <a:p>
            <a:pPr/>
            <a:r>
              <a:t>Metapher ???</a:t>
            </a:r>
          </a:p>
        </p:txBody>
      </p:sp>
      <p:sp>
        <p:nvSpPr>
          <p:cNvPr id="422"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23" name="http://www.logomarket.de/images/P/17223.jpg"/>
          <p:cNvSpPr txBox="1"/>
          <p:nvPr/>
        </p:nvSpPr>
        <p:spPr>
          <a:xfrm>
            <a:off x="1349152" y="4941338"/>
            <a:ext cx="1443670" cy="15540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http://www.logomarket.de/images/P/17223.jpg</a:t>
            </a:r>
          </a:p>
        </p:txBody>
      </p:sp>
      <p:sp>
        <p:nvSpPr>
          <p:cNvPr id="424" name="Rechteck"/>
          <p:cNvSpPr/>
          <p:nvPr/>
        </p:nvSpPr>
        <p:spPr>
          <a:xfrm>
            <a:off x="2677160" y="3672840"/>
            <a:ext cx="3961766" cy="1175624"/>
          </a:xfrm>
          <a:prstGeom prst="rect">
            <a:avLst/>
          </a:prstGeom>
          <a:solidFill>
            <a:srgbClr val="FFFFFF"/>
          </a:solidFill>
          <a:ln w="12700">
            <a:miter lim="400000"/>
          </a:ln>
        </p:spPr>
        <p:txBody>
          <a:bodyPr lIns="40640" tIns="40640" rIns="40640" bIns="40640" anchor="ctr"/>
          <a:lstStyle/>
          <a:p>
            <a:pPr/>
          </a:p>
        </p:txBody>
      </p:sp>
      <p:pic>
        <p:nvPicPr>
          <p:cNvPr id="425" name="Bild" descr="Bild"/>
          <p:cNvPicPr>
            <a:picLocks noChangeAspect="1"/>
          </p:cNvPicPr>
          <p:nvPr/>
        </p:nvPicPr>
        <p:blipFill>
          <a:blip r:embed="rId4">
            <a:extLst/>
          </a:blip>
          <a:stretch>
            <a:fillRect/>
          </a:stretch>
        </p:blipFill>
        <p:spPr>
          <a:xfrm>
            <a:off x="5995987" y="226951"/>
            <a:ext cx="6722190" cy="4495465"/>
          </a:xfrm>
          <a:prstGeom prst="rect">
            <a:avLst/>
          </a:prstGeom>
          <a:ln w="3175"/>
        </p:spPr>
      </p:pic>
      <p:sp>
        <p:nvSpPr>
          <p:cNvPr id="426" name="http://politik-digital.de/wp-content/uploads/Flaschenhals.jpg"/>
          <p:cNvSpPr txBox="1"/>
          <p:nvPr/>
        </p:nvSpPr>
        <p:spPr>
          <a:xfrm>
            <a:off x="6068483" y="4484138"/>
            <a:ext cx="1810811" cy="15540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http://politik-digital.de/wp-content/uploads/Flaschenhals.jpg</a:t>
            </a:r>
          </a:p>
        </p:txBody>
      </p:sp>
      <p:pic>
        <p:nvPicPr>
          <p:cNvPr id="427" name="Bild" descr="Bild"/>
          <p:cNvPicPr>
            <a:picLocks noChangeAspect="1"/>
          </p:cNvPicPr>
          <p:nvPr/>
        </p:nvPicPr>
        <p:blipFill>
          <a:blip r:embed="rId5">
            <a:extLst/>
          </a:blip>
          <a:stretch>
            <a:fillRect/>
          </a:stretch>
        </p:blipFill>
        <p:spPr>
          <a:xfrm>
            <a:off x="4338609" y="5089965"/>
            <a:ext cx="6002836" cy="4165968"/>
          </a:xfrm>
          <a:prstGeom prst="rect">
            <a:avLst/>
          </a:prstGeom>
          <a:ln w="3175"/>
        </p:spPr>
      </p:pic>
      <p:sp>
        <p:nvSpPr>
          <p:cNvPr id="428" name="http://cdn.maedchen.de/bilder/warum-wuerdest-du-ein-perfekt-gutes-herz-brechen-wollen-500x347-1339282.jpg"/>
          <p:cNvSpPr txBox="1"/>
          <p:nvPr/>
        </p:nvSpPr>
        <p:spPr>
          <a:xfrm>
            <a:off x="7052235" y="9298982"/>
            <a:ext cx="3296797" cy="155403"/>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http://cdn.maedchen.de/bilder/warum-wuerdest-du-ein-perfekt-gutes-herz-brechen-wollen-500x347-1339282.jpg</a:t>
            </a: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32" name="Bild" descr="Bild"/>
          <p:cNvPicPr>
            <a:picLocks noChangeAspect="1"/>
          </p:cNvPicPr>
          <p:nvPr/>
        </p:nvPicPr>
        <p:blipFill>
          <a:blip r:embed="rId3">
            <a:extLst/>
          </a:blip>
          <a:stretch>
            <a:fillRect/>
          </a:stretch>
        </p:blipFill>
        <p:spPr>
          <a:xfrm>
            <a:off x="5319791" y="3960653"/>
            <a:ext cx="7620001" cy="5715001"/>
          </a:xfrm>
          <a:prstGeom prst="rect">
            <a:avLst/>
          </a:prstGeom>
          <a:ln w="3175"/>
        </p:spPr>
      </p:pic>
      <p:sp>
        <p:nvSpPr>
          <p:cNvPr id="433" name="Butz, Krüger, Völkel: Mensch-Maschine-Interaktion, Kapitel 7 - Grundregeln für die UI Gestalt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7 - Grundregeln für die UI Gestaltung		       		      Folie</a:t>
            </a:r>
          </a:p>
        </p:txBody>
      </p:sp>
      <p:sp>
        <p:nvSpPr>
          <p:cNvPr id="434"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435" name="Der Fernschreiber als Metapher"/>
          <p:cNvSpPr txBox="1"/>
          <p:nvPr>
            <p:ph type="title"/>
          </p:nvPr>
        </p:nvSpPr>
        <p:spPr>
          <a:prstGeom prst="rect">
            <a:avLst/>
          </a:prstGeom>
        </p:spPr>
        <p:txBody>
          <a:bodyPr/>
          <a:lstStyle/>
          <a:p>
            <a:pPr/>
            <a:r>
              <a:t>Der Fernschreiber als Metapher</a:t>
            </a:r>
          </a:p>
        </p:txBody>
      </p:sp>
      <p:sp>
        <p:nvSpPr>
          <p:cNvPr id="436"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37" name="http://startup.nmnaturalhistory.org/content/images/artifacts/36_l.jpg"/>
          <p:cNvSpPr txBox="1"/>
          <p:nvPr/>
        </p:nvSpPr>
        <p:spPr>
          <a:xfrm>
            <a:off x="2212441" y="4984694"/>
            <a:ext cx="2024813" cy="155403"/>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http://startup.nmnaturalhistory.org/content/images/artifacts/36_l.jpg</a:t>
            </a:r>
          </a:p>
        </p:txBody>
      </p:sp>
      <p:pic>
        <p:nvPicPr>
          <p:cNvPr id="438" name="Bild" descr="Bild"/>
          <p:cNvPicPr>
            <a:picLocks noChangeAspect="1"/>
          </p:cNvPicPr>
          <p:nvPr/>
        </p:nvPicPr>
        <p:blipFill>
          <a:blip r:embed="rId4">
            <a:extLst/>
          </a:blip>
          <a:stretch>
            <a:fillRect/>
          </a:stretch>
        </p:blipFill>
        <p:spPr>
          <a:xfrm>
            <a:off x="278447" y="1166336"/>
            <a:ext cx="5892801" cy="3835401"/>
          </a:xfrm>
          <a:prstGeom prst="rect">
            <a:avLst/>
          </a:prstGeom>
          <a:ln w="3175"/>
        </p:spPr>
      </p:pic>
      <p:sp>
        <p:nvSpPr>
          <p:cNvPr id="439" name="http://s7.computerhistory.org/is/image/CHM/102647895p-03-02?$re-zoomed$"/>
          <p:cNvSpPr txBox="1"/>
          <p:nvPr/>
        </p:nvSpPr>
        <p:spPr>
          <a:xfrm>
            <a:off x="7963829" y="9112902"/>
            <a:ext cx="2331926" cy="15540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http://s7.computerhistory.org/is/image/CHM/102647895p-03-02?$re-zoomed$</a:t>
            </a:r>
          </a:p>
        </p:txBody>
      </p:sp>
      <p:pic>
        <p:nvPicPr>
          <p:cNvPr id="440" name="ASCII_Code_Chart-Quick_ref_card.jpg" descr="ASCII_Code_Chart-Quick_ref_card.jpg"/>
          <p:cNvPicPr>
            <a:picLocks noChangeAspect="1"/>
          </p:cNvPicPr>
          <p:nvPr/>
        </p:nvPicPr>
        <p:blipFill>
          <a:blip r:embed="rId5">
            <a:extLst/>
          </a:blip>
          <a:stretch>
            <a:fillRect/>
          </a:stretch>
        </p:blipFill>
        <p:spPr>
          <a:xfrm>
            <a:off x="246348" y="5401065"/>
            <a:ext cx="5279315" cy="3835401"/>
          </a:xfrm>
          <a:prstGeom prst="rect">
            <a:avLst/>
          </a:prstGeom>
          <a:ln w="3175"/>
        </p:spPr>
      </p:pic>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4" name="Butz, Krüger, Völkel: Mensch-Maschine-Interaktion, Kapitel 7 - Grundregeln für die UI Gestalt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7 - Grundregeln für die UI Gestaltung		       		      Folie</a:t>
            </a:r>
          </a:p>
        </p:txBody>
      </p:sp>
      <p:sp>
        <p:nvSpPr>
          <p:cNvPr id="44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446" name="Der Schreibtisch als Metapher"/>
          <p:cNvSpPr txBox="1"/>
          <p:nvPr>
            <p:ph type="title"/>
          </p:nvPr>
        </p:nvSpPr>
        <p:spPr>
          <a:prstGeom prst="rect">
            <a:avLst/>
          </a:prstGeom>
        </p:spPr>
        <p:txBody>
          <a:bodyPr/>
          <a:lstStyle/>
          <a:p>
            <a:pPr/>
            <a:r>
              <a:t>Der Schreibtisch als Metapher</a:t>
            </a:r>
          </a:p>
        </p:txBody>
      </p:sp>
      <p:sp>
        <p:nvSpPr>
          <p:cNvPr id="447"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448" name="xerox-big.png" descr="xerox-big.png"/>
          <p:cNvPicPr>
            <a:picLocks noChangeAspect="1"/>
          </p:cNvPicPr>
          <p:nvPr/>
        </p:nvPicPr>
        <p:blipFill>
          <a:blip r:embed="rId3">
            <a:extLst/>
          </a:blip>
          <a:stretch>
            <a:fillRect/>
          </a:stretch>
        </p:blipFill>
        <p:spPr>
          <a:xfrm>
            <a:off x="1359524" y="1207545"/>
            <a:ext cx="10285752" cy="8116101"/>
          </a:xfrm>
          <a:prstGeom prst="rect">
            <a:avLst/>
          </a:prstGeom>
          <a:ln w="3175"/>
        </p:spPr>
      </p:pic>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2" name="Butz, Krüger, Völkel: Mensch-Maschine-Interaktion, Kapitel 7 - Grundregeln für die UI Gestalt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7 - Grundregeln für die UI Gestaltung		       		      Folie</a:t>
            </a:r>
          </a:p>
        </p:txBody>
      </p:sp>
      <p:sp>
        <p:nvSpPr>
          <p:cNvPr id="453"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454" name="Spezialisierte Metaphern I"/>
          <p:cNvSpPr txBox="1"/>
          <p:nvPr>
            <p:ph type="title"/>
          </p:nvPr>
        </p:nvSpPr>
        <p:spPr>
          <a:prstGeom prst="rect">
            <a:avLst/>
          </a:prstGeom>
        </p:spPr>
        <p:txBody>
          <a:bodyPr/>
          <a:lstStyle/>
          <a:p>
            <a:pPr/>
            <a:r>
              <a:t>Spezialisierte Metaphern I</a:t>
            </a:r>
          </a:p>
        </p:txBody>
      </p:sp>
      <p:sp>
        <p:nvSpPr>
          <p:cNvPr id="455"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456" name="PS-metaphor.png" descr="PS-metaphor.png"/>
          <p:cNvPicPr>
            <a:picLocks noChangeAspect="1"/>
          </p:cNvPicPr>
          <p:nvPr/>
        </p:nvPicPr>
        <p:blipFill>
          <a:blip r:embed="rId3">
            <a:extLst/>
          </a:blip>
          <a:stretch>
            <a:fillRect/>
          </a:stretch>
        </p:blipFill>
        <p:spPr>
          <a:xfrm>
            <a:off x="3122724" y="1127413"/>
            <a:ext cx="6759352" cy="8276365"/>
          </a:xfrm>
          <a:prstGeom prst="rect">
            <a:avLst/>
          </a:prstGeom>
          <a:ln w="3175"/>
        </p:spPr>
      </p:pic>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0" name="Butz, Krüger, Völkel: Mensch-Maschine-Interaktion, Kapitel 7 - Grundregeln für die UI Gestalt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7 - Grundregeln für die UI Gestaltung		       		      Folie</a:t>
            </a:r>
          </a:p>
        </p:txBody>
      </p:sp>
      <p:sp>
        <p:nvSpPr>
          <p:cNvPr id="461"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462" name="Spezialisierte Metaphern II"/>
          <p:cNvSpPr txBox="1"/>
          <p:nvPr>
            <p:ph type="title"/>
          </p:nvPr>
        </p:nvSpPr>
        <p:spPr>
          <a:prstGeom prst="rect">
            <a:avLst/>
          </a:prstGeom>
        </p:spPr>
        <p:txBody>
          <a:bodyPr/>
          <a:lstStyle/>
          <a:p>
            <a:pPr/>
            <a:r>
              <a:t>Spezialisierte Metaphern II</a:t>
            </a:r>
          </a:p>
        </p:txBody>
      </p:sp>
      <p:sp>
        <p:nvSpPr>
          <p:cNvPr id="463"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464" name="audio-metaphor.png" descr="audio-metaphor.png"/>
          <p:cNvPicPr>
            <a:picLocks noChangeAspect="1"/>
          </p:cNvPicPr>
          <p:nvPr/>
        </p:nvPicPr>
        <p:blipFill>
          <a:blip r:embed="rId3">
            <a:extLst/>
          </a:blip>
          <a:stretch>
            <a:fillRect/>
          </a:stretch>
        </p:blipFill>
        <p:spPr>
          <a:xfrm>
            <a:off x="1473348" y="1140315"/>
            <a:ext cx="10058104" cy="8250561"/>
          </a:xfrm>
          <a:prstGeom prst="rect">
            <a:avLst/>
          </a:prstGeom>
          <a:ln w="3175"/>
        </p:spPr>
      </p:pic>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8" name="Butz, Krüger, Völkel: Mensch-Maschine-Interaktion, Kapitel 7 - Grundregeln für die UI Gestalt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7 - Grundregeln für die UI Gestaltung		       		      Folie</a:t>
            </a:r>
          </a:p>
        </p:txBody>
      </p:sp>
      <p:sp>
        <p:nvSpPr>
          <p:cNvPr id="469"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470" name="Microsoft: At home with Bob"/>
          <p:cNvSpPr txBox="1"/>
          <p:nvPr>
            <p:ph type="title"/>
          </p:nvPr>
        </p:nvSpPr>
        <p:spPr>
          <a:prstGeom prst="rect">
            <a:avLst/>
          </a:prstGeom>
        </p:spPr>
        <p:txBody>
          <a:bodyPr/>
          <a:lstStyle/>
          <a:p>
            <a:pPr/>
            <a:r>
              <a:t>Microsoft: At home with Bob</a:t>
            </a:r>
          </a:p>
        </p:txBody>
      </p:sp>
      <p:sp>
        <p:nvSpPr>
          <p:cNvPr id="471"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472" name="bobhome1p.png" descr="bobhome1p.png"/>
          <p:cNvPicPr>
            <a:picLocks noChangeAspect="1"/>
          </p:cNvPicPr>
          <p:nvPr/>
        </p:nvPicPr>
        <p:blipFill>
          <a:blip r:embed="rId3">
            <a:extLst/>
          </a:blip>
          <a:stretch>
            <a:fillRect/>
          </a:stretch>
        </p:blipFill>
        <p:spPr>
          <a:xfrm>
            <a:off x="1168441" y="1265126"/>
            <a:ext cx="10667918" cy="8000940"/>
          </a:xfrm>
          <a:prstGeom prst="rect">
            <a:avLst/>
          </a:prstGeom>
          <a:ln w="3175"/>
        </p:spPr>
      </p:pic>
      <p:pic>
        <p:nvPicPr>
          <p:cNvPr id="473" name="bobxp.png" descr="bobxp.png"/>
          <p:cNvPicPr>
            <a:picLocks noChangeAspect="1"/>
          </p:cNvPicPr>
          <p:nvPr/>
        </p:nvPicPr>
        <p:blipFill>
          <a:blip r:embed="rId4">
            <a:extLst/>
          </a:blip>
          <a:stretch>
            <a:fillRect/>
          </a:stretch>
        </p:blipFill>
        <p:spPr>
          <a:xfrm>
            <a:off x="7889792" y="1265126"/>
            <a:ext cx="5209915" cy="8000940"/>
          </a:xfrm>
          <a:prstGeom prst="rect">
            <a:avLst/>
          </a:prstGeom>
          <a:ln w="3175"/>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2" presetID="7" grpId="1" fill="hold">
                                  <p:stCondLst>
                                    <p:cond delay="0"/>
                                  </p:stCondLst>
                                  <p:iterate type="el" backwards="0">
                                    <p:tmAbs val="0"/>
                                  </p:iterate>
                                  <p:childTnLst>
                                    <p:set>
                                      <p:cBhvr>
                                        <p:cTn id="6" fill="hold"/>
                                        <p:tgtEl>
                                          <p:spTgt spid="473"/>
                                        </p:tgtEl>
                                        <p:attrNameLst>
                                          <p:attrName>style.visibility</p:attrName>
                                        </p:attrNameLst>
                                      </p:cBhvr>
                                      <p:to>
                                        <p:strVal val="visible"/>
                                      </p:to>
                                    </p:set>
                                    <p:anim calcmode="lin" valueType="num">
                                      <p:cBhvr>
                                        <p:cTn id="7" dur="3000" fill="hold"/>
                                        <p:tgtEl>
                                          <p:spTgt spid="473"/>
                                        </p:tgtEl>
                                        <p:attrNameLst>
                                          <p:attrName>ppt_x</p:attrName>
                                        </p:attrNameLst>
                                      </p:cBhvr>
                                      <p:tavLst>
                                        <p:tav tm="0">
                                          <p:val>
                                            <p:strVal val="1+#ppt_w/2"/>
                                          </p:val>
                                        </p:tav>
                                        <p:tav tm="100000">
                                          <p:val>
                                            <p:strVal val="#ppt_x"/>
                                          </p:val>
                                        </p:tav>
                                      </p:tavLst>
                                    </p:anim>
                                    <p:anim calcmode="lin" valueType="num">
                                      <p:cBhvr>
                                        <p:cTn id="8" dur="3000" fill="hold"/>
                                        <p:tgtEl>
                                          <p:spTgt spid="47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73" grpId="1"/>
    </p:bldLst>
  </p:timing>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7" name="Butz, Krüger, Völkel: Mensch-Maschine-Interaktion, Kapitel 7 - Grundregeln für die UI Gestalt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7 - Grundregeln für die UI Gestaltung		       		      Folie</a:t>
            </a:r>
          </a:p>
        </p:txBody>
      </p:sp>
      <p:sp>
        <p:nvSpPr>
          <p:cNvPr id="478"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479" name="Beispiel: Data Mountain (Robertson, UIST‘98, Microsoft)"/>
          <p:cNvSpPr txBox="1"/>
          <p:nvPr>
            <p:ph type="title"/>
          </p:nvPr>
        </p:nvSpPr>
        <p:spPr>
          <a:xfrm>
            <a:off x="203200" y="205081"/>
            <a:ext cx="12598400" cy="1328342"/>
          </a:xfrm>
          <a:prstGeom prst="rect">
            <a:avLst/>
          </a:prstGeom>
        </p:spPr>
        <p:txBody>
          <a:bodyPr/>
          <a:lstStyle/>
          <a:p>
            <a:pPr/>
            <a:r>
              <a:rPr sz="5500"/>
              <a:t>Beispiel: Data Mountain</a:t>
            </a:r>
            <a:br>
              <a:rPr sz="5500"/>
            </a:br>
            <a:r>
              <a:rPr sz="2700"/>
              <a:t>(Robertson, UIST‘98, Microsoft)</a:t>
            </a:r>
          </a:p>
        </p:txBody>
      </p:sp>
      <p:sp>
        <p:nvSpPr>
          <p:cNvPr id="480" name="Zum Bearbeiten doppelklicken"/>
          <p:cNvSpPr txBox="1"/>
          <p:nvPr>
            <p:ph type="body" idx="1"/>
          </p:nvPr>
        </p:nvSpPr>
        <p:spPr>
          <a:xfrm>
            <a:off x="203200" y="1859835"/>
            <a:ext cx="12598400" cy="7498270"/>
          </a:xfrm>
          <a:prstGeom prst="rect">
            <a:avLst/>
          </a:prstGeom>
        </p:spPr>
        <p:txBody>
          <a:bodyPr/>
          <a:lstStyle/>
          <a:p>
            <a:pPr/>
          </a:p>
        </p:txBody>
      </p:sp>
      <p:pic>
        <p:nvPicPr>
          <p:cNvPr id="481" name="image21.jpg" descr="image21.jpg"/>
          <p:cNvPicPr>
            <a:picLocks noChangeAspect="1"/>
          </p:cNvPicPr>
          <p:nvPr/>
        </p:nvPicPr>
        <p:blipFill>
          <a:blip r:embed="rId3">
            <a:extLst/>
          </a:blip>
          <a:stretch>
            <a:fillRect/>
          </a:stretch>
        </p:blipFill>
        <p:spPr>
          <a:xfrm>
            <a:off x="50018" y="2419643"/>
            <a:ext cx="8467710" cy="6016805"/>
          </a:xfrm>
          <a:prstGeom prst="rect">
            <a:avLst/>
          </a:prstGeom>
          <a:ln w="3175"/>
        </p:spPr>
      </p:pic>
      <p:pic>
        <p:nvPicPr>
          <p:cNvPr id="482" name="image22.jpg" descr="image22.jpg"/>
          <p:cNvPicPr>
            <a:picLocks noChangeAspect="1"/>
          </p:cNvPicPr>
          <p:nvPr/>
        </p:nvPicPr>
        <p:blipFill>
          <a:blip r:embed="rId4">
            <a:extLst/>
          </a:blip>
          <a:stretch>
            <a:fillRect/>
          </a:stretch>
        </p:blipFill>
        <p:spPr>
          <a:xfrm>
            <a:off x="9247164" y="1067060"/>
            <a:ext cx="3534639" cy="2511345"/>
          </a:xfrm>
          <a:prstGeom prst="rect">
            <a:avLst/>
          </a:prstGeom>
          <a:ln w="3175"/>
        </p:spPr>
      </p:pic>
      <p:pic>
        <p:nvPicPr>
          <p:cNvPr id="483" name="image23.jpg" descr="image23.jpg"/>
          <p:cNvPicPr>
            <a:picLocks noChangeAspect="1"/>
          </p:cNvPicPr>
          <p:nvPr/>
        </p:nvPicPr>
        <p:blipFill>
          <a:blip r:embed="rId5">
            <a:extLst/>
          </a:blip>
          <a:stretch>
            <a:fillRect/>
          </a:stretch>
        </p:blipFill>
        <p:spPr>
          <a:xfrm>
            <a:off x="9247164" y="5797973"/>
            <a:ext cx="3534639" cy="2511345"/>
          </a:xfrm>
          <a:prstGeom prst="rect">
            <a:avLst/>
          </a:prstGeom>
          <a:ln w="3175"/>
        </p:spPr>
      </p:pic>
      <p:pic>
        <p:nvPicPr>
          <p:cNvPr id="484" name="image24.jpg" descr="image24.jpg"/>
          <p:cNvPicPr>
            <a:picLocks noChangeAspect="1"/>
          </p:cNvPicPr>
          <p:nvPr/>
        </p:nvPicPr>
        <p:blipFill>
          <a:blip r:embed="rId6">
            <a:extLst/>
          </a:blip>
          <a:stretch>
            <a:fillRect/>
          </a:stretch>
        </p:blipFill>
        <p:spPr>
          <a:xfrm>
            <a:off x="9247164" y="3376246"/>
            <a:ext cx="3534639" cy="2511345"/>
          </a:xfrm>
          <a:prstGeom prst="rect">
            <a:avLst/>
          </a:prstGeom>
          <a:ln w="3175"/>
        </p:spPr>
      </p:pic>
      <p:sp>
        <p:nvSpPr>
          <p:cNvPr id="485"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lvl1pPr defTabSz="766949"/>
          </a:lstStyle>
          <a:p>
            <a:pPr/>
            <a:fld id="{86CB4B4D-7CA3-9044-876B-883B54F8677D}" type="slidenum"/>
          </a:p>
        </p:txBody>
      </p:sp>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9" name="Butz, Krüger, Völkel: Mensch-Maschine-Interaktion, Kapitel 7 - Grundregeln für die UI Gestalt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7 - Grundregeln für die UI Gestaltung		       		      Folie</a:t>
            </a:r>
          </a:p>
        </p:txBody>
      </p:sp>
      <p:sp>
        <p:nvSpPr>
          <p:cNvPr id="490"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pic>
        <p:nvPicPr>
          <p:cNvPr id="491" name="image25.png" descr="image25.png"/>
          <p:cNvPicPr>
            <a:picLocks noChangeAspect="1"/>
          </p:cNvPicPr>
          <p:nvPr/>
        </p:nvPicPr>
        <p:blipFill>
          <a:blip r:embed="rId3">
            <a:extLst/>
          </a:blip>
          <a:stretch>
            <a:fillRect/>
          </a:stretch>
        </p:blipFill>
        <p:spPr>
          <a:xfrm>
            <a:off x="6248139" y="796127"/>
            <a:ext cx="6502401" cy="4397457"/>
          </a:xfrm>
          <a:prstGeom prst="rect">
            <a:avLst/>
          </a:prstGeom>
          <a:ln w="3175"/>
        </p:spPr>
      </p:pic>
      <p:pic>
        <p:nvPicPr>
          <p:cNvPr id="492" name="image26.png" descr="image26.png"/>
          <p:cNvPicPr>
            <a:picLocks noChangeAspect="1"/>
          </p:cNvPicPr>
          <p:nvPr/>
        </p:nvPicPr>
        <p:blipFill>
          <a:blip r:embed="rId4">
            <a:extLst/>
          </a:blip>
          <a:stretch>
            <a:fillRect/>
          </a:stretch>
        </p:blipFill>
        <p:spPr>
          <a:xfrm>
            <a:off x="254260" y="5452012"/>
            <a:ext cx="12496280" cy="3038622"/>
          </a:xfrm>
          <a:prstGeom prst="rect">
            <a:avLst/>
          </a:prstGeom>
          <a:ln w="3175"/>
        </p:spPr>
      </p:pic>
      <p:sp>
        <p:nvSpPr>
          <p:cNvPr id="493" name="Beispiel: „Pile“ Metapher (Mander et al., CHI’92, Apple)"/>
          <p:cNvSpPr txBox="1"/>
          <p:nvPr>
            <p:ph type="title"/>
          </p:nvPr>
        </p:nvSpPr>
        <p:spPr>
          <a:prstGeom prst="rect">
            <a:avLst/>
          </a:prstGeom>
        </p:spPr>
        <p:txBody>
          <a:bodyPr/>
          <a:lstStyle/>
          <a:p>
            <a:pPr/>
            <a:r>
              <a:t>Beispiel: „Pile“ Metapher </a:t>
            </a:r>
            <a:r>
              <a:rPr sz="2000"/>
              <a:t>(Mander et al., CHI’92, Apple)</a:t>
            </a:r>
          </a:p>
        </p:txBody>
      </p:sp>
      <p:sp>
        <p:nvSpPr>
          <p:cNvPr id="494"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lvl1pPr defTabSz="766949"/>
          </a:lstStyle>
          <a:p>
            <a:pPr/>
            <a:fld id="{86CB4B4D-7CA3-9044-876B-883B54F8677D}" type="slidenum"/>
          </a:p>
        </p:txBody>
      </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8" name="Butz, Krüger, Völkel: Mensch-Maschine-Interaktion, Kapitel 7 - Grundregeln für die UI Gestalt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7 - Grundregeln für die UI Gestaltung		       		      Folie</a:t>
            </a:r>
          </a:p>
        </p:txBody>
      </p:sp>
      <p:sp>
        <p:nvSpPr>
          <p:cNvPr id="499"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pic>
        <p:nvPicPr>
          <p:cNvPr id="500" name="image27.png" descr="image27.png"/>
          <p:cNvPicPr>
            <a:picLocks noChangeAspect="1"/>
          </p:cNvPicPr>
          <p:nvPr/>
        </p:nvPicPr>
        <p:blipFill>
          <a:blip r:embed="rId3">
            <a:extLst/>
          </a:blip>
          <a:stretch>
            <a:fillRect/>
          </a:stretch>
        </p:blipFill>
        <p:spPr>
          <a:xfrm>
            <a:off x="812799" y="402232"/>
            <a:ext cx="11291669" cy="4174458"/>
          </a:xfrm>
          <a:prstGeom prst="rect">
            <a:avLst/>
          </a:prstGeom>
          <a:ln w="3175"/>
        </p:spPr>
      </p:pic>
      <p:pic>
        <p:nvPicPr>
          <p:cNvPr id="501" name="image28.png" descr="image28.png"/>
          <p:cNvPicPr>
            <a:picLocks noChangeAspect="1"/>
          </p:cNvPicPr>
          <p:nvPr/>
        </p:nvPicPr>
        <p:blipFill>
          <a:blip r:embed="rId4">
            <a:extLst/>
          </a:blip>
          <a:stretch>
            <a:fillRect/>
          </a:stretch>
        </p:blipFill>
        <p:spPr>
          <a:xfrm>
            <a:off x="900332" y="4676726"/>
            <a:ext cx="11135362" cy="4028572"/>
          </a:xfrm>
          <a:prstGeom prst="rect">
            <a:avLst/>
          </a:prstGeom>
          <a:ln w="3175"/>
        </p:spPr>
      </p:pic>
      <p:sp>
        <p:nvSpPr>
          <p:cNvPr id="502"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lvl1pPr defTabSz="766949"/>
          </a:lstStyle>
          <a:p>
            <a:pPr/>
            <a:fld id="{86CB4B4D-7CA3-9044-876B-883B54F8677D}" type="slidenum"/>
          </a:p>
        </p:txBody>
      </p:sp>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06" name="Butz, Krüger, Völkel: Mensch-Maschine-Interaktion, Kapitel 7 - Grundregeln für die UI Gestalt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7 - Grundregeln für die UI Gestaltung		       		      Folie</a:t>
            </a:r>
          </a:p>
        </p:txBody>
      </p:sp>
      <p:sp>
        <p:nvSpPr>
          <p:cNvPr id="507"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508" name="15 Jahre später: “Flip 3D”, “Cover Flow”, “Stacks”"/>
          <p:cNvSpPr txBox="1"/>
          <p:nvPr>
            <p:ph type="title"/>
          </p:nvPr>
        </p:nvSpPr>
        <p:spPr>
          <a:prstGeom prst="rect">
            <a:avLst/>
          </a:prstGeom>
        </p:spPr>
        <p:txBody>
          <a:bodyPr/>
          <a:lstStyle>
            <a:lvl1pPr>
              <a:defRPr sz="4400"/>
            </a:lvl1pPr>
          </a:lstStyle>
          <a:p>
            <a:pPr/>
            <a:r>
              <a:t>15 Jahre später: “Flip 3D”, “Cover Flow”, “Stacks”</a:t>
            </a:r>
          </a:p>
        </p:txBody>
      </p:sp>
      <p:pic>
        <p:nvPicPr>
          <p:cNvPr id="509" name="image29.jpg" descr="image29.jpg"/>
          <p:cNvPicPr>
            <a:picLocks noChangeAspect="1"/>
          </p:cNvPicPr>
          <p:nvPr/>
        </p:nvPicPr>
        <p:blipFill>
          <a:blip r:embed="rId3">
            <a:extLst/>
          </a:blip>
          <a:stretch>
            <a:fillRect/>
          </a:stretch>
        </p:blipFill>
        <p:spPr>
          <a:xfrm>
            <a:off x="4532909" y="4220303"/>
            <a:ext cx="5802142" cy="4351607"/>
          </a:xfrm>
          <a:prstGeom prst="rect">
            <a:avLst/>
          </a:prstGeom>
          <a:ln w="12700"/>
        </p:spPr>
      </p:pic>
      <p:pic>
        <p:nvPicPr>
          <p:cNvPr id="510" name="image30.jpg" descr="image30.jpg"/>
          <p:cNvPicPr>
            <a:picLocks noChangeAspect="1"/>
          </p:cNvPicPr>
          <p:nvPr/>
        </p:nvPicPr>
        <p:blipFill>
          <a:blip r:embed="rId4">
            <a:extLst/>
          </a:blip>
          <a:stretch>
            <a:fillRect/>
          </a:stretch>
        </p:blipFill>
        <p:spPr>
          <a:xfrm>
            <a:off x="500142" y="3938947"/>
            <a:ext cx="3163669" cy="4301588"/>
          </a:xfrm>
          <a:prstGeom prst="rect">
            <a:avLst/>
          </a:prstGeom>
          <a:ln w="12700"/>
        </p:spPr>
      </p:pic>
      <p:pic>
        <p:nvPicPr>
          <p:cNvPr id="511" name="image31.jpg" descr="image31.jpg"/>
          <p:cNvPicPr>
            <a:picLocks noChangeAspect="1"/>
          </p:cNvPicPr>
          <p:nvPr/>
        </p:nvPicPr>
        <p:blipFill>
          <a:blip r:embed="rId5">
            <a:extLst/>
          </a:blip>
          <a:stretch>
            <a:fillRect/>
          </a:stretch>
        </p:blipFill>
        <p:spPr>
          <a:xfrm>
            <a:off x="3501270" y="1781886"/>
            <a:ext cx="5802143" cy="3626339"/>
          </a:xfrm>
          <a:prstGeom prst="rect">
            <a:avLst/>
          </a:prstGeom>
          <a:ln w="12700"/>
        </p:spPr>
      </p:pic>
      <p:pic>
        <p:nvPicPr>
          <p:cNvPr id="512" name="image32.png" descr="image32.png"/>
          <p:cNvPicPr>
            <a:picLocks noChangeAspect="1"/>
          </p:cNvPicPr>
          <p:nvPr/>
        </p:nvPicPr>
        <p:blipFill>
          <a:blip r:embed="rId6">
            <a:extLst/>
          </a:blip>
          <a:stretch>
            <a:fillRect/>
          </a:stretch>
        </p:blipFill>
        <p:spPr>
          <a:xfrm>
            <a:off x="10816522" y="2625953"/>
            <a:ext cx="1838180" cy="3988973"/>
          </a:xfrm>
          <a:prstGeom prst="rect">
            <a:avLst/>
          </a:prstGeom>
          <a:ln w="3175">
            <a:miter lim="400000"/>
          </a:ln>
        </p:spPr>
      </p:pic>
      <p:sp>
        <p:nvSpPr>
          <p:cNvPr id="513"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lvl1pPr defTabSz="766949"/>
          </a:lstStyle>
          <a:p>
            <a:pPr/>
            <a:fld id="{86CB4B4D-7CA3-9044-876B-883B54F8677D}" type="slidenum"/>
          </a:p>
        </p:txBody>
      </p:sp>
    </p:spTree>
  </p:cSld>
  <p:clrMapOvr>
    <a:masterClrMapping/>
  </p:clrMapOvr>
  <p:transition xmlns:p14="http://schemas.microsoft.com/office/powerpoint/2010/main" spd="med" advClick="1"/>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7" name="Abgerundetes Rechteck"/>
          <p:cNvSpPr/>
          <p:nvPr/>
        </p:nvSpPr>
        <p:spPr>
          <a:xfrm>
            <a:off x="101599" y="73660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518" name="Butz, Krüger, Völkel: Mensch-Maschine-Interaktion, Kapitel 7 - Grundregeln für die UI Gestalt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7 - Grundregeln für die UI Gestaltung		       		      Folie</a:t>
            </a:r>
          </a:p>
        </p:txBody>
      </p:sp>
      <p:sp>
        <p:nvSpPr>
          <p:cNvPr id="519"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520" name="Kapitel 7 - Grundregeln für die UI Gestaltung"/>
          <p:cNvSpPr txBox="1"/>
          <p:nvPr>
            <p:ph type="title"/>
          </p:nvPr>
        </p:nvSpPr>
        <p:spPr>
          <a:prstGeom prst="rect">
            <a:avLst/>
          </a:prstGeom>
        </p:spPr>
        <p:txBody>
          <a:bodyPr/>
          <a:lstStyle/>
          <a:p>
            <a:pPr/>
            <a:r>
              <a:t>Kapitel 7 - Grundregeln für die UI Gestaltung</a:t>
            </a:r>
          </a:p>
        </p:txBody>
      </p:sp>
      <p:sp>
        <p:nvSpPr>
          <p:cNvPr id="521" name="Affordances…"/>
          <p:cNvSpPr txBox="1"/>
          <p:nvPr>
            <p:ph type="body" idx="1"/>
          </p:nvPr>
        </p:nvSpPr>
        <p:spPr>
          <a:prstGeom prst="rect">
            <a:avLst/>
          </a:prstGeom>
        </p:spPr>
        <p:txBody>
          <a:bodyPr/>
          <a:lstStyle/>
          <a:p>
            <a:pPr/>
            <a:r>
              <a:t>Affordances</a:t>
            </a:r>
          </a:p>
          <a:p>
            <a:pPr/>
            <a:r>
              <a:t>Constraints</a:t>
            </a:r>
          </a:p>
          <a:p>
            <a:pPr/>
            <a:r>
              <a:t>Mappings</a:t>
            </a:r>
          </a:p>
          <a:p>
            <a:pPr/>
            <a:r>
              <a:t>Konsistenz und Vorhersagbarkeit</a:t>
            </a:r>
          </a:p>
          <a:p>
            <a:pPr/>
            <a:r>
              <a:t>Feedback</a:t>
            </a:r>
          </a:p>
          <a:p>
            <a:pPr/>
            <a:r>
              <a:t>Fehlertoleranz und Fehlervermeidung</a:t>
            </a:r>
          </a:p>
          <a:p>
            <a:pPr/>
            <a:r>
              <a:t>Interface Animation</a:t>
            </a:r>
          </a:p>
          <a:p>
            <a:pPr/>
            <a:r>
              <a:t>Physikanalogie</a:t>
            </a:r>
          </a:p>
          <a:p>
            <a:pPr/>
            <a:r>
              <a:t>Metaphern als Basis für UI</a:t>
            </a:r>
          </a:p>
          <a:p>
            <a:pPr/>
            <a:r>
              <a:t>Object-Action Interface Modell</a:t>
            </a:r>
          </a:p>
        </p:txBody>
      </p:sp>
      <p:sp>
        <p:nvSpPr>
          <p:cNvPr id="522"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mc:AlternateContent xmlns:mc="http://schemas.openxmlformats.org/markup-compatibility/2006">
    <mc:Choice xmlns:p14="http://schemas.microsoft.com/office/powerpoint/2010/main" Requires="p14">
      <p:transition spd="fast" advClick="1" p14:dur="600">
        <p:fade/>
      </p:transition>
    </mc:Choice>
    <mc:Fallback>
      <p:transition spd="fast">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4" name="Butz, Krüger, Völkel: Mensch-Maschine-Interaktion, Kapitel 7 - Grundregeln für die UI Gestalt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7 - Grundregeln für die UI Gestaltung		       		      Folie</a:t>
            </a:r>
          </a:p>
        </p:txBody>
      </p:sp>
      <p:sp>
        <p:nvSpPr>
          <p:cNvPr id="52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526" name="OAI und AOI Modelle"/>
          <p:cNvSpPr txBox="1"/>
          <p:nvPr>
            <p:ph type="title"/>
          </p:nvPr>
        </p:nvSpPr>
        <p:spPr>
          <a:prstGeom prst="rect">
            <a:avLst/>
          </a:prstGeom>
        </p:spPr>
        <p:txBody>
          <a:bodyPr/>
          <a:lstStyle/>
          <a:p>
            <a:pPr/>
            <a:r>
              <a:t>OAI und AOI Modelle</a:t>
            </a:r>
          </a:p>
        </p:txBody>
      </p:sp>
      <p:sp>
        <p:nvSpPr>
          <p:cNvPr id="527"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528" name="OAI-eps-converted-to.pdf" descr="OAI-eps-converted-to.pdf"/>
          <p:cNvPicPr>
            <a:picLocks noChangeAspect="1"/>
          </p:cNvPicPr>
          <p:nvPr/>
        </p:nvPicPr>
        <p:blipFill>
          <a:blip r:embed="rId3">
            <a:extLst/>
          </a:blip>
          <a:stretch>
            <a:fillRect/>
          </a:stretch>
        </p:blipFill>
        <p:spPr>
          <a:xfrm>
            <a:off x="170816" y="3017253"/>
            <a:ext cx="12663168" cy="3719094"/>
          </a:xfrm>
          <a:prstGeom prst="rect">
            <a:avLst/>
          </a:prstGeom>
          <a:ln w="3175"/>
        </p:spPr>
      </p:pic>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2" name="Butz, Krüger, Völkel: Mensch-Maschine-Interaktion, Kapitel 7 - Grundregeln für die UI Gestalt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7 - Grundregeln für die UI Gestaltung		       		      Folie</a:t>
            </a:r>
          </a:p>
        </p:txBody>
      </p:sp>
      <p:sp>
        <p:nvSpPr>
          <p:cNvPr id="533"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534" name="OAI: Objekt -&gt; Aktion"/>
          <p:cNvSpPr txBox="1"/>
          <p:nvPr>
            <p:ph type="title"/>
          </p:nvPr>
        </p:nvSpPr>
        <p:spPr>
          <a:prstGeom prst="rect">
            <a:avLst/>
          </a:prstGeom>
        </p:spPr>
        <p:txBody>
          <a:bodyPr/>
          <a:lstStyle/>
          <a:p>
            <a:pPr/>
            <a:r>
              <a:t>OAI: Objekt -&gt; Aktion</a:t>
            </a:r>
          </a:p>
        </p:txBody>
      </p:sp>
      <p:sp>
        <p:nvSpPr>
          <p:cNvPr id="535"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536" name="oai ex.png" descr="oai ex.png"/>
          <p:cNvPicPr>
            <a:picLocks noChangeAspect="1"/>
          </p:cNvPicPr>
          <p:nvPr/>
        </p:nvPicPr>
        <p:blipFill>
          <a:blip r:embed="rId2">
            <a:extLst/>
          </a:blip>
          <a:stretch>
            <a:fillRect/>
          </a:stretch>
        </p:blipFill>
        <p:spPr>
          <a:xfrm>
            <a:off x="2039525" y="1235714"/>
            <a:ext cx="8925750" cy="8059763"/>
          </a:xfrm>
          <a:prstGeom prst="rect">
            <a:avLst/>
          </a:prstGeom>
          <a:ln w="3175"/>
        </p:spPr>
      </p:pic>
    </p:spTree>
  </p:cSld>
  <p:clrMapOvr>
    <a:masterClrMapping/>
  </p:clrMapOvr>
  <p:transition xmlns:p14="http://schemas.microsoft.com/office/powerpoint/2010/main" spd="med" advClick="1"/>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8" name="Butz, Krüger, Völkel: Mensch-Maschine-Interaktion, Kapitel 7 - Grundregeln für die UI Gestaltung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7 - Grundregeln für die UI Gestaltung		       		      Folie</a:t>
            </a:r>
          </a:p>
        </p:txBody>
      </p:sp>
      <p:sp>
        <p:nvSpPr>
          <p:cNvPr id="539"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540" name="AOI: Aktion -&gt; Objekt"/>
          <p:cNvSpPr txBox="1"/>
          <p:nvPr>
            <p:ph type="title"/>
          </p:nvPr>
        </p:nvSpPr>
        <p:spPr>
          <a:prstGeom prst="rect">
            <a:avLst/>
          </a:prstGeom>
        </p:spPr>
        <p:txBody>
          <a:bodyPr/>
          <a:lstStyle/>
          <a:p>
            <a:pPr/>
            <a:r>
              <a:t>AOI: Aktion -&gt; Objekt</a:t>
            </a:r>
          </a:p>
        </p:txBody>
      </p:sp>
      <p:sp>
        <p:nvSpPr>
          <p:cNvPr id="541"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542" name="aoi ex.png" descr="aoi ex.png"/>
          <p:cNvPicPr>
            <a:picLocks noChangeAspect="1"/>
          </p:cNvPicPr>
          <p:nvPr/>
        </p:nvPicPr>
        <p:blipFill>
          <a:blip r:embed="rId2">
            <a:extLst/>
          </a:blip>
          <a:stretch>
            <a:fillRect/>
          </a:stretch>
        </p:blipFill>
        <p:spPr>
          <a:xfrm>
            <a:off x="0" y="2312916"/>
            <a:ext cx="13004800" cy="5127768"/>
          </a:xfrm>
          <a:prstGeom prst="rect">
            <a:avLst/>
          </a:prstGeom>
          <a:ln w="3175"/>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a:ea typeface="Arial"/>
        <a:cs typeface="Arial"/>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BFC1DD"/>
        </a:solidFill>
        <a:ln w="3175" cap="flat">
          <a:solidFill>
            <a:srgbClr val="000000"/>
          </a:solidFill>
          <a:prstDash val="solid"/>
          <a:round/>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175" cap="flat">
          <a:solidFill>
            <a:srgbClr val="000000"/>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3175" cap="flat">
          <a:noFill/>
          <a:miter lim="400000"/>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a:ea typeface="Arial"/>
        <a:cs typeface="Arial"/>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BFC1DD"/>
        </a:solidFill>
        <a:ln w="3175" cap="flat">
          <a:solidFill>
            <a:srgbClr val="000000"/>
          </a:solidFill>
          <a:prstDash val="solid"/>
          <a:round/>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175" cap="flat">
          <a:solidFill>
            <a:srgbClr val="000000"/>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3175" cap="flat">
          <a:noFill/>
          <a:miter lim="400000"/>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