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media1.mp4" ContentType="video/unknown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1500">
        <a:latin typeface="+mn-lt"/>
        <a:ea typeface="+mn-ea"/>
        <a:cs typeface="+mn-cs"/>
        <a:sym typeface="Arial"/>
      </a:defRPr>
    </a:lvl1pPr>
    <a:lvl2pPr indent="228600" defTabSz="825500" latinLnBrk="0">
      <a:defRPr sz="1500">
        <a:latin typeface="+mn-lt"/>
        <a:ea typeface="+mn-ea"/>
        <a:cs typeface="+mn-cs"/>
        <a:sym typeface="Arial"/>
      </a:defRPr>
    </a:lvl2pPr>
    <a:lvl3pPr indent="457200" defTabSz="825500" latinLnBrk="0">
      <a:defRPr sz="1500">
        <a:latin typeface="+mn-lt"/>
        <a:ea typeface="+mn-ea"/>
        <a:cs typeface="+mn-cs"/>
        <a:sym typeface="Arial"/>
      </a:defRPr>
    </a:lvl3pPr>
    <a:lvl4pPr indent="685800" defTabSz="825500" latinLnBrk="0">
      <a:defRPr sz="1500">
        <a:latin typeface="+mn-lt"/>
        <a:ea typeface="+mn-ea"/>
        <a:cs typeface="+mn-cs"/>
        <a:sym typeface="Arial"/>
      </a:defRPr>
    </a:lvl4pPr>
    <a:lvl5pPr indent="914400" defTabSz="825500" latinLnBrk="0">
      <a:defRPr sz="1500">
        <a:latin typeface="+mn-lt"/>
        <a:ea typeface="+mn-ea"/>
        <a:cs typeface="+mn-cs"/>
        <a:sym typeface="Arial"/>
      </a:defRPr>
    </a:lvl5pPr>
    <a:lvl6pPr indent="1143000" defTabSz="825500" latinLnBrk="0">
      <a:defRPr sz="1500">
        <a:latin typeface="+mn-lt"/>
        <a:ea typeface="+mn-ea"/>
        <a:cs typeface="+mn-cs"/>
        <a:sym typeface="Arial"/>
      </a:defRPr>
    </a:lvl6pPr>
    <a:lvl7pPr indent="1371600" defTabSz="825500" latinLnBrk="0">
      <a:defRPr sz="1500">
        <a:latin typeface="+mn-lt"/>
        <a:ea typeface="+mn-ea"/>
        <a:cs typeface="+mn-cs"/>
        <a:sym typeface="Arial"/>
      </a:defRPr>
    </a:lvl7pPr>
    <a:lvl8pPr indent="1600200" defTabSz="825500" latinLnBrk="0">
      <a:defRPr sz="1500">
        <a:latin typeface="+mn-lt"/>
        <a:ea typeface="+mn-ea"/>
        <a:cs typeface="+mn-cs"/>
        <a:sym typeface="Arial"/>
      </a:defRPr>
    </a:lvl8pPr>
    <a:lvl9pPr indent="1828800" defTabSz="825500" latinLnBrk="0">
      <a:defRPr sz="15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www.codecogs.com/latex/eqneditor.php" TargetMode="Externa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" name="Shape 3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Wir haben bisher einiges über den Menschen gelernt und wie er intern „funktioniert“</a:t>
            </a:r>
          </a:p>
          <a:p>
            <a:pPr/>
          </a:p>
          <a:p>
            <a:pPr/>
            <a:r>
              <a:t>Jetzt: Beginn des zweiten Teils (Maschine), Start mit den technischen Rahmenbedingungen: wie müssen uns die Maschinen denn überhaupt bedienen? Welche Qualitätsstandards müssen z.B. bzgl. Auflösung und Timing gelten?</a:t>
            </a:r>
          </a:p>
          <a:p>
            <a:pPr/>
          </a:p>
          <a:p>
            <a:pPr/>
            <a:r>
              <a:t>…und schon wieder ein bekanntes Gesetz, das einen direkten Bezug hierzu hat ;-)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0" name="Shape 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Situation: Mensch vorm Bildschirm oder auch Druckerzeugnis. Frage: wie hoch muss die Auflösung sein? Ab wo lohnt es sich nicht mehr?</a:t>
            </a:r>
          </a:p>
          <a:p>
            <a:pPr/>
          </a:p>
          <a:p>
            <a:pPr/>
            <a:r>
              <a:t>Beispiel: Bild oder Textseite wird im Abstand ihrer Diagonale gelesen (siehe Definition Normalobjektiv) </a:t>
            </a:r>
          </a:p>
          <a:p>
            <a:pPr/>
            <a:r>
              <a:t>Winkelasuflösug des Auges maximal 1 Minute (1/60 Grad)</a:t>
            </a:r>
          </a:p>
          <a:p>
            <a:pPr/>
            <a:r>
              <a:t>Damit konkrete Werte berechenbar (Normalobjektiv: 50 Grad, damit 3.000px)</a:t>
            </a:r>
          </a:p>
          <a:p>
            <a:pPr/>
            <a:r>
              <a:t>…Formeln an der Grafik herleiten</a:t>
            </a:r>
          </a:p>
          <a:p>
            <a:pPr/>
          </a:p>
          <a:p>
            <a:pPr/>
            <a:r>
              <a:t>alter Fernseher: 5fache Diagonale als Abstand (700px)</a:t>
            </a:r>
          </a:p>
          <a:p>
            <a:pPr/>
            <a:r>
              <a:t>HDTV: doppelte Diagonale) (1.700px)</a:t>
            </a:r>
          </a:p>
          <a:p>
            <a:pPr/>
            <a:r>
              <a:t>Smartphone (10cm) in Armlänge (50cm): 700px (erstes iPhone)</a:t>
            </a:r>
          </a:p>
          <a:p>
            <a:pPr/>
            <a:r>
              <a:t>Tablet (20cm) in Armlänge (50cm): 1350px (nicht ganz erstes iPad)</a:t>
            </a:r>
          </a:p>
          <a:p>
            <a:pPr/>
            <a:r>
              <a:t>HMD Oculus Rift: 1.280px auf 90 Grad: müssten 5.400 sein: Pixel klar zu sehn </a:t>
            </a:r>
          </a:p>
          <a:p>
            <a:pPr/>
          </a:p>
          <a:p>
            <a:pPr/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http://www.codecogs.com/latex/eqneditor.php</a:t>
            </a:r>
          </a:p>
          <a:p>
            <a:pPr/>
            <a:r>
              <a:t>\frac{w}{2}= d \tan \frac{\beta}{2}</a:t>
            </a:r>
          </a:p>
          <a:p>
            <a:pPr/>
            <a:r>
              <a:t>\beta = 2 \arctan \frac{w}{2d}</a:t>
            </a:r>
          </a:p>
          <a:p>
            <a:pPr/>
            <a:r>
              <a:t>60 * 2 * \arctan \frac{w}{2d}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hape 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Informell: 100ms scheinen eine häufiger vorkommende Zahl zu sein:</a:t>
            </a:r>
          </a:p>
          <a:p>
            <a:pPr/>
          </a:p>
          <a:p>
            <a:pPr/>
            <a:r>
              <a:t>Bewegungseindruck ab 100ms</a:t>
            </a:r>
          </a:p>
          <a:p>
            <a:pPr/>
            <a:r>
              <a:t>direkter Zusammenhang bis 100ms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hape 9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Erinnerung: Farbwahrnehmung mittels Zapfen, 3 Farbkanäle RGB</a:t>
            </a:r>
          </a:p>
          <a:p>
            <a:pPr/>
            <a:r>
              <a:t>innerhalb eines Farbkanals etwa 60 Helligkeitsstufen unterscheidbar</a:t>
            </a:r>
          </a:p>
          <a:p>
            <a:pPr/>
          </a:p>
          <a:p>
            <a:pPr/>
            <a:r>
              <a:t>damit flüssige Farbverläufe ab etwa 6 Bit pro Kanal, 8 Bit sind reichlich</a:t>
            </a:r>
          </a:p>
          <a:p>
            <a:pPr/>
          </a:p>
          <a:p>
            <a:pPr/>
            <a:r>
              <a:t>Kontrastumfang Auge = 10 Blenden = 1:1000 = Büromonitor</a:t>
            </a:r>
          </a:p>
          <a:p>
            <a:pPr/>
          </a:p>
          <a:p>
            <a:pPr/>
            <a:r>
              <a:t>HDR Monitore angeblich 200.000 bis zu 1 Mio : 1, weit jenseits des Auges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4" name="Shape 10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Kurze Diskussion über Bildschirme, Helligkeit und Kontrast</a:t>
            </a:r>
          </a:p>
          <a:p>
            <a:pPr/>
            <a:r>
              <a:t>Rechenbeispiel kommt auf der nächsten Folie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4" name="Shape 1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Annahme vorher: Bildschirm im dunklen Raum</a:t>
            </a:r>
          </a:p>
          <a:p>
            <a:pPr/>
          </a:p>
          <a:p>
            <a:pPr/>
            <a:r>
              <a:t>in der Praxis: Umgebungslicht von 200 Lux oder mehr</a:t>
            </a:r>
          </a:p>
          <a:p>
            <a:pPr/>
            <a:r>
              <a:t>Bsp: Laptop Display hat Helligkeit von 200 cd/m2</a:t>
            </a:r>
          </a:p>
          <a:p>
            <a:pPr/>
            <a:r>
              <a:t>Oberfläche reflektiert 1% der Umgebungshelligkeit</a:t>
            </a:r>
          </a:p>
          <a:p>
            <a:pPr/>
            <a:r>
              <a:t>Kontrastumfang 2-202 cd/m2 = 1:100</a:t>
            </a:r>
          </a:p>
          <a:p>
            <a:pPr/>
          </a:p>
          <a:p>
            <a:pPr/>
            <a:r>
              <a:t>Bei hellem Sonnenlicht mit 100.000 cd/m2:</a:t>
            </a:r>
          </a:p>
          <a:p>
            <a:pPr/>
            <a:r>
              <a:t>Kontrastumfang 1.000-1.200 cd/m2 = 1:1,2</a:t>
            </a:r>
          </a:p>
          <a:p>
            <a:pPr/>
          </a:p>
          <a:p>
            <a:pPr/>
            <a:r>
              <a:t>Diskussion: Beamer hier im Hörsaal</a:t>
            </a:r>
          </a:p>
          <a:p>
            <a:pPr/>
          </a:p>
          <a:p>
            <a:pPr/>
            <a:r>
              <a:t>Also: hohe Maximalhelligkeit ist wichtig für guten Kontrastumfang in der Praxis!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Dynamikumfang des Ohrs von der Hörschwelle zum lautesten Geräusch ca. 120 dB</a:t>
            </a:r>
          </a:p>
          <a:p>
            <a:pPr/>
            <a:r>
              <a:t>Das entspricht 120/6 = 20 Verdopplungen, also etwa 20 Bit</a:t>
            </a:r>
          </a:p>
          <a:p>
            <a:pPr/>
          </a:p>
          <a:p>
            <a:pPr/>
            <a:r>
              <a:t>praktisch genutzt nur ein viel kleinerer Bereich (z.B. Musik), dafür 16 Bit ausreichend</a:t>
            </a:r>
          </a:p>
          <a:p>
            <a:pPr/>
          </a:p>
          <a:p>
            <a:pPr/>
            <a:r>
              <a:t>bei Sprache alleine reichen sogar 8 Bit = 48 dB (siehe ISDN)</a:t>
            </a:r>
          </a:p>
          <a:p>
            <a:pPr/>
          </a:p>
          <a:p>
            <a:pPr/>
            <a:r>
              <a:t>Frequenzbereich 20Hz bis 20kHz, daher Abtastung mit 44.1 kHz ausreichend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Gordon Earle Moore</a:t>
            </a:r>
          </a:p>
          <a:p>
            <a:pPr/>
            <a:r>
              <a:t>Mitgründer der Intel Corporation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Relationship Id="rId3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hyperlink" Target="http://www.billbuxton.com/LessIsMore.pdf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14299" y="13589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6 - Technische Rahmenbeding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6 - Technische Rahmenbedingungen</a:t>
            </a:r>
          </a:p>
        </p:txBody>
      </p:sp>
      <p:sp>
        <p:nvSpPr>
          <p:cNvPr id="34" name="Visuelle Darstellu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Visuelle Darstellung</a:t>
            </a:r>
          </a:p>
          <a:p>
            <a:pPr lvl="1"/>
            <a:r>
              <a:t>Räumliche Auflösung</a:t>
            </a:r>
          </a:p>
          <a:p>
            <a:pPr lvl="1"/>
            <a:r>
              <a:t>Zeitliche Auflösung</a:t>
            </a:r>
          </a:p>
          <a:p>
            <a:pPr lvl="1"/>
            <a:r>
              <a:t>Darstellung von Farbe und Helligkeit</a:t>
            </a:r>
          </a:p>
          <a:p>
            <a:pPr/>
            <a:r>
              <a:t>Akustische Darstellung</a:t>
            </a:r>
          </a:p>
          <a:p>
            <a:pPr/>
            <a:r>
              <a:t>Moore’s Law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4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1" name="Räumliche Auflös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Räumliche Auflösung</a:t>
            </a:r>
          </a:p>
        </p:txBody>
      </p:sp>
      <p:sp>
        <p:nvSpPr>
          <p:cNvPr id="4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3" name="CodeCogsEqn-9.pdf" descr="CodeCogsEqn-9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46039" y="6464999"/>
            <a:ext cx="2298659" cy="973561"/>
          </a:xfrm>
          <a:prstGeom prst="rect">
            <a:avLst/>
          </a:prstGeom>
          <a:ln w="3175"/>
        </p:spPr>
      </p:pic>
      <p:pic>
        <p:nvPicPr>
          <p:cNvPr id="44" name="CodeCogsEqn-10.pdf" descr="CodeCogsEqn-10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85897" y="6464999"/>
            <a:ext cx="3295104" cy="973561"/>
          </a:xfrm>
          <a:prstGeom prst="rect">
            <a:avLst/>
          </a:prstGeom>
          <a:ln w="3175"/>
        </p:spPr>
      </p:pic>
      <p:pic>
        <p:nvPicPr>
          <p:cNvPr id="45" name="CodeCogsEqn-11.pdf" descr="CodeCogsEqn-11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38664" y="7981216"/>
            <a:ext cx="3671955" cy="973561"/>
          </a:xfrm>
          <a:prstGeom prst="rect">
            <a:avLst/>
          </a:prstGeom>
          <a:ln w="3175"/>
        </p:spPr>
      </p:pic>
      <p:sp>
        <p:nvSpPr>
          <p:cNvPr id="46" name="Es gilt:    oder"/>
          <p:cNvSpPr txBox="1"/>
          <p:nvPr/>
        </p:nvSpPr>
        <p:spPr>
          <a:xfrm>
            <a:off x="444919" y="6707613"/>
            <a:ext cx="6012720" cy="4883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900"/>
            </a:lvl1pPr>
          </a:lstStyle>
          <a:p>
            <a:pPr/>
            <a:r>
              <a:t>Es gilt:				oder</a:t>
            </a:r>
          </a:p>
        </p:txBody>
      </p:sp>
      <p:sp>
        <p:nvSpPr>
          <p:cNvPr id="47" name="Bei 1/60 Grad Auflösung werden        Pixel benötigt."/>
          <p:cNvSpPr txBox="1"/>
          <p:nvPr/>
        </p:nvSpPr>
        <p:spPr>
          <a:xfrm>
            <a:off x="485814" y="8223831"/>
            <a:ext cx="11986973" cy="4883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900"/>
            </a:lvl1pPr>
          </a:lstStyle>
          <a:p>
            <a:pPr/>
            <a:r>
              <a:t>Bei 1/60 Grad Auflösung werden			     Pixel benötigt.</a:t>
            </a:r>
          </a:p>
        </p:txBody>
      </p:sp>
      <p:pic>
        <p:nvPicPr>
          <p:cNvPr id="48" name="blickwinkel.pdf" descr="blickwinkel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0634" y="1537558"/>
            <a:ext cx="12598400" cy="4108175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5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4" name="Zeitliche Auflösung: Beweg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Zeitliche Auflösung: Bewegungen</a:t>
            </a:r>
          </a:p>
        </p:txBody>
      </p:sp>
      <p:sp>
        <p:nvSpPr>
          <p:cNvPr id="55" name="Einzelbilder bis ca. 100ms, danach zunehmend Bewegu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Einzelbilder bis ca. 100ms, danach zunehmend Bewegung</a:t>
            </a:r>
          </a:p>
          <a:p>
            <a:pPr/>
            <a:r>
              <a:t>Flüssige Bewegung ab ca. 25 Bilder pro Sekunde</a:t>
            </a:r>
          </a:p>
          <a:p>
            <a:pPr lvl="1"/>
            <a:r>
              <a:t>siehe Kinofilm</a:t>
            </a:r>
          </a:p>
          <a:p>
            <a:pPr/>
            <a:r>
              <a:t>Flimmerfreiheit ab ca. 50 Hz</a:t>
            </a:r>
          </a:p>
          <a:p>
            <a:pPr lvl="1"/>
            <a:r>
              <a:t>siehe Fernsehen</a:t>
            </a:r>
          </a:p>
        </p:txBody>
      </p:sp>
      <p:sp>
        <p:nvSpPr>
          <p:cNvPr id="56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7" name="Bild" descr="Bild"/>
          <p:cNvPicPr>
            <a:picLocks noChangeAspect="1"/>
          </p:cNvPicPr>
          <p:nvPr/>
        </p:nvPicPr>
        <p:blipFill>
          <a:blip r:embed="rId2">
            <a:extLst/>
          </a:blip>
          <a:srcRect l="0" t="7069" r="0" b="0"/>
          <a:stretch>
            <a:fillRect/>
          </a:stretch>
        </p:blipFill>
        <p:spPr>
          <a:xfrm>
            <a:off x="5424417" y="4765615"/>
            <a:ext cx="7620001" cy="4720886"/>
          </a:xfrm>
          <a:prstGeom prst="rect">
            <a:avLst/>
          </a:prstGeom>
          <a:ln w="3175"/>
        </p:spPr>
      </p:pic>
      <p:sp>
        <p:nvSpPr>
          <p:cNvPr id="58" name="http://www.perpetuum-mobile.ch/images/produkte/600/daumenkino-1394_2_600.jpg"/>
          <p:cNvSpPr txBox="1"/>
          <p:nvPr/>
        </p:nvSpPr>
        <p:spPr>
          <a:xfrm>
            <a:off x="8538716" y="9559064"/>
            <a:ext cx="2509806" cy="1554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http://www.perpetuum-mobile.ch/images/produkte/600/daumenkino-1394_2_600.jpg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rogress-bar.png" descr="progress-ba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96301" y="6512504"/>
            <a:ext cx="8136500" cy="3648655"/>
          </a:xfrm>
          <a:prstGeom prst="rect">
            <a:avLst/>
          </a:prstGeom>
          <a:ln w="3175"/>
        </p:spPr>
      </p:pic>
      <p:sp>
        <p:nvSpPr>
          <p:cNvPr id="61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6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3" name="Zeitliche Auflösung: Verzöger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Zeitliche Auflösung: Verzögerungen</a:t>
            </a:r>
          </a:p>
        </p:txBody>
      </p:sp>
      <p:sp>
        <p:nvSpPr>
          <p:cNvPr id="64" name="Direkte Verbindung bis ca. 100ms empfunden…"/>
          <p:cNvSpPr txBox="1"/>
          <p:nvPr>
            <p:ph type="body" sz="half" idx="1"/>
          </p:nvPr>
        </p:nvSpPr>
        <p:spPr>
          <a:xfrm>
            <a:off x="203199" y="3671567"/>
            <a:ext cx="12598401" cy="3421649"/>
          </a:xfrm>
          <a:prstGeom prst="rect">
            <a:avLst/>
          </a:prstGeom>
        </p:spPr>
        <p:txBody>
          <a:bodyPr/>
          <a:lstStyle/>
          <a:p>
            <a:pPr/>
            <a:r>
              <a:t>Direkte Verbindung bis ca. 100ms empfunden</a:t>
            </a:r>
          </a:p>
          <a:p>
            <a:pPr/>
            <a:r>
              <a:t>Kausaler Zusammenhang bis ca. 1 Sekunde</a:t>
            </a:r>
          </a:p>
          <a:p>
            <a:pPr/>
            <a:r>
              <a:t>Ab mehreren Sekunden kein Zusammenhang mehr</a:t>
            </a:r>
          </a:p>
          <a:p>
            <a:pPr lvl="1"/>
            <a:r>
              <a:t>andere Rückmeldung benötigt</a:t>
            </a:r>
          </a:p>
        </p:txBody>
      </p:sp>
      <p:sp>
        <p:nvSpPr>
          <p:cNvPr id="6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6" name="Linie"/>
          <p:cNvSpPr/>
          <p:nvPr/>
        </p:nvSpPr>
        <p:spPr>
          <a:xfrm>
            <a:off x="795226" y="2946080"/>
            <a:ext cx="11414347" cy="1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" name="Eingabe"/>
          <p:cNvSpPr/>
          <p:nvPr/>
        </p:nvSpPr>
        <p:spPr>
          <a:xfrm>
            <a:off x="837241" y="1641994"/>
            <a:ext cx="1683030" cy="577013"/>
          </a:xfrm>
          <a:prstGeom prst="rect">
            <a:avLst/>
          </a:prstGeom>
          <a:solidFill>
            <a:srgbClr val="4EBFE2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Eingabe</a:t>
            </a:r>
          </a:p>
        </p:txBody>
      </p:sp>
      <p:sp>
        <p:nvSpPr>
          <p:cNvPr id="68" name="Ausgabe"/>
          <p:cNvSpPr/>
          <p:nvPr/>
        </p:nvSpPr>
        <p:spPr>
          <a:xfrm>
            <a:off x="5742676" y="2183095"/>
            <a:ext cx="3049119" cy="577012"/>
          </a:xfrm>
          <a:prstGeom prst="rect">
            <a:avLst/>
          </a:prstGeom>
          <a:solidFill>
            <a:srgbClr val="4EBFE2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Ausgabe</a:t>
            </a:r>
          </a:p>
        </p:txBody>
      </p:sp>
      <p:sp>
        <p:nvSpPr>
          <p:cNvPr id="69" name="Linie"/>
          <p:cNvSpPr/>
          <p:nvPr/>
        </p:nvSpPr>
        <p:spPr>
          <a:xfrm>
            <a:off x="2537602" y="2214272"/>
            <a:ext cx="3200784" cy="1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0" name="Verzögerung"/>
          <p:cNvSpPr txBox="1"/>
          <p:nvPr/>
        </p:nvSpPr>
        <p:spPr>
          <a:xfrm>
            <a:off x="3123580" y="1729330"/>
            <a:ext cx="1736229" cy="4023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Verzögerung</a:t>
            </a:r>
          </a:p>
        </p:txBody>
      </p:sp>
      <p:sp>
        <p:nvSpPr>
          <p:cNvPr id="71" name="t"/>
          <p:cNvSpPr txBox="1"/>
          <p:nvPr/>
        </p:nvSpPr>
        <p:spPr>
          <a:xfrm>
            <a:off x="11629865" y="2989166"/>
            <a:ext cx="229406" cy="4023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t</a:t>
            </a:r>
          </a:p>
        </p:txBody>
      </p:sp>
      <p:pic>
        <p:nvPicPr>
          <p:cNvPr id="72" name="beachball.png" descr="beachbal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6557" y="7269472"/>
            <a:ext cx="1384399" cy="1398598"/>
          </a:xfrm>
          <a:prstGeom prst="rect">
            <a:avLst/>
          </a:prstGeom>
          <a:ln w="3175"/>
        </p:spPr>
      </p:pic>
      <p:pic>
        <p:nvPicPr>
          <p:cNvPr id="73" name="hourglass_cursor.png" descr="hourglass_curso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13538" y="7088618"/>
            <a:ext cx="1040181" cy="1760307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7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9" name="Verzögerung: ein künstlerischer Blic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Verzögerung: ein künstlerischer Blick</a:t>
            </a:r>
          </a:p>
        </p:txBody>
      </p:sp>
      <p:sp>
        <p:nvSpPr>
          <p:cNvPr id="8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1" name="Lag.mp4" descr="Lag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1607995"/>
            <a:ext cx="13004801" cy="7315201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https://www.youtube.com/watch?v=ZcP9jiCbakw"/>
          <p:cNvSpPr txBox="1"/>
          <p:nvPr/>
        </p:nvSpPr>
        <p:spPr>
          <a:xfrm>
            <a:off x="3425552" y="9009145"/>
            <a:ext cx="6153696" cy="4023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https://www.youtube.com/watch?v=ZcP9jiCbakw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91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8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8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8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8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6" name="Darstellung von Farbe und Helligke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Darstellung von Farbe und Helligkeit</a:t>
            </a:r>
          </a:p>
        </p:txBody>
      </p:sp>
      <p:sp>
        <p:nvSpPr>
          <p:cNvPr id="8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8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00" y="6484667"/>
            <a:ext cx="12700000" cy="2895601"/>
          </a:xfrm>
          <a:prstGeom prst="rect">
            <a:avLst/>
          </a:prstGeom>
          <a:ln w="3175"/>
        </p:spPr>
      </p:pic>
      <p:sp>
        <p:nvSpPr>
          <p:cNvPr id="89" name="http://www.hki.uni-koeln.de/sites/all/files/courses/10290/02_Farbtiefe.svg_.png"/>
          <p:cNvSpPr txBox="1"/>
          <p:nvPr/>
        </p:nvSpPr>
        <p:spPr>
          <a:xfrm>
            <a:off x="1588647" y="9187257"/>
            <a:ext cx="2350809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http://www.hki.uni-koeln.de/sites/all/files/courses/10290/02_Farbtiefe.svg_.png</a:t>
            </a:r>
          </a:p>
        </p:txBody>
      </p:sp>
      <p:pic>
        <p:nvPicPr>
          <p:cNvPr id="90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55259" y="1155712"/>
            <a:ext cx="3810001" cy="5207001"/>
          </a:xfrm>
          <a:prstGeom prst="rect">
            <a:avLst/>
          </a:prstGeom>
          <a:ln w="3175"/>
        </p:spPr>
      </p:pic>
      <p:sp>
        <p:nvSpPr>
          <p:cNvPr id="91" name="http://www.teialehrbuch.de/Kostenlose-Kurse/Adobe-Photoshop/images/02_16.jpg"/>
          <p:cNvSpPr txBox="1"/>
          <p:nvPr/>
        </p:nvSpPr>
        <p:spPr>
          <a:xfrm>
            <a:off x="9730053" y="1156205"/>
            <a:ext cx="2460414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http://www.teialehrbuch.de/Kostenlose-Kurse/Adobe-Photoshop/images/02_16.jpg</a:t>
            </a:r>
          </a:p>
        </p:txBody>
      </p:sp>
      <p:pic>
        <p:nvPicPr>
          <p:cNvPr id="92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1569" y="1155712"/>
            <a:ext cx="7558203" cy="5207001"/>
          </a:xfrm>
          <a:prstGeom prst="rect">
            <a:avLst/>
          </a:prstGeom>
          <a:ln w="3175"/>
        </p:spPr>
      </p:pic>
      <p:sp>
        <p:nvSpPr>
          <p:cNvPr id="93" name="http://images.bit-tech.net/content_images/2005/10/brightside_hdr_edr/sunsetb.jpg"/>
          <p:cNvSpPr txBox="1"/>
          <p:nvPr/>
        </p:nvSpPr>
        <p:spPr>
          <a:xfrm>
            <a:off x="3335750" y="6113128"/>
            <a:ext cx="2449841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>
                <a:solidFill>
                  <a:srgbClr val="FFFFFF"/>
                </a:solidFill>
              </a:defRPr>
            </a:lvl1pPr>
          </a:lstStyle>
          <a:p>
            <a:pPr/>
            <a:r>
              <a:t>http://images.bit-tech.net/content_images/2005/10/brightside_hdr_edr/sunsetb.jpg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9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" name="Bildschirmkontrast in der Prax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Bildschirmkontrast in der Praxis</a:t>
            </a:r>
          </a:p>
        </p:txBody>
      </p:sp>
      <p:sp>
        <p:nvSpPr>
          <p:cNvPr id="10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1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254" y="1062187"/>
            <a:ext cx="12438292" cy="8279818"/>
          </a:xfrm>
          <a:prstGeom prst="rect">
            <a:avLst/>
          </a:prstGeom>
          <a:ln w="3175"/>
        </p:spPr>
      </p:pic>
      <p:sp>
        <p:nvSpPr>
          <p:cNvPr id="102" name="http://de.wikihow.com/Bessere-Lesbarkeit-eines-Laptopbildschirms-im-Freien"/>
          <p:cNvSpPr txBox="1"/>
          <p:nvPr/>
        </p:nvSpPr>
        <p:spPr>
          <a:xfrm>
            <a:off x="256126" y="8969668"/>
            <a:ext cx="9670752" cy="4023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http://de.wikihow.com/Bessere-Lesbarkeit-eines-Laptopbildschirms-im-Freien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0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8" name="Bildschirmkontrast: ein Rechenbeispi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Bildschirmkontrast: ein Rechenbeispiel</a:t>
            </a:r>
          </a:p>
        </p:txBody>
      </p:sp>
      <p:sp>
        <p:nvSpPr>
          <p:cNvPr id="109" name="Umgebungslicht von z.B. 200 Lux…"/>
          <p:cNvSpPr txBox="1"/>
          <p:nvPr>
            <p:ph type="body" idx="1"/>
          </p:nvPr>
        </p:nvSpPr>
        <p:spPr>
          <a:xfrm>
            <a:off x="203200" y="1346041"/>
            <a:ext cx="7423493" cy="8012064"/>
          </a:xfrm>
          <a:prstGeom prst="rect">
            <a:avLst/>
          </a:prstGeom>
        </p:spPr>
        <p:txBody>
          <a:bodyPr/>
          <a:lstStyle/>
          <a:p>
            <a:pPr>
              <a:defRPr sz="3100"/>
            </a:pPr>
            <a:r>
              <a:t>Umgebungslicht von z.B. 200 Lux</a:t>
            </a:r>
          </a:p>
          <a:p>
            <a:pPr>
              <a:defRPr sz="3100"/>
            </a:pPr>
            <a:r>
              <a:t>Display mit hohem Kontrastumfang</a:t>
            </a:r>
          </a:p>
          <a:p>
            <a:pPr lvl="1" marL="822692" indent="-324852">
              <a:spcBef>
                <a:spcPts val="1000"/>
              </a:spcBef>
              <a:buChar char="•"/>
              <a:defRPr sz="3100"/>
            </a:pPr>
            <a:r>
              <a:t>z.B. 1:1000 oder höher</a:t>
            </a:r>
          </a:p>
          <a:p>
            <a:pPr lvl="1" marL="822692" indent="-324852">
              <a:spcBef>
                <a:spcPts val="1000"/>
              </a:spcBef>
              <a:buChar char="•"/>
              <a:defRPr sz="3100"/>
            </a:pPr>
            <a:r>
              <a:t>Helligkeit von z.B. 200 cd/m</a:t>
            </a:r>
            <a:r>
              <a:rPr baseline="31999"/>
              <a:t>2</a:t>
            </a:r>
            <a:r>
              <a:t>       (also gleich hell wie Umgebung)</a:t>
            </a:r>
          </a:p>
          <a:p>
            <a:pPr>
              <a:defRPr sz="3100"/>
            </a:pPr>
            <a:r>
              <a:t>Oberfläche reflektiert z.B. 1% der Umgebungshelligkeit</a:t>
            </a:r>
          </a:p>
          <a:p>
            <a:pPr>
              <a:defRPr sz="3100"/>
            </a:pPr>
            <a:r>
              <a:t>Kontrastumfang wird dann 2-202 cd/m</a:t>
            </a:r>
            <a:r>
              <a:rPr baseline="31999"/>
              <a:t>2</a:t>
            </a:r>
            <a:r>
              <a:t> = 1:100 (recht niedrig)</a:t>
            </a:r>
          </a:p>
          <a:p>
            <a:pPr>
              <a:defRPr sz="3100"/>
            </a:pPr>
            <a:r>
              <a:t>Bei heller Sonne mit 100.000 cd/m</a:t>
            </a:r>
            <a:r>
              <a:rPr baseline="31999"/>
              <a:t>2</a:t>
            </a:r>
            <a:r>
              <a:t>:</a:t>
            </a:r>
          </a:p>
          <a:p>
            <a:pPr lvl="1" marL="774660" indent="-276820">
              <a:defRPr sz="3100"/>
            </a:pPr>
            <a:r>
              <a:t>Kontrastumfang 1.000-1.200 cd/m</a:t>
            </a:r>
            <a:r>
              <a:rPr baseline="31999"/>
              <a:t>2</a:t>
            </a:r>
            <a:r>
              <a:t>  = 1:1,2</a:t>
            </a:r>
          </a:p>
          <a:p>
            <a:pPr>
              <a:defRPr sz="3100"/>
            </a:pPr>
            <a:r>
              <a:t>Also: hohe Maximalhelligkeit ist wichtig für guten Kontrastumfang</a:t>
            </a:r>
          </a:p>
        </p:txBody>
      </p:sp>
      <p:sp>
        <p:nvSpPr>
          <p:cNvPr id="11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1" name="Bild" descr="Bild"/>
          <p:cNvPicPr>
            <a:picLocks noChangeAspect="1"/>
          </p:cNvPicPr>
          <p:nvPr/>
        </p:nvPicPr>
        <p:blipFill>
          <a:blip r:embed="rId3">
            <a:extLst/>
          </a:blip>
          <a:srcRect l="23126" t="0" r="35553" b="0"/>
          <a:stretch>
            <a:fillRect/>
          </a:stretch>
        </p:blipFill>
        <p:spPr>
          <a:xfrm>
            <a:off x="7712754" y="1125594"/>
            <a:ext cx="5139538" cy="8279818"/>
          </a:xfrm>
          <a:prstGeom prst="rect">
            <a:avLst/>
          </a:prstGeom>
          <a:ln w="3175"/>
        </p:spPr>
      </p:pic>
      <p:sp>
        <p:nvSpPr>
          <p:cNvPr id="112" name="http://de.wikihow.com/Bessere-Lesbarkeit-eines-Laptopbildschirms-im-Freien"/>
          <p:cNvSpPr txBox="1"/>
          <p:nvPr/>
        </p:nvSpPr>
        <p:spPr>
          <a:xfrm>
            <a:off x="7838026" y="9162986"/>
            <a:ext cx="2315183" cy="1554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http://de.wikihow.com/Bessere-Lesbarkeit-eines-Laptopbildschirms-im-Freien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Abgerundetes Rechteck"/>
          <p:cNvSpPr/>
          <p:nvPr/>
        </p:nvSpPr>
        <p:spPr>
          <a:xfrm>
            <a:off x="114299" y="36449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17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1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9" name="Kapitel 6 - Technische Rahmenbeding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6 - Technische Rahmenbedingungen</a:t>
            </a:r>
          </a:p>
        </p:txBody>
      </p:sp>
      <p:sp>
        <p:nvSpPr>
          <p:cNvPr id="120" name="Visuelle Darstellu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Visuelle Darstellung</a:t>
            </a:r>
          </a:p>
          <a:p>
            <a:pPr lvl="1"/>
            <a:r>
              <a:t>Räumliche Auflösung</a:t>
            </a:r>
          </a:p>
          <a:p>
            <a:pPr lvl="1"/>
            <a:r>
              <a:t>Zeitliche Auflösung</a:t>
            </a:r>
          </a:p>
          <a:p>
            <a:pPr lvl="1"/>
            <a:r>
              <a:t>Darstellung von Farbe und Helligkeit</a:t>
            </a:r>
          </a:p>
          <a:p>
            <a:pPr/>
            <a:r>
              <a:t>Akustische Darstellung</a:t>
            </a:r>
          </a:p>
          <a:p>
            <a:pPr/>
            <a:r>
              <a:t>Moore’s Law</a:t>
            </a:r>
          </a:p>
        </p:txBody>
      </p:sp>
      <p:sp>
        <p:nvSpPr>
          <p:cNvPr id="12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2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5" name="Lautstärke- und Frequenzbereich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Lautstärke- und Frequenzbereiche</a:t>
            </a:r>
          </a:p>
        </p:txBody>
      </p:sp>
      <p:sp>
        <p:nvSpPr>
          <p:cNvPr id="126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6297" y="1270815"/>
            <a:ext cx="12252829" cy="8178765"/>
          </a:xfrm>
          <a:prstGeom prst="rect">
            <a:avLst/>
          </a:prstGeom>
          <a:ln w="3175"/>
        </p:spPr>
      </p:pic>
      <p:sp>
        <p:nvSpPr>
          <p:cNvPr id="128" name="http://www.tk.de/rochelexikon/pics/a16350.000-1_big.gif"/>
          <p:cNvSpPr txBox="1"/>
          <p:nvPr/>
        </p:nvSpPr>
        <p:spPr>
          <a:xfrm>
            <a:off x="8294913" y="9528353"/>
            <a:ext cx="3286348" cy="216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"/>
            </a:lvl1pPr>
          </a:lstStyle>
          <a:p>
            <a:pPr/>
            <a:r>
              <a:t>http://www.tk.de/rochelexikon/pics/a16350.000-1_big.gif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3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4" name="Zeitliche Verzöger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Zeitliche Verzögerungen</a:t>
            </a:r>
          </a:p>
        </p:txBody>
      </p:sp>
      <p:sp>
        <p:nvSpPr>
          <p:cNvPr id="135" name="Räumliches Hören: unter 1ms (30cm)…"/>
          <p:cNvSpPr txBox="1"/>
          <p:nvPr>
            <p:ph type="body" idx="1"/>
          </p:nvPr>
        </p:nvSpPr>
        <p:spPr>
          <a:xfrm>
            <a:off x="203200" y="1346041"/>
            <a:ext cx="8310113" cy="8012064"/>
          </a:xfrm>
          <a:prstGeom prst="rect">
            <a:avLst/>
          </a:prstGeom>
        </p:spPr>
        <p:txBody>
          <a:bodyPr/>
          <a:lstStyle/>
          <a:p>
            <a:pPr/>
            <a:r>
              <a:t>Räumliches Hören: unter 1ms (30cm)</a:t>
            </a:r>
          </a:p>
          <a:p>
            <a:pPr/>
          </a:p>
          <a:p>
            <a:pPr/>
            <a:r>
              <a:t>Raumakustik und Echos: bis 35ms (10m) als </a:t>
            </a:r>
            <a:r>
              <a:rPr b="1"/>
              <a:t>ein</a:t>
            </a:r>
            <a:r>
              <a:t> Signal wahrgenommen</a:t>
            </a:r>
          </a:p>
          <a:p>
            <a:pPr lvl="1"/>
            <a:r>
              <a:t>löst sich zwischen 50 und 80ms auf</a:t>
            </a:r>
          </a:p>
          <a:p>
            <a:pPr/>
          </a:p>
          <a:p>
            <a:pPr/>
            <a:r>
              <a:t>verzögertes Signal ab ca. 80-100ms (24-30m) als Echo wahrgenommen</a:t>
            </a:r>
          </a:p>
          <a:p>
            <a:pPr/>
          </a:p>
          <a:p>
            <a:pPr/>
            <a:r>
              <a:t>Dann auch Verzögerung zwischen Bild und Ton störend!</a:t>
            </a:r>
          </a:p>
        </p:txBody>
      </p:sp>
      <p:sp>
        <p:nvSpPr>
          <p:cNvPr id="13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7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45176" y="3539180"/>
            <a:ext cx="4026309" cy="5869604"/>
          </a:xfrm>
          <a:prstGeom prst="rect">
            <a:avLst/>
          </a:prstGeom>
          <a:ln w="3175"/>
        </p:spPr>
      </p:pic>
      <p:sp>
        <p:nvSpPr>
          <p:cNvPr id="138" name="https://www.nuveon.de/oggelshausen/attach/Kirche/Innenansicht%20Kirche%20Internet.jpeg"/>
          <p:cNvSpPr txBox="1"/>
          <p:nvPr/>
        </p:nvSpPr>
        <p:spPr>
          <a:xfrm>
            <a:off x="9479838" y="9374214"/>
            <a:ext cx="2756985" cy="1554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https://www.nuveon.de/oggelshausen/attach/Kirche/Innenansicht%20Kirche%20Internet.jpeg</a:t>
            </a:r>
          </a:p>
        </p:txBody>
      </p:sp>
      <p:pic>
        <p:nvPicPr>
          <p:cNvPr id="139" name="raumhoeren.pdf" descr="raumhoeren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01735" y="293992"/>
            <a:ext cx="8629674" cy="298357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Abgerundetes Rechteck"/>
          <p:cNvSpPr/>
          <p:nvPr/>
        </p:nvSpPr>
        <p:spPr>
          <a:xfrm>
            <a:off x="114299" y="43307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42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4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4" name="Kapitel 6 - Technische Rahmenbedingung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6 - Technische Rahmenbedingungen</a:t>
            </a:r>
          </a:p>
        </p:txBody>
      </p:sp>
      <p:sp>
        <p:nvSpPr>
          <p:cNvPr id="145" name="Visuelle Darstellu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Visuelle Darstellung</a:t>
            </a:r>
          </a:p>
          <a:p>
            <a:pPr lvl="1"/>
            <a:r>
              <a:t>Räumliche Auflösung</a:t>
            </a:r>
          </a:p>
          <a:p>
            <a:pPr lvl="1"/>
            <a:r>
              <a:t>Zeitliche Auflösung</a:t>
            </a:r>
          </a:p>
          <a:p>
            <a:pPr lvl="1"/>
            <a:r>
              <a:t>Darstellung von Farbe und Helligkeit</a:t>
            </a:r>
          </a:p>
          <a:p>
            <a:pPr/>
            <a:r>
              <a:t>Akustische Darstellung</a:t>
            </a:r>
          </a:p>
          <a:p>
            <a:pPr/>
            <a:r>
              <a:t>Moore’s Law</a:t>
            </a:r>
          </a:p>
        </p:txBody>
      </p:sp>
      <p:sp>
        <p:nvSpPr>
          <p:cNvPr id="14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4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0" name="Moore’s La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Moore’s Law</a:t>
            </a:r>
          </a:p>
        </p:txBody>
      </p:sp>
      <p:sp>
        <p:nvSpPr>
          <p:cNvPr id="151" name="“The complexity for minimum component costs has increased at a rate of roughly a factor of two per year……"/>
          <p:cNvSpPr txBox="1"/>
          <p:nvPr>
            <p:ph type="body" idx="1"/>
          </p:nvPr>
        </p:nvSpPr>
        <p:spPr>
          <a:xfrm>
            <a:off x="203200" y="1259564"/>
            <a:ext cx="10196184" cy="8165422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“The complexity for minimum component costs has increased at a rate of </a:t>
            </a:r>
            <a:r>
              <a:rPr b="1"/>
              <a:t>roughly a factor of two per year</a:t>
            </a:r>
            <a:r>
              <a:t>…</a:t>
            </a:r>
          </a:p>
          <a:p>
            <a:pPr marL="0" indent="0">
              <a:buSzTx/>
              <a:buNone/>
            </a:pPr>
            <a:r>
              <a:t>Certainly over the short term this rate can be expected to continue, if not to increase. </a:t>
            </a:r>
          </a:p>
          <a:p>
            <a:pPr marL="0" indent="0">
              <a:buSzTx/>
              <a:buNone/>
            </a:pPr>
            <a:r>
              <a:t>Over the longer term, the rate of increase is a bit more uncertain, although there is no reason to believe it will not remain nearly constant for at least 10 years. </a:t>
            </a:r>
          </a:p>
          <a:p>
            <a:pPr marL="0" indent="0">
              <a:buSzTx/>
              <a:buNone/>
            </a:pPr>
            <a:r>
              <a:t>That means by 1975, the number of components per integrated circuit for minimum cost will be 65,000. I believe that such a large circuit can be built on a single wafer.”</a:t>
            </a:r>
          </a:p>
          <a:p>
            <a:pPr marL="0" indent="0">
              <a:buSzTx/>
              <a:buNone/>
              <a:defRPr sz="2100"/>
            </a:pPr>
            <a:r>
              <a:t>[Moore, Gordon E. "Cramming more components onto integrated circuits". Electronics, Volume 38, Number 8, April 19, </a:t>
            </a:r>
            <a:r>
              <a:rPr b="1"/>
              <a:t>1965</a:t>
            </a:r>
            <a:r>
              <a:t>.]</a:t>
            </a:r>
          </a:p>
        </p:txBody>
      </p:sp>
      <p:sp>
        <p:nvSpPr>
          <p:cNvPr id="15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3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76733" y="-29075"/>
            <a:ext cx="2857501" cy="4089401"/>
          </a:xfrm>
          <a:prstGeom prst="rect">
            <a:avLst/>
          </a:prstGeom>
          <a:ln w="3175"/>
        </p:spPr>
      </p:pic>
      <p:sp>
        <p:nvSpPr>
          <p:cNvPr id="154" name="http://www.intel.com/pressroom/kits/events/moores_law_40th/Images_Assets/Gordon_Moore/GordonMoore_young.jpg"/>
          <p:cNvSpPr txBox="1"/>
          <p:nvPr/>
        </p:nvSpPr>
        <p:spPr>
          <a:xfrm>
            <a:off x="10195436" y="4069120"/>
            <a:ext cx="2820095" cy="1431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400"/>
            </a:lvl1pPr>
          </a:lstStyle>
          <a:p>
            <a:pPr/>
            <a:r>
              <a:t>http://www.intel.com/pressroom/kits/events/moores_law_40th/Images_Assets/Gordon_Moore/GordonMoore_young.jpg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5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0" name="Moore’s La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Moore’s Law</a:t>
            </a:r>
          </a:p>
        </p:txBody>
      </p:sp>
      <p:sp>
        <p:nvSpPr>
          <p:cNvPr id="16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rcRect l="4507" t="10817" r="2525" b="10817"/>
          <a:stretch>
            <a:fillRect/>
          </a:stretch>
        </p:blipFill>
        <p:spPr>
          <a:xfrm>
            <a:off x="178990" y="1344073"/>
            <a:ext cx="10360725" cy="7842930"/>
          </a:xfrm>
          <a:prstGeom prst="rect">
            <a:avLst/>
          </a:prstGeom>
          <a:ln w="3175"/>
        </p:spPr>
      </p:pic>
      <p:sp>
        <p:nvSpPr>
          <p:cNvPr id="163" name="en.wikipedia.org/wiki/File:Transistor_Count_and_Moore's_Law_-_2011.svg"/>
          <p:cNvSpPr txBox="1"/>
          <p:nvPr/>
        </p:nvSpPr>
        <p:spPr>
          <a:xfrm>
            <a:off x="8816430" y="9559272"/>
            <a:ext cx="2673785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en.wikipedia.org/wiki/File:Transistor_Count_and_Moore's_Law_-_2011.svg</a:t>
            </a:r>
          </a:p>
        </p:txBody>
      </p:sp>
      <p:sp>
        <p:nvSpPr>
          <p:cNvPr id="164" name="Nicht zu sehr sorgen um:…"/>
          <p:cNvSpPr txBox="1"/>
          <p:nvPr>
            <p:ph type="body" sz="quarter" idx="1"/>
          </p:nvPr>
        </p:nvSpPr>
        <p:spPr>
          <a:xfrm>
            <a:off x="6734823" y="5330645"/>
            <a:ext cx="6043489" cy="3004525"/>
          </a:xfrm>
          <a:prstGeom prst="rect">
            <a:avLst/>
          </a:prstGeom>
          <a:solidFill>
            <a:srgbClr val="4EBFE2"/>
          </a:solidFill>
        </p:spPr>
        <p:txBody>
          <a:bodyPr/>
          <a:lstStyle/>
          <a:p>
            <a:pPr marL="0" indent="0">
              <a:buSzTx/>
              <a:buNone/>
            </a:pPr>
            <a:r>
              <a:t> Nicht zu sehr sorgen um:</a:t>
            </a:r>
          </a:p>
          <a:p>
            <a:pPr lvl="1"/>
            <a:r>
              <a:t>mangelnde Rechenleistung</a:t>
            </a:r>
          </a:p>
          <a:p>
            <a:pPr lvl="1"/>
            <a:r>
              <a:t>mangelnde Speicherkapazität</a:t>
            </a:r>
          </a:p>
          <a:p>
            <a:pPr lvl="1"/>
            <a:r>
              <a:t>Größe und Gewicht</a:t>
            </a:r>
          </a:p>
          <a:p>
            <a:pPr lvl="1"/>
            <a:r>
              <a:t>Stromverbrauch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Butz, Krüger, Völkel: Mensch-Maschine-Interaktion, Kapitel 6 - Technische Rahmenbedingungen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6 - Technische Rahmenbedingungen		       		      Folie</a:t>
            </a:r>
          </a:p>
        </p:txBody>
      </p:sp>
      <p:sp>
        <p:nvSpPr>
          <p:cNvPr id="16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8" name="1. Korollar: Buxton’s La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1. Korollar: Buxton’s Law</a:t>
            </a:r>
          </a:p>
        </p:txBody>
      </p:sp>
      <p:sp>
        <p:nvSpPr>
          <p:cNvPr id="169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0" name="Screen Shot 2012-04-04 at 3.46.00 PM.png" descr="Screen Shot 2012-04-04 at 3.46.0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570" y="3467659"/>
            <a:ext cx="5829301" cy="5707646"/>
          </a:xfrm>
          <a:prstGeom prst="rect">
            <a:avLst/>
          </a:prstGeom>
          <a:ln w="3175"/>
        </p:spPr>
      </p:pic>
      <p:pic>
        <p:nvPicPr>
          <p:cNvPr id="171" name="Screen Shot 2012-04-04 at 3.50.44 PM.png" descr="Screen Shot 2012-04-04 at 3.50.4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64270" y="3658159"/>
            <a:ext cx="5730959" cy="2971801"/>
          </a:xfrm>
          <a:prstGeom prst="rect">
            <a:avLst/>
          </a:prstGeom>
          <a:ln w="3175"/>
        </p:spPr>
      </p:pic>
      <p:pic>
        <p:nvPicPr>
          <p:cNvPr id="172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rcRect l="11085" t="4206" r="11540" b="1583"/>
          <a:stretch>
            <a:fillRect/>
          </a:stretch>
        </p:blipFill>
        <p:spPr>
          <a:xfrm>
            <a:off x="6563322" y="1411352"/>
            <a:ext cx="2830046" cy="2584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83" fill="norm" stroke="1" extrusionOk="0">
                <a:moveTo>
                  <a:pt x="5695" y="11"/>
                </a:moveTo>
                <a:cubicBezTo>
                  <a:pt x="5603" y="-5"/>
                  <a:pt x="5553" y="-3"/>
                  <a:pt x="5537" y="14"/>
                </a:cubicBezTo>
                <a:cubicBezTo>
                  <a:pt x="5521" y="32"/>
                  <a:pt x="5484" y="124"/>
                  <a:pt x="5456" y="219"/>
                </a:cubicBezTo>
                <a:cubicBezTo>
                  <a:pt x="5409" y="374"/>
                  <a:pt x="5339" y="562"/>
                  <a:pt x="5268" y="713"/>
                </a:cubicBezTo>
                <a:cubicBezTo>
                  <a:pt x="5254" y="742"/>
                  <a:pt x="5244" y="784"/>
                  <a:pt x="5244" y="809"/>
                </a:cubicBezTo>
                <a:cubicBezTo>
                  <a:pt x="5244" y="834"/>
                  <a:pt x="5218" y="912"/>
                  <a:pt x="5189" y="982"/>
                </a:cubicBezTo>
                <a:cubicBezTo>
                  <a:pt x="5160" y="1051"/>
                  <a:pt x="5082" y="1272"/>
                  <a:pt x="5014" y="1469"/>
                </a:cubicBezTo>
                <a:cubicBezTo>
                  <a:pt x="4945" y="1666"/>
                  <a:pt x="4879" y="1854"/>
                  <a:pt x="4865" y="1887"/>
                </a:cubicBezTo>
                <a:cubicBezTo>
                  <a:pt x="4852" y="1919"/>
                  <a:pt x="4821" y="2005"/>
                  <a:pt x="4796" y="2079"/>
                </a:cubicBezTo>
                <a:cubicBezTo>
                  <a:pt x="4771" y="2153"/>
                  <a:pt x="4732" y="2236"/>
                  <a:pt x="4711" y="2261"/>
                </a:cubicBezTo>
                <a:cubicBezTo>
                  <a:pt x="4690" y="2287"/>
                  <a:pt x="4677" y="2335"/>
                  <a:pt x="4684" y="2371"/>
                </a:cubicBezTo>
                <a:cubicBezTo>
                  <a:pt x="4690" y="2406"/>
                  <a:pt x="4683" y="2444"/>
                  <a:pt x="4668" y="2453"/>
                </a:cubicBezTo>
                <a:cubicBezTo>
                  <a:pt x="4654" y="2463"/>
                  <a:pt x="4644" y="2493"/>
                  <a:pt x="4644" y="2523"/>
                </a:cubicBezTo>
                <a:cubicBezTo>
                  <a:pt x="4644" y="2553"/>
                  <a:pt x="4625" y="2595"/>
                  <a:pt x="4602" y="2616"/>
                </a:cubicBezTo>
                <a:cubicBezTo>
                  <a:pt x="4579" y="2637"/>
                  <a:pt x="4567" y="2661"/>
                  <a:pt x="4575" y="2669"/>
                </a:cubicBezTo>
                <a:cubicBezTo>
                  <a:pt x="4582" y="2677"/>
                  <a:pt x="4572" y="2730"/>
                  <a:pt x="4550" y="2785"/>
                </a:cubicBezTo>
                <a:cubicBezTo>
                  <a:pt x="4529" y="2840"/>
                  <a:pt x="4520" y="2884"/>
                  <a:pt x="4529" y="2884"/>
                </a:cubicBezTo>
                <a:cubicBezTo>
                  <a:pt x="4539" y="2884"/>
                  <a:pt x="4517" y="2916"/>
                  <a:pt x="4484" y="2954"/>
                </a:cubicBezTo>
                <a:cubicBezTo>
                  <a:pt x="4451" y="2992"/>
                  <a:pt x="4436" y="3034"/>
                  <a:pt x="4448" y="3047"/>
                </a:cubicBezTo>
                <a:cubicBezTo>
                  <a:pt x="4459" y="3059"/>
                  <a:pt x="4449" y="3084"/>
                  <a:pt x="4426" y="3103"/>
                </a:cubicBezTo>
                <a:cubicBezTo>
                  <a:pt x="4404" y="3122"/>
                  <a:pt x="4384" y="3184"/>
                  <a:pt x="4381" y="3239"/>
                </a:cubicBezTo>
                <a:cubicBezTo>
                  <a:pt x="4378" y="3294"/>
                  <a:pt x="4353" y="3375"/>
                  <a:pt x="4326" y="3418"/>
                </a:cubicBezTo>
                <a:cubicBezTo>
                  <a:pt x="4300" y="3461"/>
                  <a:pt x="4281" y="3508"/>
                  <a:pt x="4284" y="3521"/>
                </a:cubicBezTo>
                <a:cubicBezTo>
                  <a:pt x="4288" y="3534"/>
                  <a:pt x="4268" y="3606"/>
                  <a:pt x="4239" y="3683"/>
                </a:cubicBezTo>
                <a:cubicBezTo>
                  <a:pt x="4209" y="3760"/>
                  <a:pt x="4152" y="3920"/>
                  <a:pt x="4112" y="4034"/>
                </a:cubicBezTo>
                <a:cubicBezTo>
                  <a:pt x="4071" y="4149"/>
                  <a:pt x="4021" y="4258"/>
                  <a:pt x="4000" y="4276"/>
                </a:cubicBezTo>
                <a:cubicBezTo>
                  <a:pt x="3978" y="4295"/>
                  <a:pt x="3964" y="4322"/>
                  <a:pt x="3966" y="4336"/>
                </a:cubicBezTo>
                <a:cubicBezTo>
                  <a:pt x="3969" y="4350"/>
                  <a:pt x="3966" y="4368"/>
                  <a:pt x="3963" y="4376"/>
                </a:cubicBezTo>
                <a:cubicBezTo>
                  <a:pt x="3960" y="4384"/>
                  <a:pt x="3952" y="4430"/>
                  <a:pt x="3945" y="4479"/>
                </a:cubicBezTo>
                <a:cubicBezTo>
                  <a:pt x="3938" y="4527"/>
                  <a:pt x="3917" y="4588"/>
                  <a:pt x="3900" y="4611"/>
                </a:cubicBezTo>
                <a:cubicBezTo>
                  <a:pt x="3882" y="4634"/>
                  <a:pt x="3865" y="4685"/>
                  <a:pt x="3860" y="4727"/>
                </a:cubicBezTo>
                <a:cubicBezTo>
                  <a:pt x="3855" y="4769"/>
                  <a:pt x="3822" y="4873"/>
                  <a:pt x="3788" y="4956"/>
                </a:cubicBezTo>
                <a:cubicBezTo>
                  <a:pt x="3753" y="5039"/>
                  <a:pt x="3710" y="5164"/>
                  <a:pt x="3691" y="5234"/>
                </a:cubicBezTo>
                <a:cubicBezTo>
                  <a:pt x="3671" y="5304"/>
                  <a:pt x="3638" y="5375"/>
                  <a:pt x="3618" y="5393"/>
                </a:cubicBezTo>
                <a:cubicBezTo>
                  <a:pt x="3598" y="5411"/>
                  <a:pt x="3587" y="5438"/>
                  <a:pt x="3594" y="5450"/>
                </a:cubicBezTo>
                <a:cubicBezTo>
                  <a:pt x="3612" y="5482"/>
                  <a:pt x="3417" y="6040"/>
                  <a:pt x="3376" y="6073"/>
                </a:cubicBezTo>
                <a:cubicBezTo>
                  <a:pt x="3362" y="6084"/>
                  <a:pt x="3348" y="6120"/>
                  <a:pt x="3346" y="6152"/>
                </a:cubicBezTo>
                <a:cubicBezTo>
                  <a:pt x="3338" y="6254"/>
                  <a:pt x="3254" y="6476"/>
                  <a:pt x="3209" y="6514"/>
                </a:cubicBezTo>
                <a:cubicBezTo>
                  <a:pt x="3186" y="6533"/>
                  <a:pt x="3163" y="6587"/>
                  <a:pt x="3158" y="6633"/>
                </a:cubicBezTo>
                <a:cubicBezTo>
                  <a:pt x="3148" y="6735"/>
                  <a:pt x="3119" y="6837"/>
                  <a:pt x="3025" y="7107"/>
                </a:cubicBezTo>
                <a:cubicBezTo>
                  <a:pt x="2822" y="7688"/>
                  <a:pt x="2782" y="7800"/>
                  <a:pt x="2749" y="7883"/>
                </a:cubicBezTo>
                <a:cubicBezTo>
                  <a:pt x="2730" y="7932"/>
                  <a:pt x="2705" y="8006"/>
                  <a:pt x="2695" y="8052"/>
                </a:cubicBezTo>
                <a:cubicBezTo>
                  <a:pt x="2685" y="8097"/>
                  <a:pt x="2666" y="8142"/>
                  <a:pt x="2653" y="8151"/>
                </a:cubicBezTo>
                <a:cubicBezTo>
                  <a:pt x="2639" y="8160"/>
                  <a:pt x="2628" y="8193"/>
                  <a:pt x="2628" y="8224"/>
                </a:cubicBezTo>
                <a:cubicBezTo>
                  <a:pt x="2628" y="8255"/>
                  <a:pt x="2604" y="8326"/>
                  <a:pt x="2574" y="8380"/>
                </a:cubicBezTo>
                <a:cubicBezTo>
                  <a:pt x="2544" y="8433"/>
                  <a:pt x="2519" y="8503"/>
                  <a:pt x="2519" y="8532"/>
                </a:cubicBezTo>
                <a:cubicBezTo>
                  <a:pt x="2519" y="8561"/>
                  <a:pt x="2501" y="8590"/>
                  <a:pt x="2480" y="8598"/>
                </a:cubicBezTo>
                <a:cubicBezTo>
                  <a:pt x="2459" y="8607"/>
                  <a:pt x="2449" y="8639"/>
                  <a:pt x="2456" y="8668"/>
                </a:cubicBezTo>
                <a:cubicBezTo>
                  <a:pt x="2463" y="8697"/>
                  <a:pt x="2451" y="8737"/>
                  <a:pt x="2429" y="8758"/>
                </a:cubicBezTo>
                <a:cubicBezTo>
                  <a:pt x="2406" y="8778"/>
                  <a:pt x="2393" y="8814"/>
                  <a:pt x="2401" y="8837"/>
                </a:cubicBezTo>
                <a:cubicBezTo>
                  <a:pt x="2409" y="8860"/>
                  <a:pt x="2385" y="8938"/>
                  <a:pt x="2347" y="9009"/>
                </a:cubicBezTo>
                <a:cubicBezTo>
                  <a:pt x="2309" y="9081"/>
                  <a:pt x="2269" y="9177"/>
                  <a:pt x="2262" y="9222"/>
                </a:cubicBezTo>
                <a:cubicBezTo>
                  <a:pt x="2255" y="9267"/>
                  <a:pt x="2238" y="9320"/>
                  <a:pt x="2223" y="9341"/>
                </a:cubicBezTo>
                <a:cubicBezTo>
                  <a:pt x="2207" y="9362"/>
                  <a:pt x="2199" y="9385"/>
                  <a:pt x="2208" y="9394"/>
                </a:cubicBezTo>
                <a:cubicBezTo>
                  <a:pt x="2226" y="9414"/>
                  <a:pt x="2125" y="9643"/>
                  <a:pt x="2086" y="9669"/>
                </a:cubicBezTo>
                <a:cubicBezTo>
                  <a:pt x="2072" y="9679"/>
                  <a:pt x="2066" y="9707"/>
                  <a:pt x="2074" y="9732"/>
                </a:cubicBezTo>
                <a:cubicBezTo>
                  <a:pt x="2090" y="9775"/>
                  <a:pt x="2051" y="9890"/>
                  <a:pt x="1990" y="9981"/>
                </a:cubicBezTo>
                <a:cubicBezTo>
                  <a:pt x="1974" y="10003"/>
                  <a:pt x="1960" y="10035"/>
                  <a:pt x="1959" y="10054"/>
                </a:cubicBezTo>
                <a:cubicBezTo>
                  <a:pt x="1956" y="10144"/>
                  <a:pt x="1905" y="10309"/>
                  <a:pt x="1835" y="10451"/>
                </a:cubicBezTo>
                <a:cubicBezTo>
                  <a:pt x="1792" y="10538"/>
                  <a:pt x="1762" y="10610"/>
                  <a:pt x="1769" y="10610"/>
                </a:cubicBezTo>
                <a:cubicBezTo>
                  <a:pt x="1786" y="10610"/>
                  <a:pt x="1690" y="10883"/>
                  <a:pt x="1632" y="10998"/>
                </a:cubicBezTo>
                <a:cubicBezTo>
                  <a:pt x="1604" y="11056"/>
                  <a:pt x="1578" y="11129"/>
                  <a:pt x="1575" y="11164"/>
                </a:cubicBezTo>
                <a:cubicBezTo>
                  <a:pt x="1572" y="11199"/>
                  <a:pt x="1547" y="11287"/>
                  <a:pt x="1517" y="11359"/>
                </a:cubicBezTo>
                <a:cubicBezTo>
                  <a:pt x="1488" y="11431"/>
                  <a:pt x="1441" y="11559"/>
                  <a:pt x="1414" y="11641"/>
                </a:cubicBezTo>
                <a:cubicBezTo>
                  <a:pt x="1388" y="11723"/>
                  <a:pt x="1358" y="11801"/>
                  <a:pt x="1345" y="11817"/>
                </a:cubicBezTo>
                <a:cubicBezTo>
                  <a:pt x="1332" y="11832"/>
                  <a:pt x="1321" y="11871"/>
                  <a:pt x="1321" y="11900"/>
                </a:cubicBezTo>
                <a:cubicBezTo>
                  <a:pt x="1321" y="11966"/>
                  <a:pt x="1191" y="12281"/>
                  <a:pt x="1163" y="12281"/>
                </a:cubicBezTo>
                <a:cubicBezTo>
                  <a:pt x="1152" y="12281"/>
                  <a:pt x="1141" y="12305"/>
                  <a:pt x="1139" y="12334"/>
                </a:cubicBezTo>
                <a:cubicBezTo>
                  <a:pt x="1135" y="12412"/>
                  <a:pt x="1113" y="12496"/>
                  <a:pt x="1066" y="12619"/>
                </a:cubicBezTo>
                <a:cubicBezTo>
                  <a:pt x="1043" y="12680"/>
                  <a:pt x="1031" y="12728"/>
                  <a:pt x="1039" y="12728"/>
                </a:cubicBezTo>
                <a:cubicBezTo>
                  <a:pt x="1048" y="12728"/>
                  <a:pt x="1042" y="12744"/>
                  <a:pt x="1027" y="12765"/>
                </a:cubicBezTo>
                <a:cubicBezTo>
                  <a:pt x="1012" y="12785"/>
                  <a:pt x="960" y="12916"/>
                  <a:pt x="912" y="13053"/>
                </a:cubicBezTo>
                <a:cubicBezTo>
                  <a:pt x="864" y="13190"/>
                  <a:pt x="809" y="13338"/>
                  <a:pt x="788" y="13381"/>
                </a:cubicBezTo>
                <a:cubicBezTo>
                  <a:pt x="767" y="13425"/>
                  <a:pt x="749" y="13479"/>
                  <a:pt x="749" y="13501"/>
                </a:cubicBezTo>
                <a:cubicBezTo>
                  <a:pt x="748" y="13523"/>
                  <a:pt x="730" y="13576"/>
                  <a:pt x="709" y="13620"/>
                </a:cubicBezTo>
                <a:cubicBezTo>
                  <a:pt x="688" y="13663"/>
                  <a:pt x="656" y="13755"/>
                  <a:pt x="637" y="13825"/>
                </a:cubicBezTo>
                <a:cubicBezTo>
                  <a:pt x="618" y="13895"/>
                  <a:pt x="589" y="13967"/>
                  <a:pt x="570" y="13985"/>
                </a:cubicBezTo>
                <a:cubicBezTo>
                  <a:pt x="551" y="14002"/>
                  <a:pt x="539" y="14031"/>
                  <a:pt x="546" y="14051"/>
                </a:cubicBezTo>
                <a:cubicBezTo>
                  <a:pt x="553" y="14071"/>
                  <a:pt x="529" y="14155"/>
                  <a:pt x="491" y="14236"/>
                </a:cubicBezTo>
                <a:cubicBezTo>
                  <a:pt x="453" y="14318"/>
                  <a:pt x="422" y="14392"/>
                  <a:pt x="422" y="14402"/>
                </a:cubicBezTo>
                <a:cubicBezTo>
                  <a:pt x="422" y="14412"/>
                  <a:pt x="401" y="14475"/>
                  <a:pt x="376" y="14538"/>
                </a:cubicBezTo>
                <a:cubicBezTo>
                  <a:pt x="351" y="14602"/>
                  <a:pt x="327" y="14677"/>
                  <a:pt x="322" y="14707"/>
                </a:cubicBezTo>
                <a:cubicBezTo>
                  <a:pt x="317" y="14738"/>
                  <a:pt x="294" y="14800"/>
                  <a:pt x="273" y="14843"/>
                </a:cubicBezTo>
                <a:cubicBezTo>
                  <a:pt x="253" y="14886"/>
                  <a:pt x="222" y="14963"/>
                  <a:pt x="204" y="15012"/>
                </a:cubicBezTo>
                <a:cubicBezTo>
                  <a:pt x="185" y="15061"/>
                  <a:pt x="159" y="15123"/>
                  <a:pt x="146" y="15151"/>
                </a:cubicBezTo>
                <a:cubicBezTo>
                  <a:pt x="133" y="15180"/>
                  <a:pt x="122" y="15223"/>
                  <a:pt x="122" y="15247"/>
                </a:cubicBezTo>
                <a:cubicBezTo>
                  <a:pt x="122" y="15272"/>
                  <a:pt x="92" y="15362"/>
                  <a:pt x="55" y="15450"/>
                </a:cubicBezTo>
                <a:cubicBezTo>
                  <a:pt x="4" y="15572"/>
                  <a:pt x="-8" y="15638"/>
                  <a:pt x="4" y="15741"/>
                </a:cubicBezTo>
                <a:cubicBezTo>
                  <a:pt x="20" y="15879"/>
                  <a:pt x="76" y="15980"/>
                  <a:pt x="137" y="15980"/>
                </a:cubicBezTo>
                <a:cubicBezTo>
                  <a:pt x="198" y="15980"/>
                  <a:pt x="212" y="16041"/>
                  <a:pt x="170" y="16139"/>
                </a:cubicBezTo>
                <a:cubicBezTo>
                  <a:pt x="83" y="16342"/>
                  <a:pt x="60" y="16456"/>
                  <a:pt x="46" y="16789"/>
                </a:cubicBezTo>
                <a:cubicBezTo>
                  <a:pt x="34" y="17098"/>
                  <a:pt x="40" y="17146"/>
                  <a:pt x="92" y="17256"/>
                </a:cubicBezTo>
                <a:cubicBezTo>
                  <a:pt x="123" y="17324"/>
                  <a:pt x="161" y="17385"/>
                  <a:pt x="176" y="17395"/>
                </a:cubicBezTo>
                <a:cubicBezTo>
                  <a:pt x="192" y="17405"/>
                  <a:pt x="204" y="17434"/>
                  <a:pt x="204" y="17458"/>
                </a:cubicBezTo>
                <a:cubicBezTo>
                  <a:pt x="204" y="17514"/>
                  <a:pt x="301" y="17621"/>
                  <a:pt x="352" y="17621"/>
                </a:cubicBezTo>
                <a:cubicBezTo>
                  <a:pt x="374" y="17621"/>
                  <a:pt x="400" y="17640"/>
                  <a:pt x="413" y="17664"/>
                </a:cubicBezTo>
                <a:cubicBezTo>
                  <a:pt x="425" y="17687"/>
                  <a:pt x="467" y="17712"/>
                  <a:pt x="506" y="17720"/>
                </a:cubicBezTo>
                <a:cubicBezTo>
                  <a:pt x="546" y="17728"/>
                  <a:pt x="603" y="17748"/>
                  <a:pt x="630" y="17763"/>
                </a:cubicBezTo>
                <a:cubicBezTo>
                  <a:pt x="658" y="17778"/>
                  <a:pt x="760" y="17808"/>
                  <a:pt x="858" y="17829"/>
                </a:cubicBezTo>
                <a:cubicBezTo>
                  <a:pt x="955" y="17851"/>
                  <a:pt x="1048" y="17880"/>
                  <a:pt x="1063" y="17892"/>
                </a:cubicBezTo>
                <a:cubicBezTo>
                  <a:pt x="1078" y="17905"/>
                  <a:pt x="1169" y="17929"/>
                  <a:pt x="1266" y="17949"/>
                </a:cubicBezTo>
                <a:cubicBezTo>
                  <a:pt x="1364" y="17968"/>
                  <a:pt x="1511" y="18004"/>
                  <a:pt x="1593" y="18028"/>
                </a:cubicBezTo>
                <a:cubicBezTo>
                  <a:pt x="1924" y="18125"/>
                  <a:pt x="2705" y="18195"/>
                  <a:pt x="2774" y="18134"/>
                </a:cubicBezTo>
                <a:cubicBezTo>
                  <a:pt x="2874" y="18046"/>
                  <a:pt x="3196" y="18075"/>
                  <a:pt x="3243" y="18177"/>
                </a:cubicBezTo>
                <a:cubicBezTo>
                  <a:pt x="3291" y="18284"/>
                  <a:pt x="3341" y="18336"/>
                  <a:pt x="3394" y="18336"/>
                </a:cubicBezTo>
                <a:cubicBezTo>
                  <a:pt x="3422" y="18336"/>
                  <a:pt x="3456" y="18365"/>
                  <a:pt x="3473" y="18399"/>
                </a:cubicBezTo>
                <a:cubicBezTo>
                  <a:pt x="3490" y="18434"/>
                  <a:pt x="3548" y="18483"/>
                  <a:pt x="3603" y="18509"/>
                </a:cubicBezTo>
                <a:cubicBezTo>
                  <a:pt x="3702" y="18555"/>
                  <a:pt x="3734" y="18563"/>
                  <a:pt x="4072" y="18645"/>
                </a:cubicBezTo>
                <a:cubicBezTo>
                  <a:pt x="4170" y="18668"/>
                  <a:pt x="4349" y="18716"/>
                  <a:pt x="4469" y="18751"/>
                </a:cubicBezTo>
                <a:cubicBezTo>
                  <a:pt x="4589" y="18785"/>
                  <a:pt x="4735" y="18813"/>
                  <a:pt x="4796" y="18814"/>
                </a:cubicBezTo>
                <a:cubicBezTo>
                  <a:pt x="4856" y="18814"/>
                  <a:pt x="4930" y="18833"/>
                  <a:pt x="4959" y="18857"/>
                </a:cubicBezTo>
                <a:cubicBezTo>
                  <a:pt x="4988" y="18881"/>
                  <a:pt x="5042" y="18903"/>
                  <a:pt x="5080" y="18903"/>
                </a:cubicBezTo>
                <a:cubicBezTo>
                  <a:pt x="5118" y="18904"/>
                  <a:pt x="5266" y="18935"/>
                  <a:pt x="5407" y="18976"/>
                </a:cubicBezTo>
                <a:cubicBezTo>
                  <a:pt x="5549" y="19017"/>
                  <a:pt x="5703" y="19052"/>
                  <a:pt x="5749" y="19052"/>
                </a:cubicBezTo>
                <a:cubicBezTo>
                  <a:pt x="5795" y="19053"/>
                  <a:pt x="5844" y="19065"/>
                  <a:pt x="5858" y="19079"/>
                </a:cubicBezTo>
                <a:cubicBezTo>
                  <a:pt x="5872" y="19093"/>
                  <a:pt x="5964" y="19119"/>
                  <a:pt x="6061" y="19139"/>
                </a:cubicBezTo>
                <a:cubicBezTo>
                  <a:pt x="6158" y="19158"/>
                  <a:pt x="6288" y="19193"/>
                  <a:pt x="6348" y="19215"/>
                </a:cubicBezTo>
                <a:cubicBezTo>
                  <a:pt x="6409" y="19237"/>
                  <a:pt x="6561" y="19271"/>
                  <a:pt x="6688" y="19291"/>
                </a:cubicBezTo>
                <a:cubicBezTo>
                  <a:pt x="6814" y="19311"/>
                  <a:pt x="6931" y="19340"/>
                  <a:pt x="6945" y="19354"/>
                </a:cubicBezTo>
                <a:cubicBezTo>
                  <a:pt x="6959" y="19368"/>
                  <a:pt x="7005" y="19381"/>
                  <a:pt x="7048" y="19381"/>
                </a:cubicBezTo>
                <a:cubicBezTo>
                  <a:pt x="7090" y="19381"/>
                  <a:pt x="7160" y="19400"/>
                  <a:pt x="7202" y="19424"/>
                </a:cubicBezTo>
                <a:cubicBezTo>
                  <a:pt x="7244" y="19448"/>
                  <a:pt x="7287" y="19460"/>
                  <a:pt x="7296" y="19450"/>
                </a:cubicBezTo>
                <a:cubicBezTo>
                  <a:pt x="7305" y="19440"/>
                  <a:pt x="7349" y="19447"/>
                  <a:pt x="7393" y="19467"/>
                </a:cubicBezTo>
                <a:cubicBezTo>
                  <a:pt x="7437" y="19487"/>
                  <a:pt x="7512" y="19507"/>
                  <a:pt x="7562" y="19513"/>
                </a:cubicBezTo>
                <a:cubicBezTo>
                  <a:pt x="7613" y="19519"/>
                  <a:pt x="7825" y="19574"/>
                  <a:pt x="8035" y="19632"/>
                </a:cubicBezTo>
                <a:cubicBezTo>
                  <a:pt x="8244" y="19691"/>
                  <a:pt x="8441" y="19738"/>
                  <a:pt x="8473" y="19738"/>
                </a:cubicBezTo>
                <a:cubicBezTo>
                  <a:pt x="8506" y="19738"/>
                  <a:pt x="8594" y="19757"/>
                  <a:pt x="8667" y="19782"/>
                </a:cubicBezTo>
                <a:cubicBezTo>
                  <a:pt x="8888" y="19855"/>
                  <a:pt x="9495" y="20008"/>
                  <a:pt x="9530" y="20000"/>
                </a:cubicBezTo>
                <a:cubicBezTo>
                  <a:pt x="9548" y="19996"/>
                  <a:pt x="9590" y="20011"/>
                  <a:pt x="9627" y="20033"/>
                </a:cubicBezTo>
                <a:cubicBezTo>
                  <a:pt x="9663" y="20055"/>
                  <a:pt x="9761" y="20084"/>
                  <a:pt x="9845" y="20096"/>
                </a:cubicBezTo>
                <a:cubicBezTo>
                  <a:pt x="10018" y="20123"/>
                  <a:pt x="10097" y="20142"/>
                  <a:pt x="10314" y="20203"/>
                </a:cubicBezTo>
                <a:cubicBezTo>
                  <a:pt x="10398" y="20226"/>
                  <a:pt x="10507" y="20246"/>
                  <a:pt x="10553" y="20246"/>
                </a:cubicBezTo>
                <a:cubicBezTo>
                  <a:pt x="10599" y="20246"/>
                  <a:pt x="10641" y="20257"/>
                  <a:pt x="10650" y="20272"/>
                </a:cubicBezTo>
                <a:cubicBezTo>
                  <a:pt x="10658" y="20287"/>
                  <a:pt x="10716" y="20308"/>
                  <a:pt x="10780" y="20319"/>
                </a:cubicBezTo>
                <a:cubicBezTo>
                  <a:pt x="10886" y="20337"/>
                  <a:pt x="11068" y="20382"/>
                  <a:pt x="11852" y="20587"/>
                </a:cubicBezTo>
                <a:cubicBezTo>
                  <a:pt x="12331" y="20712"/>
                  <a:pt x="12376" y="20723"/>
                  <a:pt x="12487" y="20723"/>
                </a:cubicBezTo>
                <a:cubicBezTo>
                  <a:pt x="12547" y="20723"/>
                  <a:pt x="12605" y="20736"/>
                  <a:pt x="12614" y="20753"/>
                </a:cubicBezTo>
                <a:cubicBezTo>
                  <a:pt x="12624" y="20769"/>
                  <a:pt x="12650" y="20782"/>
                  <a:pt x="12675" y="20783"/>
                </a:cubicBezTo>
                <a:cubicBezTo>
                  <a:pt x="12700" y="20783"/>
                  <a:pt x="12752" y="20801"/>
                  <a:pt x="12790" y="20822"/>
                </a:cubicBezTo>
                <a:cubicBezTo>
                  <a:pt x="12827" y="20843"/>
                  <a:pt x="12906" y="20864"/>
                  <a:pt x="12966" y="20869"/>
                </a:cubicBezTo>
                <a:cubicBezTo>
                  <a:pt x="13025" y="20874"/>
                  <a:pt x="13108" y="20896"/>
                  <a:pt x="13147" y="20918"/>
                </a:cubicBezTo>
                <a:cubicBezTo>
                  <a:pt x="13186" y="20941"/>
                  <a:pt x="13242" y="20951"/>
                  <a:pt x="13274" y="20942"/>
                </a:cubicBezTo>
                <a:cubicBezTo>
                  <a:pt x="13306" y="20933"/>
                  <a:pt x="13393" y="20945"/>
                  <a:pt x="13465" y="20971"/>
                </a:cubicBezTo>
                <a:cubicBezTo>
                  <a:pt x="13607" y="21023"/>
                  <a:pt x="13886" y="21097"/>
                  <a:pt x="14058" y="21127"/>
                </a:cubicBezTo>
                <a:cubicBezTo>
                  <a:pt x="14118" y="21138"/>
                  <a:pt x="14211" y="21164"/>
                  <a:pt x="14267" y="21187"/>
                </a:cubicBezTo>
                <a:cubicBezTo>
                  <a:pt x="14324" y="21210"/>
                  <a:pt x="14466" y="21250"/>
                  <a:pt x="14582" y="21273"/>
                </a:cubicBezTo>
                <a:cubicBezTo>
                  <a:pt x="14857" y="21329"/>
                  <a:pt x="14947" y="21348"/>
                  <a:pt x="15003" y="21366"/>
                </a:cubicBezTo>
                <a:cubicBezTo>
                  <a:pt x="15087" y="21394"/>
                  <a:pt x="15173" y="21412"/>
                  <a:pt x="15296" y="21429"/>
                </a:cubicBezTo>
                <a:cubicBezTo>
                  <a:pt x="15364" y="21438"/>
                  <a:pt x="15433" y="21457"/>
                  <a:pt x="15448" y="21469"/>
                </a:cubicBezTo>
                <a:cubicBezTo>
                  <a:pt x="15472" y="21488"/>
                  <a:pt x="15687" y="21538"/>
                  <a:pt x="15868" y="21568"/>
                </a:cubicBezTo>
                <a:cubicBezTo>
                  <a:pt x="16032" y="21595"/>
                  <a:pt x="16385" y="21585"/>
                  <a:pt x="16510" y="21548"/>
                </a:cubicBezTo>
                <a:cubicBezTo>
                  <a:pt x="16764" y="21474"/>
                  <a:pt x="16802" y="21435"/>
                  <a:pt x="16937" y="21134"/>
                </a:cubicBezTo>
                <a:cubicBezTo>
                  <a:pt x="17060" y="20858"/>
                  <a:pt x="17129" y="20662"/>
                  <a:pt x="17119" y="20614"/>
                </a:cubicBezTo>
                <a:cubicBezTo>
                  <a:pt x="17112" y="20583"/>
                  <a:pt x="17147" y="20480"/>
                  <a:pt x="17243" y="20242"/>
                </a:cubicBezTo>
                <a:cubicBezTo>
                  <a:pt x="17267" y="20182"/>
                  <a:pt x="17289" y="20094"/>
                  <a:pt x="17294" y="20047"/>
                </a:cubicBezTo>
                <a:cubicBezTo>
                  <a:pt x="17299" y="20000"/>
                  <a:pt x="17324" y="19915"/>
                  <a:pt x="17352" y="19858"/>
                </a:cubicBezTo>
                <a:cubicBezTo>
                  <a:pt x="17379" y="19801"/>
                  <a:pt x="17410" y="19686"/>
                  <a:pt x="17421" y="19603"/>
                </a:cubicBezTo>
                <a:cubicBezTo>
                  <a:pt x="17433" y="19520"/>
                  <a:pt x="17466" y="19392"/>
                  <a:pt x="17497" y="19318"/>
                </a:cubicBezTo>
                <a:cubicBezTo>
                  <a:pt x="17528" y="19244"/>
                  <a:pt x="17558" y="19146"/>
                  <a:pt x="17564" y="19102"/>
                </a:cubicBezTo>
                <a:cubicBezTo>
                  <a:pt x="17569" y="19059"/>
                  <a:pt x="17583" y="19014"/>
                  <a:pt x="17594" y="19003"/>
                </a:cubicBezTo>
                <a:cubicBezTo>
                  <a:pt x="17604" y="18991"/>
                  <a:pt x="17612" y="18954"/>
                  <a:pt x="17612" y="18916"/>
                </a:cubicBezTo>
                <a:cubicBezTo>
                  <a:pt x="17612" y="18879"/>
                  <a:pt x="17622" y="18840"/>
                  <a:pt x="17636" y="18830"/>
                </a:cubicBezTo>
                <a:cubicBezTo>
                  <a:pt x="17650" y="18821"/>
                  <a:pt x="17671" y="18756"/>
                  <a:pt x="17682" y="18688"/>
                </a:cubicBezTo>
                <a:cubicBezTo>
                  <a:pt x="17692" y="18620"/>
                  <a:pt x="17723" y="18523"/>
                  <a:pt x="17751" y="18472"/>
                </a:cubicBezTo>
                <a:cubicBezTo>
                  <a:pt x="17779" y="18422"/>
                  <a:pt x="17803" y="18328"/>
                  <a:pt x="17803" y="18264"/>
                </a:cubicBezTo>
                <a:cubicBezTo>
                  <a:pt x="17803" y="18199"/>
                  <a:pt x="17819" y="18127"/>
                  <a:pt x="17839" y="18101"/>
                </a:cubicBezTo>
                <a:cubicBezTo>
                  <a:pt x="17887" y="18039"/>
                  <a:pt x="17952" y="17829"/>
                  <a:pt x="17996" y="17594"/>
                </a:cubicBezTo>
                <a:cubicBezTo>
                  <a:pt x="18016" y="17489"/>
                  <a:pt x="18050" y="17396"/>
                  <a:pt x="18069" y="17389"/>
                </a:cubicBezTo>
                <a:cubicBezTo>
                  <a:pt x="18088" y="17381"/>
                  <a:pt x="18102" y="17337"/>
                  <a:pt x="18102" y="17289"/>
                </a:cubicBezTo>
                <a:cubicBezTo>
                  <a:pt x="18102" y="17241"/>
                  <a:pt x="18122" y="17156"/>
                  <a:pt x="18148" y="17103"/>
                </a:cubicBezTo>
                <a:cubicBezTo>
                  <a:pt x="18173" y="17051"/>
                  <a:pt x="18191" y="16993"/>
                  <a:pt x="18187" y="16971"/>
                </a:cubicBezTo>
                <a:cubicBezTo>
                  <a:pt x="18183" y="16949"/>
                  <a:pt x="18194" y="16911"/>
                  <a:pt x="18211" y="16888"/>
                </a:cubicBezTo>
                <a:cubicBezTo>
                  <a:pt x="18229" y="16865"/>
                  <a:pt x="18237" y="16828"/>
                  <a:pt x="18229" y="16805"/>
                </a:cubicBezTo>
                <a:cubicBezTo>
                  <a:pt x="18221" y="16782"/>
                  <a:pt x="18233" y="16734"/>
                  <a:pt x="18254" y="16702"/>
                </a:cubicBezTo>
                <a:cubicBezTo>
                  <a:pt x="18274" y="16670"/>
                  <a:pt x="18314" y="16546"/>
                  <a:pt x="18344" y="16424"/>
                </a:cubicBezTo>
                <a:cubicBezTo>
                  <a:pt x="18375" y="16302"/>
                  <a:pt x="18420" y="16143"/>
                  <a:pt x="18444" y="16069"/>
                </a:cubicBezTo>
                <a:cubicBezTo>
                  <a:pt x="18469" y="15996"/>
                  <a:pt x="18505" y="15848"/>
                  <a:pt x="18526" y="15741"/>
                </a:cubicBezTo>
                <a:cubicBezTo>
                  <a:pt x="18547" y="15635"/>
                  <a:pt x="18583" y="15509"/>
                  <a:pt x="18605" y="15459"/>
                </a:cubicBezTo>
                <a:cubicBezTo>
                  <a:pt x="18626" y="15410"/>
                  <a:pt x="18657" y="15303"/>
                  <a:pt x="18674" y="15221"/>
                </a:cubicBezTo>
                <a:cubicBezTo>
                  <a:pt x="18692" y="15139"/>
                  <a:pt x="18721" y="15036"/>
                  <a:pt x="18741" y="14995"/>
                </a:cubicBezTo>
                <a:cubicBezTo>
                  <a:pt x="18761" y="14954"/>
                  <a:pt x="18809" y="14793"/>
                  <a:pt x="18847" y="14637"/>
                </a:cubicBezTo>
                <a:cubicBezTo>
                  <a:pt x="18885" y="14482"/>
                  <a:pt x="18946" y="14270"/>
                  <a:pt x="18983" y="14167"/>
                </a:cubicBezTo>
                <a:cubicBezTo>
                  <a:pt x="19020" y="14064"/>
                  <a:pt x="19066" y="13903"/>
                  <a:pt x="19083" y="13809"/>
                </a:cubicBezTo>
                <a:cubicBezTo>
                  <a:pt x="19101" y="13715"/>
                  <a:pt x="19127" y="13613"/>
                  <a:pt x="19141" y="13580"/>
                </a:cubicBezTo>
                <a:cubicBezTo>
                  <a:pt x="19214" y="13398"/>
                  <a:pt x="19328" y="13011"/>
                  <a:pt x="19328" y="12950"/>
                </a:cubicBezTo>
                <a:cubicBezTo>
                  <a:pt x="19328" y="12911"/>
                  <a:pt x="19341" y="12874"/>
                  <a:pt x="19356" y="12864"/>
                </a:cubicBezTo>
                <a:cubicBezTo>
                  <a:pt x="19370" y="12854"/>
                  <a:pt x="19383" y="12824"/>
                  <a:pt x="19383" y="12798"/>
                </a:cubicBezTo>
                <a:cubicBezTo>
                  <a:pt x="19383" y="12772"/>
                  <a:pt x="19406" y="12693"/>
                  <a:pt x="19434" y="12626"/>
                </a:cubicBezTo>
                <a:cubicBezTo>
                  <a:pt x="19462" y="12558"/>
                  <a:pt x="19500" y="12431"/>
                  <a:pt x="19519" y="12341"/>
                </a:cubicBezTo>
                <a:cubicBezTo>
                  <a:pt x="19538" y="12250"/>
                  <a:pt x="19563" y="12165"/>
                  <a:pt x="19573" y="12148"/>
                </a:cubicBezTo>
                <a:cubicBezTo>
                  <a:pt x="19584" y="12132"/>
                  <a:pt x="19614" y="12030"/>
                  <a:pt x="19640" y="11923"/>
                </a:cubicBezTo>
                <a:cubicBezTo>
                  <a:pt x="19667" y="11816"/>
                  <a:pt x="19715" y="11642"/>
                  <a:pt x="19749" y="11535"/>
                </a:cubicBezTo>
                <a:cubicBezTo>
                  <a:pt x="19783" y="11428"/>
                  <a:pt x="19827" y="11262"/>
                  <a:pt x="19846" y="11164"/>
                </a:cubicBezTo>
                <a:cubicBezTo>
                  <a:pt x="19864" y="11065"/>
                  <a:pt x="19889" y="10972"/>
                  <a:pt x="19900" y="10955"/>
                </a:cubicBezTo>
                <a:cubicBezTo>
                  <a:pt x="19912" y="10939"/>
                  <a:pt x="19953" y="10810"/>
                  <a:pt x="19994" y="10670"/>
                </a:cubicBezTo>
                <a:cubicBezTo>
                  <a:pt x="20035" y="10531"/>
                  <a:pt x="20086" y="10370"/>
                  <a:pt x="20106" y="10312"/>
                </a:cubicBezTo>
                <a:cubicBezTo>
                  <a:pt x="20127" y="10255"/>
                  <a:pt x="20168" y="10107"/>
                  <a:pt x="20197" y="9984"/>
                </a:cubicBezTo>
                <a:cubicBezTo>
                  <a:pt x="20226" y="9861"/>
                  <a:pt x="20280" y="9668"/>
                  <a:pt x="20318" y="9553"/>
                </a:cubicBezTo>
                <a:cubicBezTo>
                  <a:pt x="20356" y="9438"/>
                  <a:pt x="20396" y="9282"/>
                  <a:pt x="20406" y="9208"/>
                </a:cubicBezTo>
                <a:cubicBezTo>
                  <a:pt x="20416" y="9135"/>
                  <a:pt x="20443" y="9061"/>
                  <a:pt x="20463" y="9043"/>
                </a:cubicBezTo>
                <a:cubicBezTo>
                  <a:pt x="20484" y="9025"/>
                  <a:pt x="20504" y="8971"/>
                  <a:pt x="20509" y="8923"/>
                </a:cubicBezTo>
                <a:cubicBezTo>
                  <a:pt x="20514" y="8876"/>
                  <a:pt x="20536" y="8789"/>
                  <a:pt x="20560" y="8731"/>
                </a:cubicBezTo>
                <a:cubicBezTo>
                  <a:pt x="20584" y="8674"/>
                  <a:pt x="20611" y="8575"/>
                  <a:pt x="20621" y="8509"/>
                </a:cubicBezTo>
                <a:cubicBezTo>
                  <a:pt x="20631" y="8443"/>
                  <a:pt x="20677" y="8303"/>
                  <a:pt x="20721" y="8201"/>
                </a:cubicBezTo>
                <a:cubicBezTo>
                  <a:pt x="20765" y="8098"/>
                  <a:pt x="20799" y="7991"/>
                  <a:pt x="20799" y="7962"/>
                </a:cubicBezTo>
                <a:cubicBezTo>
                  <a:pt x="20801" y="7901"/>
                  <a:pt x="20859" y="7675"/>
                  <a:pt x="20899" y="7568"/>
                </a:cubicBezTo>
                <a:cubicBezTo>
                  <a:pt x="20915" y="7527"/>
                  <a:pt x="20961" y="7374"/>
                  <a:pt x="21002" y="7226"/>
                </a:cubicBezTo>
                <a:cubicBezTo>
                  <a:pt x="21044" y="7079"/>
                  <a:pt x="21089" y="6933"/>
                  <a:pt x="21102" y="6905"/>
                </a:cubicBezTo>
                <a:cubicBezTo>
                  <a:pt x="21115" y="6876"/>
                  <a:pt x="21126" y="6816"/>
                  <a:pt x="21126" y="6769"/>
                </a:cubicBezTo>
                <a:cubicBezTo>
                  <a:pt x="21126" y="6722"/>
                  <a:pt x="21135" y="6673"/>
                  <a:pt x="21144" y="6663"/>
                </a:cubicBezTo>
                <a:cubicBezTo>
                  <a:pt x="21173" y="6631"/>
                  <a:pt x="21282" y="6284"/>
                  <a:pt x="21384" y="5897"/>
                </a:cubicBezTo>
                <a:cubicBezTo>
                  <a:pt x="21407" y="5807"/>
                  <a:pt x="21443" y="5700"/>
                  <a:pt x="21462" y="5659"/>
                </a:cubicBezTo>
                <a:cubicBezTo>
                  <a:pt x="21482" y="5618"/>
                  <a:pt x="21501" y="5510"/>
                  <a:pt x="21505" y="5420"/>
                </a:cubicBezTo>
                <a:cubicBezTo>
                  <a:pt x="21508" y="5330"/>
                  <a:pt x="21522" y="5245"/>
                  <a:pt x="21535" y="5228"/>
                </a:cubicBezTo>
                <a:cubicBezTo>
                  <a:pt x="21548" y="5211"/>
                  <a:pt x="21567" y="5100"/>
                  <a:pt x="21577" y="4982"/>
                </a:cubicBezTo>
                <a:cubicBezTo>
                  <a:pt x="21592" y="4819"/>
                  <a:pt x="21586" y="4727"/>
                  <a:pt x="21550" y="4595"/>
                </a:cubicBezTo>
                <a:cubicBezTo>
                  <a:pt x="21479" y="4331"/>
                  <a:pt x="21400" y="4162"/>
                  <a:pt x="21356" y="4180"/>
                </a:cubicBezTo>
                <a:cubicBezTo>
                  <a:pt x="21336" y="4189"/>
                  <a:pt x="21305" y="4171"/>
                  <a:pt x="21290" y="4141"/>
                </a:cubicBezTo>
                <a:cubicBezTo>
                  <a:pt x="21263" y="4087"/>
                  <a:pt x="21108" y="4004"/>
                  <a:pt x="20984" y="3978"/>
                </a:cubicBezTo>
                <a:cubicBezTo>
                  <a:pt x="20795" y="3938"/>
                  <a:pt x="20649" y="3891"/>
                  <a:pt x="20621" y="3865"/>
                </a:cubicBezTo>
                <a:cubicBezTo>
                  <a:pt x="20603" y="3849"/>
                  <a:pt x="20571" y="3841"/>
                  <a:pt x="20551" y="3846"/>
                </a:cubicBezTo>
                <a:cubicBezTo>
                  <a:pt x="20523" y="3852"/>
                  <a:pt x="20513" y="3806"/>
                  <a:pt x="20515" y="3640"/>
                </a:cubicBezTo>
                <a:cubicBezTo>
                  <a:pt x="20516" y="3522"/>
                  <a:pt x="20512" y="3426"/>
                  <a:pt x="20503" y="3428"/>
                </a:cubicBezTo>
                <a:cubicBezTo>
                  <a:pt x="20429" y="3444"/>
                  <a:pt x="19832" y="3294"/>
                  <a:pt x="19779" y="3246"/>
                </a:cubicBezTo>
                <a:cubicBezTo>
                  <a:pt x="19759" y="3228"/>
                  <a:pt x="19726" y="3219"/>
                  <a:pt x="19704" y="3229"/>
                </a:cubicBezTo>
                <a:cubicBezTo>
                  <a:pt x="19681" y="3239"/>
                  <a:pt x="19653" y="3233"/>
                  <a:pt x="19643" y="3216"/>
                </a:cubicBezTo>
                <a:cubicBezTo>
                  <a:pt x="19634" y="3199"/>
                  <a:pt x="19610" y="3194"/>
                  <a:pt x="19589" y="3203"/>
                </a:cubicBezTo>
                <a:cubicBezTo>
                  <a:pt x="19568" y="3211"/>
                  <a:pt x="19361" y="3176"/>
                  <a:pt x="19132" y="3123"/>
                </a:cubicBezTo>
                <a:cubicBezTo>
                  <a:pt x="18902" y="3070"/>
                  <a:pt x="18658" y="3014"/>
                  <a:pt x="18587" y="3000"/>
                </a:cubicBezTo>
                <a:cubicBezTo>
                  <a:pt x="18516" y="2987"/>
                  <a:pt x="18442" y="2966"/>
                  <a:pt x="18423" y="2954"/>
                </a:cubicBezTo>
                <a:cubicBezTo>
                  <a:pt x="18405" y="2941"/>
                  <a:pt x="18366" y="2929"/>
                  <a:pt x="18335" y="2924"/>
                </a:cubicBezTo>
                <a:cubicBezTo>
                  <a:pt x="18106" y="2889"/>
                  <a:pt x="17960" y="2862"/>
                  <a:pt x="17803" y="2821"/>
                </a:cubicBezTo>
                <a:cubicBezTo>
                  <a:pt x="17735" y="2804"/>
                  <a:pt x="17662" y="2781"/>
                  <a:pt x="17639" y="2772"/>
                </a:cubicBezTo>
                <a:cubicBezTo>
                  <a:pt x="17617" y="2762"/>
                  <a:pt x="17582" y="2758"/>
                  <a:pt x="17564" y="2762"/>
                </a:cubicBezTo>
                <a:cubicBezTo>
                  <a:pt x="17545" y="2765"/>
                  <a:pt x="17434" y="2741"/>
                  <a:pt x="17318" y="2709"/>
                </a:cubicBezTo>
                <a:cubicBezTo>
                  <a:pt x="17202" y="2676"/>
                  <a:pt x="17053" y="2642"/>
                  <a:pt x="16985" y="2632"/>
                </a:cubicBezTo>
                <a:cubicBezTo>
                  <a:pt x="16918" y="2623"/>
                  <a:pt x="16828" y="2601"/>
                  <a:pt x="16783" y="2586"/>
                </a:cubicBezTo>
                <a:cubicBezTo>
                  <a:pt x="16584" y="2521"/>
                  <a:pt x="16335" y="2459"/>
                  <a:pt x="16223" y="2447"/>
                </a:cubicBezTo>
                <a:cubicBezTo>
                  <a:pt x="16109" y="2434"/>
                  <a:pt x="15826" y="2366"/>
                  <a:pt x="15732" y="2327"/>
                </a:cubicBezTo>
                <a:cubicBezTo>
                  <a:pt x="15710" y="2318"/>
                  <a:pt x="15639" y="2307"/>
                  <a:pt x="15575" y="2301"/>
                </a:cubicBezTo>
                <a:cubicBezTo>
                  <a:pt x="15511" y="2295"/>
                  <a:pt x="15437" y="2276"/>
                  <a:pt x="15411" y="2261"/>
                </a:cubicBezTo>
                <a:cubicBezTo>
                  <a:pt x="15385" y="2246"/>
                  <a:pt x="15297" y="2226"/>
                  <a:pt x="15215" y="2215"/>
                </a:cubicBezTo>
                <a:cubicBezTo>
                  <a:pt x="15132" y="2204"/>
                  <a:pt x="15029" y="2183"/>
                  <a:pt x="14985" y="2168"/>
                </a:cubicBezTo>
                <a:cubicBezTo>
                  <a:pt x="14940" y="2154"/>
                  <a:pt x="14866" y="2137"/>
                  <a:pt x="14821" y="2129"/>
                </a:cubicBezTo>
                <a:cubicBezTo>
                  <a:pt x="14720" y="2110"/>
                  <a:pt x="14626" y="2086"/>
                  <a:pt x="14567" y="2066"/>
                </a:cubicBezTo>
                <a:cubicBezTo>
                  <a:pt x="14542" y="2057"/>
                  <a:pt x="14477" y="2044"/>
                  <a:pt x="14425" y="2036"/>
                </a:cubicBezTo>
                <a:cubicBezTo>
                  <a:pt x="14372" y="2028"/>
                  <a:pt x="14245" y="2002"/>
                  <a:pt x="14140" y="1976"/>
                </a:cubicBezTo>
                <a:cubicBezTo>
                  <a:pt x="14035" y="1950"/>
                  <a:pt x="13905" y="1919"/>
                  <a:pt x="13852" y="1910"/>
                </a:cubicBezTo>
                <a:cubicBezTo>
                  <a:pt x="13800" y="1901"/>
                  <a:pt x="13739" y="1886"/>
                  <a:pt x="13716" y="1877"/>
                </a:cubicBezTo>
                <a:cubicBezTo>
                  <a:pt x="13694" y="1867"/>
                  <a:pt x="13603" y="1843"/>
                  <a:pt x="13513" y="1824"/>
                </a:cubicBezTo>
                <a:cubicBezTo>
                  <a:pt x="13423" y="1804"/>
                  <a:pt x="13183" y="1753"/>
                  <a:pt x="12981" y="1708"/>
                </a:cubicBezTo>
                <a:cubicBezTo>
                  <a:pt x="12778" y="1663"/>
                  <a:pt x="12565" y="1614"/>
                  <a:pt x="12505" y="1602"/>
                </a:cubicBezTo>
                <a:cubicBezTo>
                  <a:pt x="12445" y="1590"/>
                  <a:pt x="12327" y="1561"/>
                  <a:pt x="12245" y="1535"/>
                </a:cubicBezTo>
                <a:cubicBezTo>
                  <a:pt x="12163" y="1509"/>
                  <a:pt x="11930" y="1450"/>
                  <a:pt x="11727" y="1406"/>
                </a:cubicBezTo>
                <a:cubicBezTo>
                  <a:pt x="11525" y="1362"/>
                  <a:pt x="11305" y="1316"/>
                  <a:pt x="11237" y="1300"/>
                </a:cubicBezTo>
                <a:cubicBezTo>
                  <a:pt x="11170" y="1284"/>
                  <a:pt x="11023" y="1251"/>
                  <a:pt x="10910" y="1227"/>
                </a:cubicBezTo>
                <a:cubicBezTo>
                  <a:pt x="10798" y="1204"/>
                  <a:pt x="10573" y="1150"/>
                  <a:pt x="10408" y="1108"/>
                </a:cubicBezTo>
                <a:cubicBezTo>
                  <a:pt x="10243" y="1066"/>
                  <a:pt x="10088" y="1029"/>
                  <a:pt x="10066" y="1028"/>
                </a:cubicBezTo>
                <a:cubicBezTo>
                  <a:pt x="10043" y="1027"/>
                  <a:pt x="9957" y="1009"/>
                  <a:pt x="9875" y="985"/>
                </a:cubicBezTo>
                <a:cubicBezTo>
                  <a:pt x="9793" y="961"/>
                  <a:pt x="9707" y="938"/>
                  <a:pt x="9684" y="932"/>
                </a:cubicBezTo>
                <a:cubicBezTo>
                  <a:pt x="9662" y="926"/>
                  <a:pt x="9637" y="919"/>
                  <a:pt x="9630" y="916"/>
                </a:cubicBezTo>
                <a:cubicBezTo>
                  <a:pt x="9622" y="912"/>
                  <a:pt x="9609" y="911"/>
                  <a:pt x="9599" y="912"/>
                </a:cubicBezTo>
                <a:cubicBezTo>
                  <a:pt x="9590" y="913"/>
                  <a:pt x="9468" y="885"/>
                  <a:pt x="9327" y="853"/>
                </a:cubicBezTo>
                <a:cubicBezTo>
                  <a:pt x="9015" y="780"/>
                  <a:pt x="8663" y="706"/>
                  <a:pt x="8561" y="693"/>
                </a:cubicBezTo>
                <a:cubicBezTo>
                  <a:pt x="8509" y="687"/>
                  <a:pt x="8467" y="708"/>
                  <a:pt x="8425" y="756"/>
                </a:cubicBezTo>
                <a:cubicBezTo>
                  <a:pt x="8392" y="795"/>
                  <a:pt x="8347" y="826"/>
                  <a:pt x="8328" y="826"/>
                </a:cubicBezTo>
                <a:cubicBezTo>
                  <a:pt x="8309" y="826"/>
                  <a:pt x="8295" y="840"/>
                  <a:pt x="8295" y="856"/>
                </a:cubicBezTo>
                <a:cubicBezTo>
                  <a:pt x="8295" y="944"/>
                  <a:pt x="7944" y="1050"/>
                  <a:pt x="7901" y="975"/>
                </a:cubicBezTo>
                <a:cubicBezTo>
                  <a:pt x="7892" y="959"/>
                  <a:pt x="7860" y="945"/>
                  <a:pt x="7832" y="945"/>
                </a:cubicBezTo>
                <a:cubicBezTo>
                  <a:pt x="7803" y="945"/>
                  <a:pt x="7771" y="927"/>
                  <a:pt x="7759" y="906"/>
                </a:cubicBezTo>
                <a:cubicBezTo>
                  <a:pt x="7747" y="884"/>
                  <a:pt x="7714" y="857"/>
                  <a:pt x="7686" y="846"/>
                </a:cubicBezTo>
                <a:cubicBezTo>
                  <a:pt x="7658" y="834"/>
                  <a:pt x="7645" y="813"/>
                  <a:pt x="7656" y="793"/>
                </a:cubicBezTo>
                <a:cubicBezTo>
                  <a:pt x="7670" y="769"/>
                  <a:pt x="7658" y="761"/>
                  <a:pt x="7617" y="773"/>
                </a:cubicBezTo>
                <a:cubicBezTo>
                  <a:pt x="7542" y="794"/>
                  <a:pt x="7505" y="722"/>
                  <a:pt x="7505" y="561"/>
                </a:cubicBezTo>
                <a:cubicBezTo>
                  <a:pt x="7505" y="442"/>
                  <a:pt x="7506" y="444"/>
                  <a:pt x="7369" y="412"/>
                </a:cubicBezTo>
                <a:cubicBezTo>
                  <a:pt x="7293" y="394"/>
                  <a:pt x="7218" y="379"/>
                  <a:pt x="7205" y="379"/>
                </a:cubicBezTo>
                <a:cubicBezTo>
                  <a:pt x="7192" y="379"/>
                  <a:pt x="7147" y="364"/>
                  <a:pt x="7105" y="345"/>
                </a:cubicBezTo>
                <a:cubicBezTo>
                  <a:pt x="7017" y="306"/>
                  <a:pt x="7018" y="306"/>
                  <a:pt x="6760" y="259"/>
                </a:cubicBezTo>
                <a:cubicBezTo>
                  <a:pt x="6653" y="240"/>
                  <a:pt x="6547" y="215"/>
                  <a:pt x="6524" y="206"/>
                </a:cubicBezTo>
                <a:cubicBezTo>
                  <a:pt x="6502" y="197"/>
                  <a:pt x="6448" y="186"/>
                  <a:pt x="6403" y="180"/>
                </a:cubicBezTo>
                <a:cubicBezTo>
                  <a:pt x="6358" y="174"/>
                  <a:pt x="6228" y="144"/>
                  <a:pt x="6115" y="113"/>
                </a:cubicBezTo>
                <a:cubicBezTo>
                  <a:pt x="5922" y="60"/>
                  <a:pt x="5787" y="26"/>
                  <a:pt x="5695" y="11"/>
                </a:cubicBezTo>
                <a:close/>
              </a:path>
            </a:pathLst>
          </a:custGeom>
          <a:ln w="3175"/>
        </p:spPr>
      </p:pic>
      <p:pic>
        <p:nvPicPr>
          <p:cNvPr id="173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033672">
            <a:off x="6846368" y="6789686"/>
            <a:ext cx="1701801" cy="2140630"/>
          </a:xfrm>
          <a:prstGeom prst="rect">
            <a:avLst/>
          </a:prstGeom>
          <a:ln w="3175"/>
          <a:effectLst>
            <a:outerShdw sx="100000" sy="100000" kx="0" ky="0" algn="b" rotWithShape="0" blurRad="127000" dist="76200" dir="2700000">
              <a:srgbClr val="000000">
                <a:alpha val="75000"/>
              </a:srgbClr>
            </a:outerShdw>
          </a:effectLst>
        </p:spPr>
      </p:pic>
      <p:sp>
        <p:nvSpPr>
          <p:cNvPr id="174" name="Buxton’s law"/>
          <p:cNvSpPr txBox="1"/>
          <p:nvPr/>
        </p:nvSpPr>
        <p:spPr>
          <a:xfrm>
            <a:off x="10310770" y="6591858"/>
            <a:ext cx="1838859" cy="431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0" defTabSz="825500">
              <a:defRPr>
                <a:uFillTx/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Buxton’s law</a:t>
            </a:r>
          </a:p>
        </p:txBody>
      </p:sp>
      <p:sp>
        <p:nvSpPr>
          <p:cNvPr id="175" name="God’s law"/>
          <p:cNvSpPr txBox="1"/>
          <p:nvPr/>
        </p:nvSpPr>
        <p:spPr>
          <a:xfrm>
            <a:off x="8443870" y="8738158"/>
            <a:ext cx="1433266" cy="431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0" defTabSz="825500">
              <a:defRPr>
                <a:uFillTx/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God’s law</a:t>
            </a:r>
          </a:p>
        </p:txBody>
      </p:sp>
      <p:sp>
        <p:nvSpPr>
          <p:cNvPr id="176" name="http://www.billbuxton.com/LessIsMore.pdf"/>
          <p:cNvSpPr txBox="1"/>
          <p:nvPr/>
        </p:nvSpPr>
        <p:spPr>
          <a:xfrm>
            <a:off x="404770" y="3150159"/>
            <a:ext cx="5779498" cy="44722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2400" u="sng">
                <a:hlinkClick r:id="rId6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6" invalidUrl="" action="" tgtFrame="" tooltip="" history="1" highlightClick="0" endSnd="0"/>
              </a:rPr>
              <a:t>http://www.billbuxton.com/LessIsMore.pdf</a:t>
            </a:r>
          </a:p>
        </p:txBody>
      </p:sp>
      <p:sp>
        <p:nvSpPr>
          <p:cNvPr id="177" name="Moore’s law"/>
          <p:cNvSpPr txBox="1"/>
          <p:nvPr/>
        </p:nvSpPr>
        <p:spPr>
          <a:xfrm>
            <a:off x="9421966" y="1639555"/>
            <a:ext cx="1737768" cy="431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0" defTabSz="825500">
              <a:defRPr>
                <a:uFillTx/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pPr/>
            <a:r>
              <a:t>Moore’s law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7" grpId="2"/>
      <p:bldP build="whole" bldLvl="1" animBg="1" rev="0" advAuto="0" spid="171" grpId="3"/>
      <p:bldP build="whole" bldLvl="1" animBg="1" rev="0" advAuto="0" spid="174" grpId="4"/>
      <p:bldP build="whole" bldLvl="1" animBg="1" rev="0" advAuto="0" spid="175" grpId="6"/>
      <p:bldP build="whole" bldLvl="1" animBg="1" rev="0" advAuto="0" spid="172" grpId="1"/>
      <p:bldP build="whole" bldLvl="1" animBg="1" rev="0" advAuto="0" spid="173" grpId="5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