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media1.mp4" ContentType="video/unknown"/>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 name="Shape 36"/>
          <p:cNvSpPr/>
          <p:nvPr>
            <p:ph type="sldImg"/>
          </p:nvPr>
        </p:nvSpPr>
        <p:spPr>
          <a:prstGeom prst="rect">
            <a:avLst/>
          </a:prstGeom>
        </p:spPr>
        <p:txBody>
          <a:bodyPr/>
          <a:lstStyle/>
          <a:p>
            <a:pPr/>
          </a:p>
        </p:txBody>
      </p:sp>
      <p:sp>
        <p:nvSpPr>
          <p:cNvPr id="37" name="Shape 37"/>
          <p:cNvSpPr/>
          <p:nvPr>
            <p:ph type="body" sz="quarter" idx="1"/>
          </p:nvPr>
        </p:nvSpPr>
        <p:spPr>
          <a:prstGeom prst="rect">
            <a:avLst/>
          </a:prstGeom>
        </p:spPr>
        <p:txBody>
          <a:bodyPr/>
          <a:lstStyle/>
          <a:p>
            <a:pPr/>
            <a:r>
              <a:t>Thema heute: wie wir die Welt verstehen (oder nicht)</a:t>
            </a:r>
          </a:p>
          <a:p>
            <a:pPr/>
            <a:r>
              <a:t>wir werden heute Star Trek schauen, gedanklich einen Spielplatz besuchen, und etwas übers Klettern lernen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 name="Shape 45"/>
          <p:cNvSpPr/>
          <p:nvPr>
            <p:ph type="sldImg"/>
          </p:nvPr>
        </p:nvSpPr>
        <p:spPr>
          <a:prstGeom prst="rect">
            <a:avLst/>
          </a:prstGeom>
        </p:spPr>
        <p:txBody>
          <a:bodyPr/>
          <a:lstStyle/>
          <a:p>
            <a:pPr/>
          </a:p>
        </p:txBody>
      </p:sp>
      <p:sp>
        <p:nvSpPr>
          <p:cNvPr id="46" name="Shape 46"/>
          <p:cNvSpPr/>
          <p:nvPr>
            <p:ph type="body" sz="quarter" idx="1"/>
          </p:nvPr>
        </p:nvSpPr>
        <p:spPr>
          <a:prstGeom prst="rect">
            <a:avLst/>
          </a:prstGeom>
        </p:spPr>
        <p:txBody>
          <a:bodyPr/>
          <a:lstStyle/>
          <a:p>
            <a:pPr/>
            <a:r>
              <a:t>Wir haben ein Modell im Kopf, wie Dinge funktionieren.</a:t>
            </a:r>
          </a:p>
          <a:p>
            <a:pPr/>
            <a:r>
              <a:t>kann gelernt sein oder selbst herausgefunden</a:t>
            </a:r>
          </a:p>
          <a:p>
            <a:pPr/>
            <a:r>
              <a:t>kann verschieden sein von der echten Funktionsweise</a:t>
            </a:r>
          </a:p>
          <a:p>
            <a:pPr/>
          </a:p>
          <a:p>
            <a:pPr/>
            <a:r>
              <a:t>erklärt das Verhalten eines Systems</a:t>
            </a:r>
          </a:p>
          <a:p>
            <a:pPr/>
            <a:r>
              <a:t>ermöglicht uns Vorhersagen, wie ein System reagieren wird</a:t>
            </a:r>
          </a:p>
          <a:p>
            <a:pPr/>
            <a:r>
              <a:t>ermöglicht uns erfolgreiches Vorgehen in bisher unbekannten Situationen</a:t>
            </a:r>
          </a:p>
          <a:p>
            <a:pPr/>
          </a:p>
          <a:p>
            <a:pPr/>
            <a:r>
              <a:t>System, das sich entsprechend unserem Modell verhält, erscheint logisch und schlüssig</a:t>
            </a:r>
          </a:p>
          <a:p>
            <a:pPr/>
            <a:r>
              <a:t>andernfalls verwirrend</a:t>
            </a:r>
          </a:p>
          <a:p>
            <a:pPr/>
            <a:r>
              <a:t>	entweder System echt unlogisch</a:t>
            </a:r>
          </a:p>
          <a:p>
            <a:pPr/>
            <a:r>
              <a:t>	oder falsches Modell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 name="Shape 53"/>
          <p:cNvSpPr/>
          <p:nvPr>
            <p:ph type="sldImg"/>
          </p:nvPr>
        </p:nvSpPr>
        <p:spPr>
          <a:prstGeom prst="rect">
            <a:avLst/>
          </a:prstGeom>
        </p:spPr>
        <p:txBody>
          <a:bodyPr/>
          <a:lstStyle/>
          <a:p>
            <a:pPr/>
          </a:p>
        </p:txBody>
      </p:sp>
      <p:sp>
        <p:nvSpPr>
          <p:cNvPr id="54" name="Shape 54"/>
          <p:cNvSpPr/>
          <p:nvPr>
            <p:ph type="body" sz="quarter" idx="1"/>
          </p:nvPr>
        </p:nvSpPr>
        <p:spPr>
          <a:prstGeom prst="rect">
            <a:avLst/>
          </a:prstGeom>
        </p:spPr>
        <p:txBody>
          <a:bodyPr/>
          <a:lstStyle/>
          <a:p>
            <a:pPr/>
            <a:r>
              <a:t>„Modell“ von Kenneth Craik 1943 eingeführt, von Norman 1989 auf die MMI angewendet</a:t>
            </a:r>
          </a:p>
          <a:p>
            <a:pPr/>
            <a:r>
              <a:t>hilft uns bei der Analyse und Beschreibung, wie Menschen Systeme verstehen</a:t>
            </a:r>
          </a:p>
          <a:p>
            <a:pPr/>
          </a:p>
          <a:p>
            <a:pPr/>
            <a:r>
              <a:t>Interaktionsdesigner entwirft ein konzeptuelles Modell (wir lernen später noch, wie)</a:t>
            </a:r>
          </a:p>
          <a:p>
            <a:pPr/>
            <a:r>
              <a:t>versucht, dieses Modell auf dem Rechner gut zu präsentieren</a:t>
            </a:r>
          </a:p>
          <a:p>
            <a:pPr/>
            <a:r>
              <a:t>Entwickler entwirft tatsächliche Funktionsweise (implem. Modell)</a:t>
            </a:r>
          </a:p>
          <a:p>
            <a:pPr/>
            <a:r>
              <a:t>Das muss das präsentierte Modell unterstützen, muss aber nicht identisch sein!</a:t>
            </a:r>
          </a:p>
          <a:p>
            <a:pPr/>
            <a:r>
              <a:t>Benutzer macht sich ein mentales Modell auf Basis des präsentierten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 name="Shape 62"/>
          <p:cNvSpPr/>
          <p:nvPr>
            <p:ph type="sldImg"/>
          </p:nvPr>
        </p:nvSpPr>
        <p:spPr>
          <a:prstGeom prst="rect">
            <a:avLst/>
          </a:prstGeom>
        </p:spPr>
        <p:txBody>
          <a:bodyPr/>
          <a:lstStyle/>
          <a:p>
            <a:pPr/>
          </a:p>
        </p:txBody>
      </p:sp>
      <p:sp>
        <p:nvSpPr>
          <p:cNvPr id="63" name="Shape 63"/>
          <p:cNvSpPr/>
          <p:nvPr>
            <p:ph type="body" sz="quarter" idx="1"/>
          </p:nvPr>
        </p:nvSpPr>
        <p:spPr>
          <a:prstGeom prst="rect">
            <a:avLst/>
          </a:prstGeom>
        </p:spPr>
        <p:txBody>
          <a:bodyPr/>
          <a:lstStyle/>
          <a:p>
            <a:pPr/>
            <a:r>
              <a:t>Einfaches Beispiel für ein mentales Modell basierend auf Physik</a:t>
            </a:r>
          </a:p>
          <a:p>
            <a:pPr/>
          </a:p>
          <a:p>
            <a:pPr/>
            <a:r>
              <a:t>Welches Verhalten beobachten wir? (Wippen)</a:t>
            </a:r>
          </a:p>
          <a:p>
            <a:pPr/>
            <a:r>
              <a:t>Situation: 2 ungleiche Kinder, Wippen geht nicht.</a:t>
            </a:r>
          </a:p>
          <a:p>
            <a:pPr/>
            <a:r>
              <a:t>Welches Gesetz darüber kennen wir? (Hebelgesetz)</a:t>
            </a:r>
          </a:p>
          <a:p>
            <a:pPr/>
            <a:r>
              <a:t>Fangfrage: doppelter Hebel = halbes Gewicht? Viertel? 1/Wurzel 2 ? 1/log 2 ?</a:t>
            </a:r>
          </a:p>
          <a:p>
            <a:pPr/>
            <a:r>
              <a:t>Welche Vorhersagen ermöglicht es?</a:t>
            </a:r>
          </a:p>
          <a:p>
            <a:pPr/>
            <a:r>
              <a:t>schwereres Kind weiter nach innen setzen, bis Gleichgewicht.</a:t>
            </a:r>
          </a:p>
          <a:p>
            <a:pPr/>
            <a:r>
              <a:t>Vater: fragt Kinder nach Gewicht, rechnet Hebel aus und setzt Kind genau dorthin</a:t>
            </a:r>
          </a:p>
          <a:p>
            <a:pPr/>
            <a:r>
              <a:t>Kind: rutscht vor bis es klappt (Approximationsalgorithmus ;-)</a:t>
            </a:r>
          </a:p>
          <a:p>
            <a:pPr/>
          </a:p>
          <a:p>
            <a:pPr/>
            <a:r>
              <a:t>Auf welchem Physikmodell basiert das? (Newton)</a:t>
            </a:r>
          </a:p>
          <a:p>
            <a:pPr/>
            <a:r>
              <a:t>wäre auch mit relativistischer Physik erklärbar. (sinnvoll??)</a:t>
            </a:r>
          </a:p>
          <a:p>
            <a:pPr/>
            <a:r>
              <a:t>selbst genaues Hebelgesetz unnötig, da man ausprobieren kann.</a:t>
            </a:r>
          </a:p>
          <a:p>
            <a:pPr/>
            <a:r>
              <a:t>—&gt; das einfachste Modell, das alle möglichen Beobachtungen erklärt, ist das beste!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 name="Shape 71"/>
          <p:cNvSpPr/>
          <p:nvPr>
            <p:ph type="sldImg"/>
          </p:nvPr>
        </p:nvSpPr>
        <p:spPr>
          <a:prstGeom prst="rect">
            <a:avLst/>
          </a:prstGeom>
        </p:spPr>
        <p:txBody>
          <a:bodyPr/>
          <a:lstStyle/>
          <a:p>
            <a:pPr/>
          </a:p>
        </p:txBody>
      </p:sp>
      <p:sp>
        <p:nvSpPr>
          <p:cNvPr id="72" name="Shape 72"/>
          <p:cNvSpPr/>
          <p:nvPr>
            <p:ph type="body" sz="quarter" idx="1"/>
          </p:nvPr>
        </p:nvSpPr>
        <p:spPr>
          <a:prstGeom prst="rect">
            <a:avLst/>
          </a:prstGeom>
        </p:spPr>
        <p:txBody>
          <a:bodyPr/>
          <a:lstStyle/>
          <a:p>
            <a:pPr/>
            <a:r>
              <a:t>Bei der Wippe war das implementierte Modell sehr nah am mentalen</a:t>
            </a:r>
          </a:p>
          <a:p>
            <a:pPr/>
            <a:r>
              <a:t>Implementiertes Modell eines Autos ist den meisten im Detail unbekannt</a:t>
            </a:r>
          </a:p>
          <a:p>
            <a:pPr/>
            <a:r>
              <a:t>kann auch völlig verschieden sein (Elektroauto)</a:t>
            </a:r>
          </a:p>
          <a:p>
            <a:pPr/>
          </a:p>
          <a:p>
            <a:pPr/>
            <a:r>
              <a:t>präsentiertes Modell seit Jahrzehnten unverändert</a:t>
            </a:r>
          </a:p>
          <a:p>
            <a:pPr/>
            <a:r>
              <a:t>Lenkrad, Gaspedal, Schaltung/Automatik</a:t>
            </a:r>
          </a:p>
          <a:p>
            <a:pPr/>
            <a:r>
              <a:t>Blinker, Tacho, Licht, Bremslicht</a:t>
            </a:r>
          </a:p>
          <a:p>
            <a:pPr/>
          </a:p>
          <a:p>
            <a:pPr/>
            <a:r>
              <a:t>Basis für das erfolgreiche Erlernen und Fahren verschiedener Autos</a:t>
            </a:r>
          </a:p>
          <a:p>
            <a:pPr/>
            <a:r>
              <a:t>egal ob Benzin oder Elektro, 3,4,6 Räder oder Ketten</a:t>
            </a:r>
          </a:p>
          <a:p>
            <a:pPr/>
          </a:p>
          <a:p>
            <a:pPr/>
            <a:r>
              <a:t>interessantes Probleme: Sound bei Elektroautos? </a:t>
            </a:r>
          </a:p>
          <a:p>
            <a:pPr/>
            <a:r>
              <a:t>Veränderte Funktion des Gaspedals (bremsen beim Gas wegnehmen)?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 name="Shape 90"/>
          <p:cNvSpPr/>
          <p:nvPr>
            <p:ph type="sldImg"/>
          </p:nvPr>
        </p:nvSpPr>
        <p:spPr>
          <a:prstGeom prst="rect">
            <a:avLst/>
          </a:prstGeom>
        </p:spPr>
        <p:txBody>
          <a:bodyPr/>
          <a:lstStyle/>
          <a:p>
            <a:pPr/>
          </a:p>
        </p:txBody>
      </p:sp>
      <p:sp>
        <p:nvSpPr>
          <p:cNvPr id="91" name="Shape 91"/>
          <p:cNvSpPr/>
          <p:nvPr>
            <p:ph type="body" sz="quarter" idx="1"/>
          </p:nvPr>
        </p:nvSpPr>
        <p:spPr>
          <a:prstGeom prst="rect">
            <a:avLst/>
          </a:prstGeom>
        </p:spPr>
        <p:txBody>
          <a:bodyPr/>
          <a:lstStyle/>
          <a:p>
            <a:pPr/>
            <a:r>
              <a:t>Telefon = Beispiel für ein ständig wechselndes implementiertes Modell aber gleich gebliebenes präsentiertes und mentales</a:t>
            </a:r>
          </a:p>
          <a:p>
            <a:pPr/>
          </a:p>
          <a:p>
            <a:pPr/>
            <a:r>
              <a:t>Anfangs: Leitungen von Hand gesteckt</a:t>
            </a:r>
          </a:p>
          <a:p>
            <a:pPr/>
            <a:r>
              <a:t>dann Wählscheibe, deren Impulse Wählrelais antreiben, immer noch elektrische Verbindung hergestellt</a:t>
            </a:r>
          </a:p>
          <a:p>
            <a:pPr/>
          </a:p>
          <a:p>
            <a:pPr/>
            <a:r>
              <a:t>(Story: wählen mit der Gabel in Indien 1989)</a:t>
            </a:r>
          </a:p>
          <a:p>
            <a:pPr/>
          </a:p>
          <a:p>
            <a:pPr/>
            <a:r>
              <a:t>heute: einbuchen in Funkzellen, nur noch logische Verbindung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 name="Shape 99"/>
          <p:cNvSpPr/>
          <p:nvPr>
            <p:ph type="sldImg"/>
          </p:nvPr>
        </p:nvSpPr>
        <p:spPr>
          <a:prstGeom prst="rect">
            <a:avLst/>
          </a:prstGeom>
        </p:spPr>
        <p:txBody>
          <a:bodyPr/>
          <a:lstStyle/>
          <a:p>
            <a:pPr/>
          </a:p>
        </p:txBody>
      </p:sp>
      <p:sp>
        <p:nvSpPr>
          <p:cNvPr id="100" name="Shape 100"/>
          <p:cNvSpPr/>
          <p:nvPr>
            <p:ph type="body" sz="quarter" idx="1"/>
          </p:nvPr>
        </p:nvSpPr>
        <p:spPr>
          <a:prstGeom prst="rect">
            <a:avLst/>
          </a:prstGeom>
        </p:spPr>
        <p:txBody>
          <a:bodyPr/>
          <a:lstStyle/>
          <a:p>
            <a:pPr/>
            <a:r>
              <a:t>Beispiel für beabsichtigte Intransparenz, sogar schon in der Namenswahl:</a:t>
            </a:r>
          </a:p>
          <a:p>
            <a:pPr/>
          </a:p>
          <a:p>
            <a:pPr/>
            <a:r>
              <a:t>Cloud storage könnte man auch als Netzlaufwerk beschreiben, aber über die technische Umsetzung wird absichtlich geschwiegen, damit kein schwieriges technisches Detail ans Licht kommt, die Hersteller in der Umsetzung frei sind usw…</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 name="Shape 108"/>
          <p:cNvSpPr/>
          <p:nvPr>
            <p:ph type="sldImg"/>
          </p:nvPr>
        </p:nvSpPr>
        <p:spPr>
          <a:prstGeom prst="rect">
            <a:avLst/>
          </a:prstGeom>
        </p:spPr>
        <p:txBody>
          <a:bodyPr/>
          <a:lstStyle/>
          <a:p>
            <a:pPr/>
          </a:p>
        </p:txBody>
      </p:sp>
      <p:sp>
        <p:nvSpPr>
          <p:cNvPr id="109" name="Shape 109"/>
          <p:cNvSpPr/>
          <p:nvPr>
            <p:ph type="body" sz="quarter" idx="1"/>
          </p:nvPr>
        </p:nvSpPr>
        <p:spPr>
          <a:prstGeom prst="rect">
            <a:avLst/>
          </a:prstGeom>
        </p:spPr>
        <p:txBody>
          <a:bodyPr/>
          <a:lstStyle/>
          <a:p>
            <a:pPr/>
            <a:r>
              <a:t>Jetzt verstanden, was die Modelle sind und welche Rollen sie spielen,</a:t>
            </a:r>
          </a:p>
          <a:p>
            <a:pPr/>
            <a:r>
              <a:t>nun: 2 Effekte beim Zusammenwirken: Transparenz und Flexibilität im UI</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 name="Shape 117"/>
          <p:cNvSpPr/>
          <p:nvPr>
            <p:ph type="sldImg"/>
          </p:nvPr>
        </p:nvSpPr>
        <p:spPr>
          <a:prstGeom prst="rect">
            <a:avLst/>
          </a:prstGeom>
        </p:spPr>
        <p:txBody>
          <a:bodyPr/>
          <a:lstStyle/>
          <a:p>
            <a:pPr/>
          </a:p>
        </p:txBody>
      </p:sp>
      <p:sp>
        <p:nvSpPr>
          <p:cNvPr id="118" name="Shape 118"/>
          <p:cNvSpPr/>
          <p:nvPr>
            <p:ph type="body" sz="quarter" idx="1"/>
          </p:nvPr>
        </p:nvSpPr>
        <p:spPr>
          <a:prstGeom prst="rect">
            <a:avLst/>
          </a:prstGeom>
        </p:spPr>
        <p:txBody>
          <a:bodyPr/>
          <a:lstStyle/>
          <a:p>
            <a:pPr/>
            <a:r>
              <a:t>Transparenz, wenn KM und MM übereinstimmen</a:t>
            </a:r>
          </a:p>
          <a:p>
            <a:pPr/>
            <a:r>
              <a:t>evtl. weil durch PM so gut vermittelt</a:t>
            </a:r>
          </a:p>
          <a:p>
            <a:pPr/>
            <a:r>
              <a:t>bedeutet komplette Vorhersagbarkeit und Verständnis</a:t>
            </a:r>
          </a:p>
          <a:p>
            <a:pPr/>
            <a:r>
              <a:t>Benutzerschnittstelle verschwindet aus der Wahrnehmung</a:t>
            </a:r>
          </a:p>
          <a:p>
            <a:pPr/>
            <a:r>
              <a:t>(siehe auch Weiser: …until they disappear…)</a:t>
            </a:r>
          </a:p>
          <a:p>
            <a:pPr/>
            <a:r>
              <a:t>Benutzer kann sich ganz dem Task widmen und muss nicht Elemente des IM berücksichtigen.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Shape 128"/>
          <p:cNvSpPr/>
          <p:nvPr>
            <p:ph type="sldImg"/>
          </p:nvPr>
        </p:nvSpPr>
        <p:spPr>
          <a:prstGeom prst="rect">
            <a:avLst/>
          </a:prstGeom>
        </p:spPr>
        <p:txBody>
          <a:bodyPr/>
          <a:lstStyle/>
          <a:p>
            <a:pPr/>
          </a:p>
        </p:txBody>
      </p:sp>
      <p:sp>
        <p:nvSpPr>
          <p:cNvPr id="129" name="Shape 129"/>
          <p:cNvSpPr/>
          <p:nvPr>
            <p:ph type="body" sz="quarter" idx="1"/>
          </p:nvPr>
        </p:nvSpPr>
        <p:spPr>
          <a:prstGeom prst="rect">
            <a:avLst/>
          </a:prstGeom>
        </p:spPr>
        <p:txBody>
          <a:bodyPr/>
          <a:lstStyle/>
          <a:p>
            <a:pPr/>
            <a:r>
              <a:t>Mentales Modell sagt: Icon = Datei, Folder = Verzeichnis, verschieben = bewegen</a:t>
            </a:r>
          </a:p>
          <a:p>
            <a:pPr/>
            <a:r>
              <a:t>aber: falls auf anderem Laufwerk, dann verschieben = kopieren</a:t>
            </a:r>
          </a:p>
          <a:p>
            <a:pPr/>
            <a:r>
              <a:t>Folge: Ich muss wissen, was ein Laufwerk ist</a:t>
            </a:r>
          </a:p>
          <a:p>
            <a:pPr/>
          </a:p>
          <a:p>
            <a:pPr/>
            <a:r>
              <a:t>Unnötiges Detail aus dem implementierten Modell</a:t>
            </a:r>
          </a:p>
          <a:p>
            <a:pPr/>
            <a:r>
              <a:t>führt zu einem unschönen mentalen Modell</a:t>
            </a:r>
          </a:p>
          <a:p>
            <a:pPr/>
            <a:r>
              <a:t>hier: Desktop Metapher (siehe später) verletzt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Shape 137"/>
          <p:cNvSpPr/>
          <p:nvPr>
            <p:ph type="sldImg"/>
          </p:nvPr>
        </p:nvSpPr>
        <p:spPr>
          <a:prstGeom prst="rect">
            <a:avLst/>
          </a:prstGeom>
        </p:spPr>
        <p:txBody>
          <a:bodyPr/>
          <a:lstStyle/>
          <a:p>
            <a:pPr/>
          </a:p>
        </p:txBody>
      </p:sp>
      <p:sp>
        <p:nvSpPr>
          <p:cNvPr id="138" name="Shape 138"/>
          <p:cNvSpPr/>
          <p:nvPr>
            <p:ph type="body" sz="quarter" idx="1"/>
          </p:nvPr>
        </p:nvSpPr>
        <p:spPr>
          <a:prstGeom prst="rect">
            <a:avLst/>
          </a:prstGeom>
        </p:spPr>
        <p:txBody>
          <a:bodyPr/>
          <a:lstStyle/>
          <a:p>
            <a:pPr/>
            <a:r>
              <a:t>Flexibles UI bedient verschiedene mentale Modelle</a:t>
            </a:r>
          </a:p>
          <a:p>
            <a:pPr/>
            <a:r>
              <a:t>Bsp. OSX UI grafisch mit Menüs, keyboard shortcuts, und Shell- Kommandos</a:t>
            </a:r>
          </a:p>
          <a:p>
            <a:pPr/>
            <a:r>
              <a:t>Das sind 3 verschiedene Mentale Modelle. </a:t>
            </a:r>
          </a:p>
          <a:p>
            <a:pPr/>
          </a:p>
          <a:p>
            <a:pPr/>
            <a:r>
              <a:t>Beispiel: Datei Kopieren:</a:t>
            </a:r>
          </a:p>
          <a:p>
            <a:pPr/>
            <a:r>
              <a:t>Markieren, Menü&gt;kopieren, einfügen</a:t>
            </a:r>
          </a:p>
          <a:p>
            <a:pPr/>
            <a:r>
              <a:t>Markieren, ctrl-c, ctrl-v</a:t>
            </a:r>
          </a:p>
          <a:p>
            <a:pPr/>
            <a:r>
              <a:t>Shell aufmachen, cp datei1 datei2</a:t>
            </a:r>
          </a:p>
          <a:p>
            <a:pPr/>
          </a:p>
          <a:p>
            <a:pPr/>
            <a:r>
              <a:t>kurze Diskussion: warum? Was sind die Vorteile jedes Modells? Was die Nachteile?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Shape 145"/>
          <p:cNvSpPr/>
          <p:nvPr>
            <p:ph type="sldImg"/>
          </p:nvPr>
        </p:nvSpPr>
        <p:spPr>
          <a:prstGeom prst="rect">
            <a:avLst/>
          </a:prstGeom>
        </p:spPr>
        <p:txBody>
          <a:bodyPr/>
          <a:lstStyle/>
          <a:p>
            <a:pPr/>
          </a:p>
        </p:txBody>
      </p:sp>
      <p:sp>
        <p:nvSpPr>
          <p:cNvPr id="146" name="Shape 146"/>
          <p:cNvSpPr/>
          <p:nvPr>
            <p:ph type="body" sz="quarter" idx="1"/>
          </p:nvPr>
        </p:nvSpPr>
        <p:spPr>
          <a:prstGeom prst="rect">
            <a:avLst/>
          </a:prstGeom>
        </p:spPr>
        <p:txBody>
          <a:bodyPr/>
          <a:lstStyle/>
          <a:p>
            <a:pPr/>
            <a:r>
              <a:t>Bsp: iTunes: suchen nach Namen, Stöbern nach Cover, filtern und sortieren, shuffle, Genius</a:t>
            </a:r>
          </a:p>
          <a:p>
            <a:pPr/>
          </a:p>
          <a:p>
            <a:pPr/>
            <a:r>
              <a:t>Beobachtung im echten Leben: selten strikte Suche, sondern oft vermischt mit Stöbern, Übergang fließend.</a:t>
            </a:r>
          </a:p>
          <a:p>
            <a:pPr/>
          </a:p>
          <a:p>
            <a:pPr/>
            <a:r>
              <a:t>Hier im UI: verschiedene Elemente, die Suchen, sortieren, filtern und stöbern unterstützen, wirken zusammen und ermöglichen fließenden Wechsel</a:t>
            </a:r>
          </a:p>
          <a:p>
            <a:pPr/>
          </a:p>
          <a:p>
            <a:pPr/>
            <a:r>
              <a:t>Merke: Betrachte zuerst existierende Handlungsweisen des Menschen</a:t>
            </a:r>
          </a:p>
          <a:p>
            <a:pPr/>
            <a:r>
              <a:t>Entwerfe dann ein konzeptuelles Modell, das diese bedient</a:t>
            </a:r>
          </a:p>
          <a:p>
            <a:pPr/>
            <a:r>
              <a:t>setze das bestmöglich um, damit es verstanden wird (Transparenz)</a:t>
            </a:r>
          </a:p>
          <a:p>
            <a:pPr/>
          </a:p>
          <a:p>
            <a:pPr/>
            <a:r>
              <a:t>anderes Beispiel hierfür: vorläufiges Löschen mit Papierkorb, endgültiges mit Leeren: existiert identisch in der realen Welt, erlaubt analoge Handlungen.</a:t>
            </a:r>
          </a:p>
          <a:p>
            <a:pPr/>
          </a:p>
          <a:p>
            <a:pPr/>
            <a:r>
              <a:t>Falls noch kein MM existiert und völlige Freiheit beim Entwurf: KM nicht ohne Not weit vom IM abweichen lassen, damit später Analogieschlüsse auf Basis der echten internen Funktion möglich sind.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Shape 154"/>
          <p:cNvSpPr/>
          <p:nvPr>
            <p:ph type="sldImg"/>
          </p:nvPr>
        </p:nvSpPr>
        <p:spPr>
          <a:prstGeom prst="rect">
            <a:avLst/>
          </a:prstGeom>
        </p:spPr>
        <p:txBody>
          <a:bodyPr/>
          <a:lstStyle/>
          <a:p>
            <a:pPr/>
          </a:p>
        </p:txBody>
      </p:sp>
      <p:sp>
        <p:nvSpPr>
          <p:cNvPr id="155" name="Shape 155"/>
          <p:cNvSpPr/>
          <p:nvPr>
            <p:ph type="body" sz="quarter" idx="1"/>
          </p:nvPr>
        </p:nvSpPr>
        <p:spPr>
          <a:prstGeom prst="rect">
            <a:avLst/>
          </a:prstGeom>
        </p:spPr>
        <p:txBody>
          <a:bodyPr/>
          <a:lstStyle/>
          <a:p>
            <a:pPr/>
            <a:r>
              <a:t>in Acrobat, in OSX (intuitive scrolling, aufgetreten durch Konflikt beim ipad), auch in NEFF Backöfen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hape 162"/>
          <p:cNvSpPr/>
          <p:nvPr>
            <p:ph type="sldImg"/>
          </p:nvPr>
        </p:nvSpPr>
        <p:spPr>
          <a:prstGeom prst="rect">
            <a:avLst/>
          </a:prstGeom>
        </p:spPr>
        <p:txBody>
          <a:bodyPr/>
          <a:lstStyle/>
          <a:p>
            <a:pPr/>
          </a:p>
        </p:txBody>
      </p:sp>
      <p:sp>
        <p:nvSpPr>
          <p:cNvPr id="163" name="Shape 163"/>
          <p:cNvSpPr/>
          <p:nvPr>
            <p:ph type="body" sz="quarter" idx="1"/>
          </p:nvPr>
        </p:nvSpPr>
        <p:spPr>
          <a:prstGeom prst="rect">
            <a:avLst/>
          </a:prstGeom>
        </p:spPr>
        <p:txBody>
          <a:bodyPr/>
          <a:lstStyle/>
          <a:p>
            <a:pPr/>
            <a:r>
              <a:t>Letztes Bsp: Fahrkartenautomaten des MVV</a:t>
            </a:r>
          </a:p>
          <a:p>
            <a:pPr/>
          </a:p>
          <a:p>
            <a:pPr/>
            <a:r>
              <a:t>alter Automat (re): 1 Taste pro Fahrkartentyp, Tabelle um herauszufinden, welche Karte ich brauche. (Bildschirm zeigt nur Werbung und Bezahlvorgang): Vorteil: schnell, Nachteil: begrenzt</a:t>
            </a:r>
          </a:p>
          <a:p>
            <a:pPr/>
          </a:p>
          <a:p>
            <a:pPr/>
            <a:r>
              <a:t>neuer Automat: Bildschirmdialog mit Touchscreen, kann auch Sondertickets (Vorteil Skalierbarkeit), braucht aber mehrere Schritte zum Ticket (langsam)</a:t>
            </a:r>
          </a:p>
          <a:p>
            <a:pPr/>
          </a:p>
          <a:p>
            <a:pPr/>
            <a:r>
              <a:t>stehen regelmäßig nebeneinander (Stand: 2014)</a:t>
            </a:r>
          </a:p>
          <a:p>
            <a:pPr/>
            <a:r>
              <a:t>Womöglich nicht mit Absicht, aber erzeugt Flexibilität!</a:t>
            </a:r>
          </a:p>
          <a:p>
            <a:pPr/>
            <a:r>
              <a:t>Ich kann (mit EC Karte oder passendem geld) in 30 Sek. ein Ticket kaufen, oder aber alle Alternativen explorieren als Neuling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Shape 171"/>
          <p:cNvSpPr/>
          <p:nvPr>
            <p:ph type="sldImg"/>
          </p:nvPr>
        </p:nvSpPr>
        <p:spPr>
          <a:prstGeom prst="rect">
            <a:avLst/>
          </a:prstGeom>
        </p:spPr>
        <p:txBody>
          <a:bodyPr/>
          <a:lstStyle/>
          <a:p>
            <a:pPr/>
          </a:p>
        </p:txBody>
      </p:sp>
      <p:sp>
        <p:nvSpPr>
          <p:cNvPr id="172" name="Shape 172"/>
          <p:cNvSpPr/>
          <p:nvPr>
            <p:ph type="body" sz="quarter" idx="1"/>
          </p:nvPr>
        </p:nvSpPr>
        <p:spPr>
          <a:prstGeom prst="rect">
            <a:avLst/>
          </a:prstGeom>
        </p:spPr>
        <p:txBody>
          <a:bodyPr/>
          <a:lstStyle/>
          <a:p>
            <a:pPr/>
            <a:r>
              <a:t>Unser Ziel normalerweise: fehlerfreie Bedienung ermöglichen und Fehler verhindern</a:t>
            </a:r>
          </a:p>
          <a:p>
            <a:pPr/>
          </a:p>
          <a:p>
            <a:pPr/>
            <a:r>
              <a:t>Dafür: zuerst mal verstehen, wie wir unsere Handlungen planen,</a:t>
            </a:r>
          </a:p>
          <a:p>
            <a:pPr/>
            <a:r>
              <a:t>welche grundlegenden Fehlerarten existieren.</a:t>
            </a:r>
          </a:p>
          <a:p>
            <a:pPr/>
          </a:p>
          <a:p>
            <a:pPr/>
            <a:r>
              <a:t>am Ende noch ein Gesetz, das mit Fehlern zu tun hat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Shape 181"/>
          <p:cNvSpPr/>
          <p:nvPr>
            <p:ph type="sldImg"/>
          </p:nvPr>
        </p:nvSpPr>
        <p:spPr>
          <a:prstGeom prst="rect">
            <a:avLst/>
          </a:prstGeom>
        </p:spPr>
        <p:txBody>
          <a:bodyPr/>
          <a:lstStyle/>
          <a:p>
            <a:pPr/>
          </a:p>
        </p:txBody>
      </p:sp>
      <p:sp>
        <p:nvSpPr>
          <p:cNvPr id="182" name="Shape 182"/>
          <p:cNvSpPr/>
          <p:nvPr>
            <p:ph type="body" sz="quarter" idx="1"/>
          </p:nvPr>
        </p:nvSpPr>
        <p:spPr>
          <a:prstGeom prst="rect">
            <a:avLst/>
          </a:prstGeom>
        </p:spPr>
        <p:txBody>
          <a:bodyPr/>
          <a:lstStyle/>
          <a:p>
            <a:pPr/>
            <a:r>
              <a:t>Handlungsplanung und Ausführung auf verschiedenen Stufen, Interpretation der Rückmeldung ebenfalls.</a:t>
            </a:r>
          </a:p>
          <a:p>
            <a:pPr/>
          </a:p>
          <a:p>
            <a:pPr/>
            <a:r>
              <a:t>Bsp: Ziel: einen schönen Garten haben</a:t>
            </a:r>
          </a:p>
          <a:p>
            <a:pPr/>
            <a:r>
              <a:t>Handlung: Garten selbst anlegen (Alternative: Gärtner anheuern)</a:t>
            </a:r>
          </a:p>
          <a:p>
            <a:pPr/>
            <a:r>
              <a:t>Folge von Aktionen: Bäume und Sträucher auswählen und pflanzen (evtl. falsche ausgewählt)</a:t>
            </a:r>
          </a:p>
          <a:p>
            <a:pPr/>
            <a:r>
              <a:t>Ausführung: hacken, graben, angießen (evtl. zu schwer oder vergessen)</a:t>
            </a:r>
          </a:p>
          <a:p>
            <a:pPr/>
            <a:r>
              <a:t>Beobachtung: Pflanzen gedeihen oder werden braun</a:t>
            </a:r>
          </a:p>
          <a:p>
            <a:pPr/>
            <a:r>
              <a:t>Interpretation: sind nicht gut angewachsen oder einfach Herbst??</a:t>
            </a:r>
          </a:p>
          <a:p>
            <a:pPr/>
            <a:r>
              <a:t>Bewertung: Herbst = alles OK, ansonsten: Fehlkauf oder falsch gepflanzt</a:t>
            </a:r>
          </a:p>
          <a:p>
            <a:pPr/>
            <a:r>
              <a:t>neues Ziel: braunen Strauch austauschen usw…</a:t>
            </a:r>
          </a:p>
          <a:p>
            <a:pPr/>
          </a:p>
          <a:p>
            <a:pPr/>
            <a:r>
              <a:t>Gulf of execution: fehlendes Wissen oder Handlungskompetenz</a:t>
            </a:r>
          </a:p>
          <a:p>
            <a:pPr/>
            <a:r>
              <a:t>Gulf of evaluation: fehlende Wahrnehmung oder Verständnis</a:t>
            </a:r>
          </a:p>
          <a:p>
            <a:pPr/>
          </a:p>
          <a:p>
            <a:pPr/>
            <a:r>
              <a:t>Gleicher Ablauf bei Interaktion mit Computern. Beispiel suchen und gemeinsam erarbeiten (z.B. Text verfassen)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Shape 191"/>
          <p:cNvSpPr/>
          <p:nvPr>
            <p:ph type="sldImg"/>
          </p:nvPr>
        </p:nvSpPr>
        <p:spPr>
          <a:prstGeom prst="rect">
            <a:avLst/>
          </a:prstGeom>
        </p:spPr>
        <p:txBody>
          <a:bodyPr/>
          <a:lstStyle/>
          <a:p>
            <a:pPr/>
          </a:p>
        </p:txBody>
      </p:sp>
      <p:sp>
        <p:nvSpPr>
          <p:cNvPr id="192" name="Shape 192"/>
          <p:cNvSpPr/>
          <p:nvPr>
            <p:ph type="body" sz="quarter" idx="1"/>
          </p:nvPr>
        </p:nvSpPr>
        <p:spPr>
          <a:prstGeom prst="rect">
            <a:avLst/>
          </a:prstGeom>
        </p:spPr>
        <p:txBody>
          <a:bodyPr/>
          <a:lstStyle/>
          <a:p>
            <a:pPr>
              <a:defRPr b="1"/>
            </a:pPr>
            <a:r>
              <a:t>Irrtümer: </a:t>
            </a:r>
            <a:r>
              <a:rPr b="0"/>
              <a:t>echt falsche Handlung ausgewählt. Bsp: Glut mit Spiritus anfachen wollen, Bsp: Festplatte formatieren um sie wieder lesbar zu machen</a:t>
            </a:r>
            <a:endParaRPr b="0"/>
          </a:p>
          <a:p>
            <a:pPr>
              <a:defRPr b="1"/>
            </a:pPr>
            <a:endParaRPr b="0"/>
          </a:p>
          <a:p>
            <a:pPr>
              <a:defRPr b="1"/>
            </a:pPr>
            <a:r>
              <a:t>Fehlleistungen</a:t>
            </a:r>
            <a:r>
              <a:rPr b="0"/>
              <a:t>: versehentliche Fehler. Bsp: wollte Wasser nehmen zum löschen, aber Spiritus gegriffen. Bsp: wollte „auswerfen“, hat aber auf „formatieren“ geklickt.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Shape 211"/>
          <p:cNvSpPr/>
          <p:nvPr>
            <p:ph type="sldImg"/>
          </p:nvPr>
        </p:nvSpPr>
        <p:spPr>
          <a:prstGeom prst="rect">
            <a:avLst/>
          </a:prstGeom>
        </p:spPr>
        <p:txBody>
          <a:bodyPr/>
          <a:lstStyle/>
          <a:p>
            <a:pPr/>
          </a:p>
        </p:txBody>
      </p:sp>
      <p:sp>
        <p:nvSpPr>
          <p:cNvPr id="212" name="Shape 212"/>
          <p:cNvSpPr/>
          <p:nvPr>
            <p:ph type="body" sz="quarter" idx="1"/>
          </p:nvPr>
        </p:nvSpPr>
        <p:spPr>
          <a:prstGeom prst="rect">
            <a:avLst/>
          </a:prstGeom>
        </p:spPr>
        <p:txBody>
          <a:bodyPr/>
          <a:lstStyle/>
          <a:p>
            <a:pPr/>
            <a:r>
              <a:rPr b="1"/>
              <a:t>Fangfehler:</a:t>
            </a:r>
            <a:r>
              <a:t> vertrauter Handlungsablauf nimmt einen anderen, gleich beginnenden Ablauf gefangen. Bsp: login und PW des Rechner Logins bei Anmeldung woanders, Fahren zum Büro, obwohl man eigentlich sonstwohin wollte</a:t>
            </a:r>
          </a:p>
          <a:p>
            <a:pPr/>
          </a:p>
          <a:p>
            <a:pPr/>
            <a:r>
              <a:rPr b="1"/>
              <a:t>Beschreibungsfehler:</a:t>
            </a:r>
            <a:r>
              <a:t> bei sehr ähnlichen Handlungsabläufen, z.B. benachbarte Tasten oder ähnliche Kommandos</a:t>
            </a:r>
          </a:p>
          <a:p>
            <a:pPr/>
          </a:p>
          <a:p>
            <a:pPr/>
            <a:r>
              <a:rPr b="1"/>
              <a:t>Datengesteuerte Fehler</a:t>
            </a:r>
            <a:r>
              <a:t>: bei datengesteuerten Handlungen, z.B. dem Abtippen einer Nummer. Beispiel: Anrufen der Faxnummer, die direkt unter der Telefonnummer steht</a:t>
            </a:r>
          </a:p>
          <a:p>
            <a:pPr/>
          </a:p>
          <a:p>
            <a:pPr/>
            <a:r>
              <a:t>Fehler durch </a:t>
            </a:r>
            <a:r>
              <a:rPr b="1"/>
              <a:t>assoziierte Aktionen</a:t>
            </a:r>
            <a:r>
              <a:t>: wenn die Handlung durch etwas anderes beeinflusst, an das man gerade denkt. Bsp: beim Abheben des Telefons Herein! statt Ja bitte! zu sagen. Bsp: Freudsche Fehlleistung</a:t>
            </a:r>
          </a:p>
          <a:p>
            <a:pPr/>
          </a:p>
          <a:p>
            <a:pPr/>
            <a:r>
              <a:t>Fehler durch </a:t>
            </a:r>
            <a:r>
              <a:rPr b="1"/>
              <a:t>Aktivierungsverlust</a:t>
            </a:r>
            <a:r>
              <a:t>: im Verlauf einer Folge von Aktionen den Rest vergessen, Bsp: aufstehen um etwas aus der Küche zu holen, in der Küche vergessen haben was wir holen wollten. Bsp: langer Installationsdialog mit Optionen</a:t>
            </a:r>
          </a:p>
          <a:p>
            <a:pPr/>
          </a:p>
          <a:p>
            <a:pPr/>
            <a:r>
              <a:rPr b="1"/>
              <a:t>Modusfehler</a:t>
            </a:r>
            <a:r>
              <a:t>: wenn ein Gerät oder System in verschiedenen Modi sein kann. Bsp: Treten des vermeintlichen Kupplungspedals in einem Automatik-Auto. Bsp: ctr-q im falschen Fenster.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Shape 223"/>
          <p:cNvSpPr/>
          <p:nvPr>
            <p:ph type="sldImg"/>
          </p:nvPr>
        </p:nvSpPr>
        <p:spPr>
          <a:prstGeom prst="rect">
            <a:avLst/>
          </a:prstGeom>
        </p:spPr>
        <p:txBody>
          <a:bodyPr/>
          <a:lstStyle/>
          <a:p>
            <a:pPr/>
          </a:p>
        </p:txBody>
      </p:sp>
      <p:sp>
        <p:nvSpPr>
          <p:cNvPr id="224" name="Shape 224"/>
          <p:cNvSpPr/>
          <p:nvPr>
            <p:ph type="body" sz="quarter" idx="1"/>
          </p:nvPr>
        </p:nvSpPr>
        <p:spPr>
          <a:prstGeom prst="rect">
            <a:avLst/>
          </a:prstGeom>
        </p:spPr>
        <p:txBody>
          <a:bodyPr/>
          <a:lstStyle/>
          <a:p>
            <a:pPr/>
            <a:r>
              <a:t>Historisch: Experiment mit Raketenschlitten, teuer, 16 Sensoren, alle systematisch falsch angebracht, Experiment ohne Ergebnis, MG = gute Ausrede</a:t>
            </a:r>
          </a:p>
          <a:p>
            <a:pPr/>
          </a:p>
          <a:p>
            <a:pPr/>
            <a:r>
              <a:t>Aber: hat einen ganz klaren Bezug zu uns!</a:t>
            </a:r>
          </a:p>
          <a:p>
            <a:pPr/>
          </a:p>
          <a:p>
            <a:pPr/>
            <a:r>
              <a:rPr b="1"/>
              <a:t>Bedienfehler</a:t>
            </a:r>
            <a:r>
              <a:t>: Jeder mögliche wird gemacht. umgekehrt: fehlerfie Bedienung nur, falls keine Fehler möglich sind. Also nur zulässige Bedienschritte ermöglichen!</a:t>
            </a:r>
          </a:p>
          <a:p>
            <a:pPr/>
            <a:r>
              <a:t>Bsp: Auto: Schaltung nur bei getretener Kupplung</a:t>
            </a:r>
          </a:p>
          <a:p>
            <a:pPr/>
            <a:r>
              <a:t> </a:t>
            </a:r>
          </a:p>
          <a:p>
            <a:pPr/>
            <a:r>
              <a:rPr b="1"/>
              <a:t>Eingabefehler</a:t>
            </a:r>
            <a:r>
              <a:t>: jeder erdenkliche Unsinn, z.B. Sonderzeichen oder nicht existierende Kalenderdaten. Programmierer: entweder Programm robust bauen oder Eingabe nicht frei (Bsp: Kalender).</a:t>
            </a:r>
          </a:p>
          <a:p>
            <a:pPr/>
          </a:p>
          <a:p>
            <a:pPr/>
            <a:r>
              <a:rPr b="1"/>
              <a:t>Dimensionierung</a:t>
            </a:r>
            <a:r>
              <a:t>: Egal wie groß man ein System dimensioniert, es wird immer jemand mit oder ohne böse Absicht diesen Rahmen sprengen.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Shape 232"/>
          <p:cNvSpPr/>
          <p:nvPr>
            <p:ph type="sldImg"/>
          </p:nvPr>
        </p:nvSpPr>
        <p:spPr>
          <a:prstGeom prst="rect">
            <a:avLst/>
          </a:prstGeom>
        </p:spPr>
        <p:txBody>
          <a:bodyPr/>
          <a:lstStyle/>
          <a:p>
            <a:pPr/>
          </a:p>
        </p:txBody>
      </p:sp>
      <p:sp>
        <p:nvSpPr>
          <p:cNvPr id="233" name="Shape 233"/>
          <p:cNvSpPr/>
          <p:nvPr>
            <p:ph type="body" sz="quarter" idx="1"/>
          </p:nvPr>
        </p:nvSpPr>
        <p:spPr>
          <a:prstGeom prst="rect">
            <a:avLst/>
          </a:prstGeom>
        </p:spPr>
        <p:txBody>
          <a:bodyPr/>
          <a:lstStyle/>
          <a:p>
            <a:pPr/>
            <a:r>
              <a:t>Im Sommer 2013 stürzte das zwölfjährige italienische Klettertalent Tito Traversa aus 25m Höhe auf den Boden, weil die Expressschlingen, die er sich ausgeliehen hatte, systematisch falsch montiert waren.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Shape 243"/>
          <p:cNvSpPr/>
          <p:nvPr>
            <p:ph type="sldImg"/>
          </p:nvPr>
        </p:nvSpPr>
        <p:spPr>
          <a:prstGeom prst="rect">
            <a:avLst/>
          </a:prstGeom>
        </p:spPr>
        <p:txBody>
          <a:bodyPr/>
          <a:lstStyle/>
          <a:p>
            <a:pPr/>
          </a:p>
        </p:txBody>
      </p:sp>
      <p:sp>
        <p:nvSpPr>
          <p:cNvPr id="244" name="Shape 244"/>
          <p:cNvSpPr/>
          <p:nvPr>
            <p:ph type="body" sz="quarter" idx="1"/>
          </p:nvPr>
        </p:nvSpPr>
        <p:spPr>
          <a:prstGeom prst="rect">
            <a:avLst/>
          </a:prstGeom>
        </p:spPr>
        <p:txBody>
          <a:bodyPr/>
          <a:lstStyle/>
          <a:p>
            <a:pPr/>
            <a:r>
              <a:t>Ein Bekannter des Autors antwortete nicht auf die in seiner Webseite angegebene dienstliche E-Mail-Adresse. Darauf angesprochen begründete er, sein Rechner im Büro sei durch einen Wasserschaden kürzlich defekt geworden, und damit auch seine Mailbox. Er müsse nun von zuhause E-Mail lesen, und das sei eben eine andere Mailbox. Beschreiben oder skizzieren Sie das mentale Modell, das der Benutzer vom Gesamtsystem E-Mail hat, begründen Sie, woher er es haben könnte, und vergleichen Sie es mit dem tatsächlichen (oder zumindest dem von Ihnen angenommenen) konzeptuellen Modell von E-Mail (egal ob nach dem POP oder iMap Protokoll). Wo sind irreführende Elemente im präsentierten Modell?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tif"/><Relationship Id="rId4" Type="http://schemas.openxmlformats.org/officeDocument/2006/relationships/image" Target="../media/image4.tif"/><Relationship Id="rId5" Type="http://schemas.openxmlformats.org/officeDocument/2006/relationships/image" Target="../media/image5.tif"/><Relationship Id="rId6" Type="http://schemas.openxmlformats.org/officeDocument/2006/relationships/image" Target="../media/image6.tif"/><Relationship Id="rId7" Type="http://schemas.openxmlformats.org/officeDocument/2006/relationships/image" Target="../media/image7.tif"/><Relationship Id="rId8" Type="http://schemas.openxmlformats.org/officeDocument/2006/relationships/image" Target="../media/image8.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tif"/><Relationship Id="rId4" Type="http://schemas.openxmlformats.org/officeDocument/2006/relationships/image" Target="../media/image11.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2.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tif"/><Relationship Id="rId4" Type="http://schemas.openxmlformats.org/officeDocument/2006/relationships/image" Target="../media/image13.tif"/><Relationship Id="rId5" Type="http://schemas.openxmlformats.org/officeDocument/2006/relationships/image" Target="../media/image14.tif"/><Relationship Id="rId6" Type="http://schemas.openxmlformats.org/officeDocument/2006/relationships/image" Target="../media/image15.tif"/><Relationship Id="rId7" Type="http://schemas.openxmlformats.org/officeDocument/2006/relationships/image" Target="../media/image16.tif"/><Relationship Id="rId8" Type="http://schemas.openxmlformats.org/officeDocument/2006/relationships/image" Target="../media/image17.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8.tif"/><Relationship Id="rId4" Type="http://schemas.openxmlformats.org/officeDocument/2006/relationships/image" Target="../media/image19.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www.bergsteigen.com/news/toedlicher-unfall-wegen-falsch-montierter-express" TargetMode="External"/><Relationship Id="rId4" Type="http://schemas.openxmlformats.org/officeDocument/2006/relationships/image" Target="../media/image20.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1.tif"/><Relationship Id="rId4" Type="http://schemas.openxmlformats.org/officeDocument/2006/relationships/image" Target="../media/image22.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2">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Abgerundetes Rechteck"/>
          <p:cNvSpPr/>
          <p:nvPr/>
        </p:nvSpPr>
        <p:spPr>
          <a:xfrm>
            <a:off x="114299" y="1358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1"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 name="Kapitel 5 - Mentale Modelle und Fehler"/>
          <p:cNvSpPr txBox="1"/>
          <p:nvPr>
            <p:ph type="title"/>
          </p:nvPr>
        </p:nvSpPr>
        <p:spPr>
          <a:prstGeom prst="rect">
            <a:avLst/>
          </a:prstGeom>
        </p:spPr>
        <p:txBody>
          <a:bodyPr/>
          <a:lstStyle/>
          <a:p>
            <a:pPr/>
            <a:r>
              <a:t>Kapitel 5 - Mentale Modelle und Fehler</a:t>
            </a:r>
          </a:p>
        </p:txBody>
      </p:sp>
      <p:sp>
        <p:nvSpPr>
          <p:cNvPr id="34" name="Verschiedene Modellarten…"/>
          <p:cNvSpPr txBox="1"/>
          <p:nvPr>
            <p:ph type="body" idx="1"/>
          </p:nvPr>
        </p:nvSpPr>
        <p:spPr>
          <a:prstGeom prst="rect">
            <a:avLst/>
          </a:prstGeom>
        </p:spPr>
        <p:txBody>
          <a:bodyPr/>
          <a:lstStyle/>
          <a:p>
            <a:pPr/>
            <a:r>
              <a:t>Verschiedene Modellarten</a:t>
            </a:r>
          </a:p>
          <a:p>
            <a:pPr/>
            <a:r>
              <a:t>Zusammenspiel der Modelle</a:t>
            </a:r>
          </a:p>
          <a:p>
            <a:pPr lvl="1"/>
            <a:r>
              <a:t>Transparenz</a:t>
            </a:r>
          </a:p>
          <a:p>
            <a:pPr lvl="1"/>
            <a:r>
              <a:t>Flexibilität </a:t>
            </a:r>
          </a:p>
          <a:p>
            <a:pPr/>
            <a:r>
              <a:t>Fehler des Benutzers</a:t>
            </a:r>
          </a:p>
          <a:p>
            <a:pPr lvl="1"/>
            <a:r>
              <a:t>Die Ausführung zielgerichteter Handlungen</a:t>
            </a:r>
          </a:p>
          <a:p>
            <a:pPr lvl="1"/>
            <a:r>
              <a:t>Grundlegende Fehlerarten</a:t>
            </a:r>
          </a:p>
          <a:p>
            <a:pPr lvl="1"/>
            <a:r>
              <a:t>Murphys Gesetz</a:t>
            </a:r>
          </a:p>
        </p:txBody>
      </p:sp>
      <p:sp>
        <p:nvSpPr>
          <p:cNvPr id="3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4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1" name="Das Modell davon, wie etwas funktioniert"/>
          <p:cNvSpPr txBox="1"/>
          <p:nvPr>
            <p:ph type="title"/>
          </p:nvPr>
        </p:nvSpPr>
        <p:spPr>
          <a:prstGeom prst="rect">
            <a:avLst/>
          </a:prstGeom>
        </p:spPr>
        <p:txBody>
          <a:bodyPr/>
          <a:lstStyle/>
          <a:p>
            <a:pPr/>
            <a:r>
              <a:t>Das Modell davon, wie etwas funktioniert</a:t>
            </a:r>
          </a:p>
        </p:txBody>
      </p:sp>
      <p:sp>
        <p:nvSpPr>
          <p:cNvPr id="4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3" name="hello computer.mp4" descr="hello computer.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191588" y="1282487"/>
            <a:ext cx="10621624" cy="7966217"/>
          </a:xfrm>
          <a:prstGeom prst="rect">
            <a:avLst/>
          </a:prstGeom>
          <a:ln w="12700">
            <a:miter lim="400000"/>
          </a:ln>
        </p:spPr>
      </p:pic>
      <p:sp>
        <p:nvSpPr>
          <p:cNvPr id="44" name="https://www.youtube.com/watch?v=v9kTVZiJ3Uc"/>
          <p:cNvSpPr txBox="1"/>
          <p:nvPr/>
        </p:nvSpPr>
        <p:spPr>
          <a:xfrm>
            <a:off x="7601935" y="9497434"/>
            <a:ext cx="3990801" cy="27866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400"/>
            </a:lvl1pPr>
          </a:lstStyle>
          <a:p>
            <a:pPr/>
            <a:r>
              <a:t>https://www.youtube.com/watch?v=v9kTVZiJ3Uc</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2553" fill="hold"/>
                                        <p:tgtEl>
                                          <p:spTgt spid="4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43"/>
                </p:tgtEl>
              </p:cMediaNode>
            </p:video>
            <p:seq concurrent="1" prevAc="none" nextAc="seek">
              <p:cTn id="8" evtFilter="cancelBubble" nodeType="interactiveSeq" restart="whenNotActive" fill="hold">
                <p:stCondLst>
                  <p:cond delay="0" evt="onClick">
                    <p:tgtEl>
                      <p:spTgt spid="43"/>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43"/>
                                        </p:tgtEl>
                                      </p:cBhvr>
                                    </p:cmd>
                                  </p:childTnLst>
                                </p:cTn>
                              </p:par>
                            </p:childTnLst>
                          </p:cTn>
                        </p:par>
                      </p:childTnLst>
                    </p:cTn>
                  </p:par>
                </p:childTnLst>
              </p:cTn>
              <p:nextCondLst>
                <p:cond delay="0" evt="onClick">
                  <p:tgtEl>
                    <p:spTgt spid="4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4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0" name="Verschiedene Modellarten"/>
          <p:cNvSpPr txBox="1"/>
          <p:nvPr>
            <p:ph type="title"/>
          </p:nvPr>
        </p:nvSpPr>
        <p:spPr>
          <a:prstGeom prst="rect">
            <a:avLst/>
          </a:prstGeom>
        </p:spPr>
        <p:txBody>
          <a:bodyPr/>
          <a:lstStyle/>
          <a:p>
            <a:pPr/>
            <a:r>
              <a:t>Verschiedene Modellarten</a:t>
            </a:r>
          </a:p>
        </p:txBody>
      </p:sp>
      <p:sp>
        <p:nvSpPr>
          <p:cNvPr id="51"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2" name="Modelle-eps-converted-to.pdf" descr="Modelle-eps-converted-to.pdf"/>
          <p:cNvPicPr>
            <a:picLocks noChangeAspect="1"/>
          </p:cNvPicPr>
          <p:nvPr/>
        </p:nvPicPr>
        <p:blipFill>
          <a:blip r:embed="rId3">
            <a:extLst/>
          </a:blip>
          <a:stretch>
            <a:fillRect/>
          </a:stretch>
        </p:blipFill>
        <p:spPr>
          <a:xfrm>
            <a:off x="447265" y="2430342"/>
            <a:ext cx="12110270" cy="5670508"/>
          </a:xfrm>
          <a:prstGeom prst="rect">
            <a:avLst/>
          </a:prstGeom>
          <a:ln w="3175"/>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 name="Bild" descr="Bild"/>
          <p:cNvPicPr>
            <a:picLocks noChangeAspect="1"/>
          </p:cNvPicPr>
          <p:nvPr/>
        </p:nvPicPr>
        <p:blipFill>
          <a:blip r:embed="rId3">
            <a:extLst/>
          </a:blip>
          <a:stretch>
            <a:fillRect/>
          </a:stretch>
        </p:blipFill>
        <p:spPr>
          <a:xfrm>
            <a:off x="152400" y="1075346"/>
            <a:ext cx="12700000" cy="9525001"/>
          </a:xfrm>
          <a:prstGeom prst="rect">
            <a:avLst/>
          </a:prstGeom>
          <a:ln w="3175"/>
        </p:spPr>
      </p:pic>
      <p:sp>
        <p:nvSpPr>
          <p:cNvPr id="57"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5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9" name="Beispiel Wippe"/>
          <p:cNvSpPr txBox="1"/>
          <p:nvPr>
            <p:ph type="title"/>
          </p:nvPr>
        </p:nvSpPr>
        <p:spPr>
          <a:prstGeom prst="rect">
            <a:avLst/>
          </a:prstGeom>
        </p:spPr>
        <p:txBody>
          <a:bodyPr/>
          <a:lstStyle/>
          <a:p>
            <a:pPr/>
            <a:r>
              <a:t>Beispiel Wippe</a:t>
            </a:r>
          </a:p>
        </p:txBody>
      </p:sp>
      <p:sp>
        <p:nvSpPr>
          <p:cNvPr id="6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1" name="http://www.eibe.ch/shop/mall/4/pic/5550905--02-PK-01.jpg"/>
          <p:cNvSpPr txBox="1"/>
          <p:nvPr/>
        </p:nvSpPr>
        <p:spPr>
          <a:xfrm>
            <a:off x="8270192" y="9540637"/>
            <a:ext cx="2766640" cy="19225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800"/>
            </a:lvl1pPr>
          </a:lstStyle>
          <a:p>
            <a:pPr/>
            <a:r>
              <a:t>http://www.eibe.ch/shop/mall/4/pic/5550905--02-PK-01.jpg</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5" name="Bild" descr="Bild"/>
          <p:cNvPicPr>
            <a:picLocks noChangeAspect="1"/>
          </p:cNvPicPr>
          <p:nvPr/>
        </p:nvPicPr>
        <p:blipFill>
          <a:blip r:embed="rId3">
            <a:extLst/>
          </a:blip>
          <a:stretch>
            <a:fillRect/>
          </a:stretch>
        </p:blipFill>
        <p:spPr>
          <a:xfrm>
            <a:off x="-1" y="1057854"/>
            <a:ext cx="13004801" cy="8669868"/>
          </a:xfrm>
          <a:prstGeom prst="rect">
            <a:avLst/>
          </a:prstGeom>
          <a:ln w="3175"/>
        </p:spPr>
      </p:pic>
      <p:sp>
        <p:nvSpPr>
          <p:cNvPr id="66"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6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8" name="Beispiel Auto"/>
          <p:cNvSpPr txBox="1"/>
          <p:nvPr>
            <p:ph type="title"/>
          </p:nvPr>
        </p:nvSpPr>
        <p:spPr>
          <a:prstGeom prst="rect">
            <a:avLst/>
          </a:prstGeom>
        </p:spPr>
        <p:txBody>
          <a:bodyPr/>
          <a:lstStyle/>
          <a:p>
            <a:pPr/>
            <a:r>
              <a:t>Beispiel Auto</a:t>
            </a:r>
          </a:p>
        </p:txBody>
      </p:sp>
      <p:sp>
        <p:nvSpPr>
          <p:cNvPr id="6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0" name="http://i.auto-bild.de/ir_img/9/3/0/6/4/7/Dauertest-Hyundai-i30cw-1-6-Style-1200x800-12d35b9d0c7618e0.jpg"/>
          <p:cNvSpPr txBox="1"/>
          <p:nvPr/>
        </p:nvSpPr>
        <p:spPr>
          <a:xfrm>
            <a:off x="7430017" y="9553130"/>
            <a:ext cx="4382083" cy="16727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http://i.auto-bild.de/ir_img/9/3/0/6/4/7/Dauertest-Hyundai-i30cw-1-6-Style-1200x800-12d35b9d0c7618e0.jpg</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7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6" name="Beispiel Telefon"/>
          <p:cNvSpPr txBox="1"/>
          <p:nvPr>
            <p:ph type="title"/>
          </p:nvPr>
        </p:nvSpPr>
        <p:spPr>
          <a:prstGeom prst="rect">
            <a:avLst/>
          </a:prstGeom>
        </p:spPr>
        <p:txBody>
          <a:bodyPr/>
          <a:lstStyle/>
          <a:p>
            <a:pPr/>
            <a:r>
              <a:t>Beispiel Telefon</a:t>
            </a:r>
          </a:p>
        </p:txBody>
      </p:sp>
      <p:sp>
        <p:nvSpPr>
          <p:cNvPr id="7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8" name="Bild" descr="Bild"/>
          <p:cNvPicPr>
            <a:picLocks noChangeAspect="1"/>
          </p:cNvPicPr>
          <p:nvPr/>
        </p:nvPicPr>
        <p:blipFill>
          <a:blip r:embed="rId3">
            <a:extLst/>
          </a:blip>
          <a:stretch>
            <a:fillRect/>
          </a:stretch>
        </p:blipFill>
        <p:spPr>
          <a:xfrm>
            <a:off x="4128342" y="4705830"/>
            <a:ext cx="6154268" cy="4058491"/>
          </a:xfrm>
          <a:prstGeom prst="rect">
            <a:avLst/>
          </a:prstGeom>
          <a:ln w="3175"/>
        </p:spPr>
      </p:pic>
      <p:sp>
        <p:nvSpPr>
          <p:cNvPr id="79" name="http://www.sonnenreisende.de/bilder%20neu/besonderes/telefon.jpg"/>
          <p:cNvSpPr txBox="1"/>
          <p:nvPr/>
        </p:nvSpPr>
        <p:spPr>
          <a:xfrm>
            <a:off x="5787752" y="8473768"/>
            <a:ext cx="2835449" cy="16727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http://www.sonnenreisende.de/bilder%20neu/besonderes/telefon.jpg</a:t>
            </a:r>
          </a:p>
        </p:txBody>
      </p:sp>
      <p:pic>
        <p:nvPicPr>
          <p:cNvPr id="80" name="Bild" descr="Bild"/>
          <p:cNvPicPr>
            <a:picLocks noChangeAspect="1"/>
          </p:cNvPicPr>
          <p:nvPr/>
        </p:nvPicPr>
        <p:blipFill>
          <a:blip r:embed="rId4">
            <a:extLst/>
          </a:blip>
          <a:stretch>
            <a:fillRect/>
          </a:stretch>
        </p:blipFill>
        <p:spPr>
          <a:xfrm>
            <a:off x="1091281" y="5084901"/>
            <a:ext cx="2309559" cy="3695294"/>
          </a:xfrm>
          <a:prstGeom prst="rect">
            <a:avLst/>
          </a:prstGeom>
          <a:ln w="3175"/>
        </p:spPr>
      </p:pic>
      <p:sp>
        <p:nvSpPr>
          <p:cNvPr id="81" name="http://upload.wikimedia.org/wikipedia/commons/4/4f/Altes-telefon.jpg"/>
          <p:cNvSpPr txBox="1"/>
          <p:nvPr/>
        </p:nvSpPr>
        <p:spPr>
          <a:xfrm>
            <a:off x="1015990" y="8868418"/>
            <a:ext cx="2460141"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http://upload.wikimedia.org/wikipedia/commons/4/4f/Altes-telefon.jpg</a:t>
            </a:r>
          </a:p>
        </p:txBody>
      </p:sp>
      <p:pic>
        <p:nvPicPr>
          <p:cNvPr id="82" name="Bild" descr="Bild"/>
          <p:cNvPicPr>
            <a:picLocks noChangeAspect="1"/>
          </p:cNvPicPr>
          <p:nvPr/>
        </p:nvPicPr>
        <p:blipFill>
          <a:blip r:embed="rId5">
            <a:extLst/>
          </a:blip>
          <a:stretch>
            <a:fillRect/>
          </a:stretch>
        </p:blipFill>
        <p:spPr>
          <a:xfrm>
            <a:off x="9603960" y="4937056"/>
            <a:ext cx="3026496" cy="3990984"/>
          </a:xfrm>
          <a:prstGeom prst="rect">
            <a:avLst/>
          </a:prstGeom>
          <a:ln w="3175"/>
        </p:spPr>
      </p:pic>
      <p:sp>
        <p:nvSpPr>
          <p:cNvPr id="83" name="http://www1.wdr.de/themen/handy138_v-ARDPortraitFotogalerieGross.jpg"/>
          <p:cNvSpPr txBox="1"/>
          <p:nvPr/>
        </p:nvSpPr>
        <p:spPr>
          <a:xfrm>
            <a:off x="10001877" y="8982510"/>
            <a:ext cx="2230661"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http://www1.wdr.de/themen/handy138_v-ARDPortraitFotogalerieGross.jpg</a:t>
            </a:r>
          </a:p>
        </p:txBody>
      </p:sp>
      <p:pic>
        <p:nvPicPr>
          <p:cNvPr id="84" name="Bild" descr="Bild"/>
          <p:cNvPicPr>
            <a:picLocks noChangeAspect="1"/>
          </p:cNvPicPr>
          <p:nvPr/>
        </p:nvPicPr>
        <p:blipFill>
          <a:blip r:embed="rId6">
            <a:extLst/>
          </a:blip>
          <a:stretch>
            <a:fillRect/>
          </a:stretch>
        </p:blipFill>
        <p:spPr>
          <a:xfrm>
            <a:off x="184503" y="1412827"/>
            <a:ext cx="4123116" cy="3293004"/>
          </a:xfrm>
          <a:prstGeom prst="rect">
            <a:avLst/>
          </a:prstGeom>
          <a:ln w="3175"/>
        </p:spPr>
      </p:pic>
      <p:sp>
        <p:nvSpPr>
          <p:cNvPr id="85" name="http://www.abload.de/img/telefonvermittlung20ui4c.jpg"/>
          <p:cNvSpPr txBox="1"/>
          <p:nvPr/>
        </p:nvSpPr>
        <p:spPr>
          <a:xfrm>
            <a:off x="1411256" y="4690128"/>
            <a:ext cx="1669610"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http://www.abload.de/img/telefonvermittlung20ui4c.jpg</a:t>
            </a:r>
          </a:p>
        </p:txBody>
      </p:sp>
      <p:pic>
        <p:nvPicPr>
          <p:cNvPr id="86" name="Bild" descr="Bild"/>
          <p:cNvPicPr>
            <a:picLocks noChangeAspect="1"/>
          </p:cNvPicPr>
          <p:nvPr/>
        </p:nvPicPr>
        <p:blipFill>
          <a:blip r:embed="rId7">
            <a:extLst/>
          </a:blip>
          <a:stretch>
            <a:fillRect/>
          </a:stretch>
        </p:blipFill>
        <p:spPr>
          <a:xfrm>
            <a:off x="4682218" y="1690454"/>
            <a:ext cx="4123116" cy="2737750"/>
          </a:xfrm>
          <a:prstGeom prst="rect">
            <a:avLst/>
          </a:prstGeom>
          <a:ln w="3175"/>
        </p:spPr>
      </p:pic>
      <p:sp>
        <p:nvSpPr>
          <p:cNvPr id="87" name="https://www.flickr.com/photos/mrpokeylope/4296186500/"/>
          <p:cNvSpPr txBox="1"/>
          <p:nvPr/>
        </p:nvSpPr>
        <p:spPr>
          <a:xfrm>
            <a:off x="5870698" y="4492381"/>
            <a:ext cx="1736613"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https://www.flickr.com/photos/mrpokeylope/4296186500/</a:t>
            </a:r>
          </a:p>
        </p:txBody>
      </p:sp>
      <p:pic>
        <p:nvPicPr>
          <p:cNvPr id="88" name="Bild" descr="Bild"/>
          <p:cNvPicPr>
            <a:picLocks noChangeAspect="1"/>
          </p:cNvPicPr>
          <p:nvPr/>
        </p:nvPicPr>
        <p:blipFill>
          <a:blip r:embed="rId8">
            <a:extLst/>
          </a:blip>
          <a:stretch>
            <a:fillRect/>
          </a:stretch>
        </p:blipFill>
        <p:spPr>
          <a:xfrm>
            <a:off x="10114036" y="325167"/>
            <a:ext cx="2309560" cy="4283473"/>
          </a:xfrm>
          <a:prstGeom prst="rect">
            <a:avLst/>
          </a:prstGeom>
          <a:ln w="3175"/>
        </p:spPr>
      </p:pic>
      <p:sp>
        <p:nvSpPr>
          <p:cNvPr id="89" name="http://www.umtsworld.com/technology/ran/images/LucentOneBTS_nodeB.jpg"/>
          <p:cNvSpPr txBox="1"/>
          <p:nvPr/>
        </p:nvSpPr>
        <p:spPr>
          <a:xfrm>
            <a:off x="10109333" y="4492381"/>
            <a:ext cx="2318965"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http://www.umtsworld.com/technology/ran/images/LucentOneBTS_nodeB.jpg</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9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5" name="Beispiel Cloud storage"/>
          <p:cNvSpPr txBox="1"/>
          <p:nvPr>
            <p:ph type="title"/>
          </p:nvPr>
        </p:nvSpPr>
        <p:spPr>
          <a:prstGeom prst="rect">
            <a:avLst/>
          </a:prstGeom>
        </p:spPr>
        <p:txBody>
          <a:bodyPr/>
          <a:lstStyle/>
          <a:p>
            <a:pPr/>
            <a:r>
              <a:t>Beispiel Cloud storage</a:t>
            </a:r>
          </a:p>
        </p:txBody>
      </p:sp>
      <p:sp>
        <p:nvSpPr>
          <p:cNvPr id="96"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7" name="Bild" descr="Bild"/>
          <p:cNvPicPr>
            <a:picLocks noChangeAspect="1"/>
          </p:cNvPicPr>
          <p:nvPr/>
        </p:nvPicPr>
        <p:blipFill>
          <a:blip r:embed="rId3">
            <a:extLst/>
          </a:blip>
          <a:stretch>
            <a:fillRect/>
          </a:stretch>
        </p:blipFill>
        <p:spPr>
          <a:xfrm>
            <a:off x="628360" y="2037680"/>
            <a:ext cx="11748080" cy="5678240"/>
          </a:xfrm>
          <a:prstGeom prst="rect">
            <a:avLst/>
          </a:prstGeom>
          <a:ln w="3175"/>
        </p:spPr>
      </p:pic>
      <p:sp>
        <p:nvSpPr>
          <p:cNvPr id="98" name="http://www.nec.com/en/global/solutions/cloud/portfolio/images/storage_img01.jpg"/>
          <p:cNvSpPr txBox="1"/>
          <p:nvPr/>
        </p:nvSpPr>
        <p:spPr>
          <a:xfrm>
            <a:off x="4383844" y="7248713"/>
            <a:ext cx="4237112" cy="20454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900"/>
            </a:lvl1pPr>
          </a:lstStyle>
          <a:p>
            <a:pPr/>
            <a:r>
              <a:t>http://www.nec.com/en/global/solutions/cloud/portfolio/images/storage_img01.jpg</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Abgerundetes Rechteck"/>
          <p:cNvSpPr/>
          <p:nvPr/>
        </p:nvSpPr>
        <p:spPr>
          <a:xfrm>
            <a:off x="114299" y="20193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03"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0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5" name="Kapitel 5 - Mentale Modelle und Fehler"/>
          <p:cNvSpPr txBox="1"/>
          <p:nvPr>
            <p:ph type="title"/>
          </p:nvPr>
        </p:nvSpPr>
        <p:spPr>
          <a:prstGeom prst="rect">
            <a:avLst/>
          </a:prstGeom>
        </p:spPr>
        <p:txBody>
          <a:bodyPr/>
          <a:lstStyle/>
          <a:p>
            <a:pPr/>
            <a:r>
              <a:t>Kapitel 5 - Mentale Modelle und Fehler</a:t>
            </a:r>
          </a:p>
        </p:txBody>
      </p:sp>
      <p:sp>
        <p:nvSpPr>
          <p:cNvPr id="106" name="Verschiedene Modellarten…"/>
          <p:cNvSpPr txBox="1"/>
          <p:nvPr>
            <p:ph type="body" idx="1"/>
          </p:nvPr>
        </p:nvSpPr>
        <p:spPr>
          <a:prstGeom prst="rect">
            <a:avLst/>
          </a:prstGeom>
        </p:spPr>
        <p:txBody>
          <a:bodyPr/>
          <a:lstStyle/>
          <a:p>
            <a:pPr/>
            <a:r>
              <a:t>Verschiedene Modellarten</a:t>
            </a:r>
          </a:p>
          <a:p>
            <a:pPr/>
            <a:r>
              <a:t>Zusammenspiel der Modelle</a:t>
            </a:r>
          </a:p>
          <a:p>
            <a:pPr lvl="1"/>
            <a:r>
              <a:t>Transparenz</a:t>
            </a:r>
          </a:p>
          <a:p>
            <a:pPr lvl="1"/>
            <a:r>
              <a:t>Flexibilität </a:t>
            </a:r>
          </a:p>
          <a:p>
            <a:pPr/>
            <a:r>
              <a:t>Fehler des Benutzers</a:t>
            </a:r>
          </a:p>
          <a:p>
            <a:pPr lvl="1"/>
            <a:r>
              <a:t>Die Ausführung zielgerichteter Handlungen</a:t>
            </a:r>
          </a:p>
          <a:p>
            <a:pPr lvl="1"/>
            <a:r>
              <a:t>Grundlegende Fehlerarten</a:t>
            </a:r>
          </a:p>
          <a:p>
            <a:pPr lvl="1"/>
            <a:r>
              <a:t>Murphys Gesetz</a:t>
            </a:r>
          </a:p>
        </p:txBody>
      </p:sp>
      <p:sp>
        <p:nvSpPr>
          <p:cNvPr id="10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1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3" name="Transparenz"/>
          <p:cNvSpPr txBox="1"/>
          <p:nvPr>
            <p:ph type="title"/>
          </p:nvPr>
        </p:nvSpPr>
        <p:spPr>
          <a:prstGeom prst="rect">
            <a:avLst/>
          </a:prstGeom>
        </p:spPr>
        <p:txBody>
          <a:bodyPr/>
          <a:lstStyle/>
          <a:p>
            <a:pPr/>
            <a:r>
              <a:t>Transparenz</a:t>
            </a:r>
          </a:p>
        </p:txBody>
      </p:sp>
      <p:sp>
        <p:nvSpPr>
          <p:cNvPr id="11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5" name="Modelle-eps-converted-to.pdf" descr="Modelle-eps-converted-to.pdf"/>
          <p:cNvPicPr>
            <a:picLocks noChangeAspect="1"/>
          </p:cNvPicPr>
          <p:nvPr/>
        </p:nvPicPr>
        <p:blipFill>
          <a:blip r:embed="rId3">
            <a:extLst/>
          </a:blip>
          <a:stretch>
            <a:fillRect/>
          </a:stretch>
        </p:blipFill>
        <p:spPr>
          <a:xfrm>
            <a:off x="447265" y="2430342"/>
            <a:ext cx="12110270" cy="5670508"/>
          </a:xfrm>
          <a:prstGeom prst="rect">
            <a:avLst/>
          </a:prstGeom>
          <a:ln w="3175"/>
        </p:spPr>
      </p:pic>
      <p:sp>
        <p:nvSpPr>
          <p:cNvPr id="116" name="gleich"/>
          <p:cNvSpPr/>
          <p:nvPr/>
        </p:nvSpPr>
        <p:spPr>
          <a:xfrm rot="578132">
            <a:off x="5232629" y="3507275"/>
            <a:ext cx="5237294" cy="1070344"/>
          </a:xfrm>
          <a:prstGeom prst="leftRightArrow">
            <a:avLst>
              <a:gd name="adj1" fmla="val 55177"/>
              <a:gd name="adj2" fmla="val 88102"/>
            </a:avLst>
          </a:prstGeom>
          <a:solidFill>
            <a:schemeClr val="accent5"/>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b="1" sz="2700">
                <a:solidFill>
                  <a:srgbClr val="FFFFFF"/>
                </a:solidFill>
              </a:defRPr>
            </a:lvl1pPr>
          </a:lstStyle>
          <a:p>
            <a:pPr/>
            <a:r>
              <a:t>gleich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116"/>
                                        </p:tgtEl>
                                        <p:attrNameLst>
                                          <p:attrName>style.visibility</p:attrName>
                                        </p:attrNameLst>
                                      </p:cBhvr>
                                      <p:to>
                                        <p:strVal val="visible"/>
                                      </p:to>
                                    </p:set>
                                    <p:anim calcmode="lin" valueType="num">
                                      <p:cBhvr>
                                        <p:cTn id="7" dur="1000" fill="hold"/>
                                        <p:tgtEl>
                                          <p:spTgt spid="116"/>
                                        </p:tgtEl>
                                        <p:attrNameLst>
                                          <p:attrName>ppt_w</p:attrName>
                                        </p:attrNameLst>
                                      </p:cBhvr>
                                      <p:tavLst>
                                        <p:tav tm="0">
                                          <p:val>
                                            <p:fltVal val="0"/>
                                          </p:val>
                                        </p:tav>
                                        <p:tav tm="100000">
                                          <p:val>
                                            <p:strVal val="#ppt_w"/>
                                          </p:val>
                                        </p:tav>
                                      </p:tavLst>
                                    </p:anim>
                                    <p:anim calcmode="lin" valueType="num">
                                      <p:cBhvr>
                                        <p:cTn id="8" dur="1000" fill="hold"/>
                                        <p:tgtEl>
                                          <p:spTgt spid="1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6"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0" name="Bild" descr="Bild"/>
          <p:cNvPicPr>
            <a:picLocks noChangeAspect="1"/>
          </p:cNvPicPr>
          <p:nvPr/>
        </p:nvPicPr>
        <p:blipFill>
          <a:blip r:embed="rId3">
            <a:extLst/>
          </a:blip>
          <a:stretch>
            <a:fillRect/>
          </a:stretch>
        </p:blipFill>
        <p:spPr>
          <a:xfrm>
            <a:off x="7797675" y="1669211"/>
            <a:ext cx="5153051" cy="3875094"/>
          </a:xfrm>
          <a:prstGeom prst="rect">
            <a:avLst/>
          </a:prstGeom>
          <a:ln w="3175"/>
        </p:spPr>
      </p:pic>
      <p:sp>
        <p:nvSpPr>
          <p:cNvPr id="121"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2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3" name="Bsp: Verletzung der Transparenz"/>
          <p:cNvSpPr txBox="1"/>
          <p:nvPr>
            <p:ph type="title"/>
          </p:nvPr>
        </p:nvSpPr>
        <p:spPr>
          <a:prstGeom prst="rect">
            <a:avLst/>
          </a:prstGeom>
        </p:spPr>
        <p:txBody>
          <a:bodyPr/>
          <a:lstStyle/>
          <a:p>
            <a:pPr/>
            <a:r>
              <a:t>Bsp: Verletzung der Transparenz</a:t>
            </a:r>
          </a:p>
        </p:txBody>
      </p:sp>
      <p:sp>
        <p:nvSpPr>
          <p:cNvPr id="124"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25" name="Bild" descr="Bild"/>
          <p:cNvPicPr>
            <a:picLocks noChangeAspect="1"/>
          </p:cNvPicPr>
          <p:nvPr/>
        </p:nvPicPr>
        <p:blipFill>
          <a:blip r:embed="rId4">
            <a:extLst/>
          </a:blip>
          <a:stretch>
            <a:fillRect/>
          </a:stretch>
        </p:blipFill>
        <p:spPr>
          <a:xfrm>
            <a:off x="383795" y="1567531"/>
            <a:ext cx="7237490" cy="7068390"/>
          </a:xfrm>
          <a:prstGeom prst="rect">
            <a:avLst/>
          </a:prstGeom>
          <a:ln w="3175"/>
        </p:spPr>
      </p:pic>
      <p:sp>
        <p:nvSpPr>
          <p:cNvPr id="126" name="http://www.tipps-tricks-kniffe.de/wp-content/uploads/2012/07/mac-os-x-finder-6.jpg"/>
          <p:cNvSpPr txBox="1"/>
          <p:nvPr/>
        </p:nvSpPr>
        <p:spPr>
          <a:xfrm>
            <a:off x="2773108" y="8764050"/>
            <a:ext cx="2458864"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http://www.tipps-tricks-kniffe.de/wp-content/uploads/2012/07/mac-os-x-finder-6.jpg</a:t>
            </a:r>
          </a:p>
        </p:txBody>
      </p:sp>
      <p:sp>
        <p:nvSpPr>
          <p:cNvPr id="127" name="http://www.gravis.de/out/pictures/z1/western-digital-wd30ezrx-caviar-green-3-tb-interne-8-9-cm-festplatte-sata_z1.jpg"/>
          <p:cNvSpPr txBox="1"/>
          <p:nvPr/>
        </p:nvSpPr>
        <p:spPr>
          <a:xfrm>
            <a:off x="8657201" y="5514771"/>
            <a:ext cx="3433999"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http://www.gravis.de/out/pictures/z1/western-digital-wd30ezrx-caviar-green-3-tb-interne-8-9-cm-festplatte-sata_z1.jpg</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3" name="Flexibilität = verschiedene Wege zum Ziel"/>
          <p:cNvSpPr txBox="1"/>
          <p:nvPr>
            <p:ph type="title"/>
          </p:nvPr>
        </p:nvSpPr>
        <p:spPr>
          <a:prstGeom prst="rect">
            <a:avLst/>
          </a:prstGeom>
        </p:spPr>
        <p:txBody>
          <a:bodyPr/>
          <a:lstStyle/>
          <a:p>
            <a:pPr/>
            <a:r>
              <a:t>Flexibilität = verschiedene Wege zum Ziel</a:t>
            </a:r>
          </a:p>
        </p:txBody>
      </p:sp>
      <p:sp>
        <p:nvSpPr>
          <p:cNvPr id="13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5" name="OSX-Terminal.png" descr="OSX-Terminal.png"/>
          <p:cNvPicPr>
            <a:picLocks noChangeAspect="1"/>
          </p:cNvPicPr>
          <p:nvPr/>
        </p:nvPicPr>
        <p:blipFill>
          <a:blip r:embed="rId3">
            <a:extLst/>
          </a:blip>
          <a:stretch>
            <a:fillRect/>
          </a:stretch>
        </p:blipFill>
        <p:spPr>
          <a:xfrm>
            <a:off x="7032271" y="2767194"/>
            <a:ext cx="6074210" cy="4219212"/>
          </a:xfrm>
          <a:prstGeom prst="rect">
            <a:avLst/>
          </a:prstGeom>
          <a:ln w="3175"/>
        </p:spPr>
      </p:pic>
      <p:pic>
        <p:nvPicPr>
          <p:cNvPr id="136" name="Bildschirmfoto 2014-05-21 um 10.59.23.png" descr="Bildschirmfoto 2014-05-21 um 10.59.23.png"/>
          <p:cNvPicPr>
            <a:picLocks noChangeAspect="1"/>
          </p:cNvPicPr>
          <p:nvPr/>
        </p:nvPicPr>
        <p:blipFill>
          <a:blip r:embed="rId4">
            <a:extLst/>
          </a:blip>
          <a:stretch>
            <a:fillRect/>
          </a:stretch>
        </p:blipFill>
        <p:spPr>
          <a:xfrm>
            <a:off x="144692" y="2152650"/>
            <a:ext cx="6921501" cy="5448300"/>
          </a:xfrm>
          <a:prstGeom prst="rect">
            <a:avLst/>
          </a:prstGeom>
          <a:ln w="3175"/>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0" name="itunes-both.png" descr="itunes-both.png"/>
          <p:cNvPicPr>
            <a:picLocks noChangeAspect="1"/>
          </p:cNvPicPr>
          <p:nvPr/>
        </p:nvPicPr>
        <p:blipFill>
          <a:blip r:embed="rId3">
            <a:extLst/>
          </a:blip>
          <a:stretch>
            <a:fillRect/>
          </a:stretch>
        </p:blipFill>
        <p:spPr>
          <a:xfrm>
            <a:off x="-2317" y="1292634"/>
            <a:ext cx="13009433" cy="8477326"/>
          </a:xfrm>
          <a:prstGeom prst="rect">
            <a:avLst/>
          </a:prstGeom>
          <a:ln w="3175"/>
        </p:spPr>
      </p:pic>
      <p:sp>
        <p:nvSpPr>
          <p:cNvPr id="141"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4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3" name="Flexibilität = verschiedene Wege zum Ziel"/>
          <p:cNvSpPr txBox="1"/>
          <p:nvPr>
            <p:ph type="title"/>
          </p:nvPr>
        </p:nvSpPr>
        <p:spPr>
          <a:prstGeom prst="rect">
            <a:avLst/>
          </a:prstGeom>
        </p:spPr>
        <p:txBody>
          <a:bodyPr/>
          <a:lstStyle/>
          <a:p>
            <a:pPr/>
            <a:r>
              <a:t>Flexibilität = verschiedene Wege zum Ziel</a:t>
            </a:r>
          </a:p>
        </p:txBody>
      </p:sp>
      <p:sp>
        <p:nvSpPr>
          <p:cNvPr id="14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4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0" name="Bsp. Scrollbalken vs. Hand Cursor"/>
          <p:cNvSpPr txBox="1"/>
          <p:nvPr>
            <p:ph type="title"/>
          </p:nvPr>
        </p:nvSpPr>
        <p:spPr>
          <a:prstGeom prst="rect">
            <a:avLst/>
          </a:prstGeom>
        </p:spPr>
        <p:txBody>
          <a:bodyPr/>
          <a:lstStyle/>
          <a:p>
            <a:pPr/>
            <a:r>
              <a:t>Bsp. Scrollbalken vs. Hand Cursor</a:t>
            </a:r>
          </a:p>
        </p:txBody>
      </p:sp>
      <p:sp>
        <p:nvSpPr>
          <p:cNvPr id="151" name="Papier hochschieben?…"/>
          <p:cNvSpPr txBox="1"/>
          <p:nvPr>
            <p:ph type="body" sz="half" idx="1"/>
          </p:nvPr>
        </p:nvSpPr>
        <p:spPr>
          <a:xfrm>
            <a:off x="6527432" y="1346041"/>
            <a:ext cx="6274168" cy="8012064"/>
          </a:xfrm>
          <a:prstGeom prst="rect">
            <a:avLst/>
          </a:prstGeom>
        </p:spPr>
        <p:txBody>
          <a:bodyPr/>
          <a:lstStyle/>
          <a:p>
            <a:pPr/>
            <a:r>
              <a:t>Papier hochschieben?</a:t>
            </a:r>
          </a:p>
          <a:p>
            <a:pPr/>
            <a:r>
              <a:t>Scrollbalken herunterziehen?</a:t>
            </a:r>
          </a:p>
          <a:p>
            <a:pPr/>
            <a:r>
              <a:t>Was tut das Scrollrad?</a:t>
            </a:r>
          </a:p>
        </p:txBody>
      </p:sp>
      <p:sp>
        <p:nvSpPr>
          <p:cNvPr id="15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3" name="Bildschirmfoto 2017-10-13 um 14.21.36.png" descr="Bildschirmfoto 2017-10-13 um 14.21.36.png"/>
          <p:cNvPicPr>
            <a:picLocks noChangeAspect="1"/>
          </p:cNvPicPr>
          <p:nvPr/>
        </p:nvPicPr>
        <p:blipFill>
          <a:blip r:embed="rId3">
            <a:extLst/>
          </a:blip>
          <a:stretch>
            <a:fillRect/>
          </a:stretch>
        </p:blipFill>
        <p:spPr>
          <a:xfrm>
            <a:off x="-23640" y="1048741"/>
            <a:ext cx="6274168" cy="8433709"/>
          </a:xfrm>
          <a:prstGeom prst="rect">
            <a:avLst/>
          </a:prstGeom>
          <a:ln w="3175"/>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5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9" name="Flexibilität = verschiedene Wege zum Ziel"/>
          <p:cNvSpPr txBox="1"/>
          <p:nvPr>
            <p:ph type="title"/>
          </p:nvPr>
        </p:nvSpPr>
        <p:spPr>
          <a:prstGeom prst="rect">
            <a:avLst/>
          </a:prstGeom>
        </p:spPr>
        <p:txBody>
          <a:bodyPr/>
          <a:lstStyle/>
          <a:p>
            <a:pPr/>
            <a:r>
              <a:t>Flexibilität = verschiedene Wege zum Ziel</a:t>
            </a:r>
          </a:p>
        </p:txBody>
      </p:sp>
      <p:sp>
        <p:nvSpPr>
          <p:cNvPr id="16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1" name="P1000522_300.png" descr="P1000522_300.png"/>
          <p:cNvPicPr>
            <a:picLocks noChangeAspect="1"/>
          </p:cNvPicPr>
          <p:nvPr/>
        </p:nvPicPr>
        <p:blipFill>
          <a:blip r:embed="rId3">
            <a:extLst/>
          </a:blip>
          <a:stretch>
            <a:fillRect/>
          </a:stretch>
        </p:blipFill>
        <p:spPr>
          <a:xfrm>
            <a:off x="7485" y="2441"/>
            <a:ext cx="12989830" cy="9748718"/>
          </a:xfrm>
          <a:prstGeom prst="rect">
            <a:avLst/>
          </a:prstGeom>
          <a:ln w="3175"/>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Abgerundetes Rechteck"/>
          <p:cNvSpPr/>
          <p:nvPr/>
        </p:nvSpPr>
        <p:spPr>
          <a:xfrm>
            <a:off x="114299" y="3771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66"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6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8" name="Kapitel 5 - Mentale Modelle und Fehler"/>
          <p:cNvSpPr txBox="1"/>
          <p:nvPr>
            <p:ph type="title"/>
          </p:nvPr>
        </p:nvSpPr>
        <p:spPr>
          <a:prstGeom prst="rect">
            <a:avLst/>
          </a:prstGeom>
        </p:spPr>
        <p:txBody>
          <a:bodyPr/>
          <a:lstStyle/>
          <a:p>
            <a:pPr/>
            <a:r>
              <a:t>Kapitel 5 - Mentale Modelle und Fehler</a:t>
            </a:r>
          </a:p>
        </p:txBody>
      </p:sp>
      <p:sp>
        <p:nvSpPr>
          <p:cNvPr id="169" name="Verschiedene Modellarten…"/>
          <p:cNvSpPr txBox="1"/>
          <p:nvPr>
            <p:ph type="body" idx="1"/>
          </p:nvPr>
        </p:nvSpPr>
        <p:spPr>
          <a:prstGeom prst="rect">
            <a:avLst/>
          </a:prstGeom>
        </p:spPr>
        <p:txBody>
          <a:bodyPr/>
          <a:lstStyle/>
          <a:p>
            <a:pPr/>
            <a:r>
              <a:t>Verschiedene Modellarten</a:t>
            </a:r>
          </a:p>
          <a:p>
            <a:pPr/>
            <a:r>
              <a:t>Zusammenspiel der Modelle</a:t>
            </a:r>
          </a:p>
          <a:p>
            <a:pPr lvl="1"/>
            <a:r>
              <a:t>Transparenz</a:t>
            </a:r>
          </a:p>
          <a:p>
            <a:pPr lvl="1"/>
            <a:r>
              <a:t>Flexibilität </a:t>
            </a:r>
          </a:p>
          <a:p>
            <a:pPr/>
            <a:r>
              <a:t>Fehler des Benutzers</a:t>
            </a:r>
          </a:p>
          <a:p>
            <a:pPr lvl="1"/>
            <a:r>
              <a:t>Die Ausführung zielgerichteter Handlungen</a:t>
            </a:r>
          </a:p>
          <a:p>
            <a:pPr lvl="1"/>
            <a:r>
              <a:t>Grundlegende Fehlerarten</a:t>
            </a:r>
          </a:p>
          <a:p>
            <a:pPr lvl="1"/>
            <a:r>
              <a:t>Murphys Gesetz</a:t>
            </a:r>
          </a:p>
        </p:txBody>
      </p:sp>
      <p:sp>
        <p:nvSpPr>
          <p:cNvPr id="17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Gulf of execution"/>
          <p:cNvSpPr/>
          <p:nvPr/>
        </p:nvSpPr>
        <p:spPr>
          <a:xfrm>
            <a:off x="2068422" y="6323881"/>
            <a:ext cx="9387937" cy="2053647"/>
          </a:xfrm>
          <a:prstGeom prst="roundRect">
            <a:avLst>
              <a:gd name="adj" fmla="val 15000"/>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lgn="ctr">
              <a:defRPr sz="3000"/>
            </a:pPr>
          </a:p>
          <a:p>
            <a:pPr algn="ctr">
              <a:defRPr sz="3000"/>
            </a:pPr>
          </a:p>
          <a:p>
            <a:pPr algn="ctr">
              <a:defRPr sz="3000"/>
            </a:pPr>
          </a:p>
          <a:p>
            <a:pPr algn="ctr">
              <a:defRPr sz="3000"/>
            </a:pPr>
            <a:r>
              <a:t>Gulf of execution</a:t>
            </a:r>
          </a:p>
        </p:txBody>
      </p:sp>
      <p:sp>
        <p:nvSpPr>
          <p:cNvPr id="175" name="Gulf of evaluation"/>
          <p:cNvSpPr/>
          <p:nvPr/>
        </p:nvSpPr>
        <p:spPr>
          <a:xfrm>
            <a:off x="2068422" y="1267443"/>
            <a:ext cx="9387937" cy="2053647"/>
          </a:xfrm>
          <a:prstGeom prst="roundRect">
            <a:avLst>
              <a:gd name="adj" fmla="val 15000"/>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lgn="ctr">
              <a:defRPr sz="3000"/>
            </a:pPr>
            <a:r>
              <a:t>Gulf of evaluation</a:t>
            </a:r>
          </a:p>
          <a:p>
            <a:pPr algn="ctr">
              <a:defRPr sz="3000"/>
            </a:pPr>
          </a:p>
          <a:p>
            <a:pPr algn="ctr">
              <a:defRPr sz="3000"/>
            </a:pPr>
          </a:p>
        </p:txBody>
      </p:sp>
      <p:sp>
        <p:nvSpPr>
          <p:cNvPr id="176"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7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8" name="Ausführung zielgerichteter Handlungen"/>
          <p:cNvSpPr txBox="1"/>
          <p:nvPr>
            <p:ph type="title"/>
          </p:nvPr>
        </p:nvSpPr>
        <p:spPr>
          <a:prstGeom prst="rect">
            <a:avLst/>
          </a:prstGeom>
        </p:spPr>
        <p:txBody>
          <a:bodyPr/>
          <a:lstStyle/>
          <a:p>
            <a:pPr/>
            <a:r>
              <a:t>Ausführung zielgerichteter Handlungen</a:t>
            </a:r>
          </a:p>
        </p:txBody>
      </p:sp>
      <p:sp>
        <p:nvSpPr>
          <p:cNvPr id="17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0" name="Zyklus-eps-converted-to.pdf" descr="Zyklus-eps-converted-to.pdf"/>
          <p:cNvPicPr>
            <a:picLocks noChangeAspect="1"/>
          </p:cNvPicPr>
          <p:nvPr/>
        </p:nvPicPr>
        <p:blipFill>
          <a:blip r:embed="rId3">
            <a:extLst/>
          </a:blip>
          <a:stretch>
            <a:fillRect/>
          </a:stretch>
        </p:blipFill>
        <p:spPr>
          <a:xfrm>
            <a:off x="424132" y="2367212"/>
            <a:ext cx="12156536" cy="5019176"/>
          </a:xfrm>
          <a:prstGeom prst="rect">
            <a:avLst/>
          </a:prstGeom>
          <a:ln w="3175"/>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175"/>
                                        </p:tgtEl>
                                        <p:attrNameLst>
                                          <p:attrName>style.visibility</p:attrName>
                                        </p:attrNameLst>
                                      </p:cBhvr>
                                      <p:to>
                                        <p:strVal val="visible"/>
                                      </p:to>
                                    </p:set>
                                    <p:anim calcmode="lin" valueType="num">
                                      <p:cBhvr>
                                        <p:cTn id="7" dur="2500" fill="hold"/>
                                        <p:tgtEl>
                                          <p:spTgt spid="175"/>
                                        </p:tgtEl>
                                        <p:attrNameLst>
                                          <p:attrName>ppt_w</p:attrName>
                                        </p:attrNameLst>
                                      </p:cBhvr>
                                      <p:tavLst>
                                        <p:tav tm="0">
                                          <p:val>
                                            <p:fltVal val="0"/>
                                          </p:val>
                                        </p:tav>
                                        <p:tav tm="100000">
                                          <p:val>
                                            <p:strVal val="#ppt_w"/>
                                          </p:val>
                                        </p:tav>
                                      </p:tavLst>
                                    </p:anim>
                                    <p:anim calcmode="lin" valueType="num">
                                      <p:cBhvr>
                                        <p:cTn id="8" dur="2500" fill="hold"/>
                                        <p:tgtEl>
                                          <p:spTgt spid="17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174"/>
                                        </p:tgtEl>
                                        <p:attrNameLst>
                                          <p:attrName>style.visibility</p:attrName>
                                        </p:attrNameLst>
                                      </p:cBhvr>
                                      <p:to>
                                        <p:strVal val="visible"/>
                                      </p:to>
                                    </p:set>
                                    <p:anim calcmode="lin" valueType="num">
                                      <p:cBhvr>
                                        <p:cTn id="13" dur="2500" fill="hold"/>
                                        <p:tgtEl>
                                          <p:spTgt spid="174"/>
                                        </p:tgtEl>
                                        <p:attrNameLst>
                                          <p:attrName>ppt_w</p:attrName>
                                        </p:attrNameLst>
                                      </p:cBhvr>
                                      <p:tavLst>
                                        <p:tav tm="0">
                                          <p:val>
                                            <p:fltVal val="0"/>
                                          </p:val>
                                        </p:tav>
                                        <p:tav tm="100000">
                                          <p:val>
                                            <p:strVal val="#ppt_w"/>
                                          </p:val>
                                        </p:tav>
                                      </p:tavLst>
                                    </p:anim>
                                    <p:anim calcmode="lin" valueType="num">
                                      <p:cBhvr>
                                        <p:cTn id="14" dur="2500" fill="hold"/>
                                        <p:tgtEl>
                                          <p:spTgt spid="17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4" grpId="2"/>
      <p:bldP build="whole" bldLvl="1" animBg="1" rev="0" advAuto="0" spid="175"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8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6" name="Grundlegende…"/>
          <p:cNvSpPr txBox="1"/>
          <p:nvPr>
            <p:ph type="title"/>
          </p:nvPr>
        </p:nvSpPr>
        <p:spPr>
          <a:xfrm>
            <a:off x="203200" y="205081"/>
            <a:ext cx="12598400" cy="1429490"/>
          </a:xfrm>
          <a:prstGeom prst="rect">
            <a:avLst/>
          </a:prstGeom>
        </p:spPr>
        <p:txBody>
          <a:bodyPr/>
          <a:lstStyle/>
          <a:p>
            <a:pPr/>
            <a:r>
              <a:t>Grundlegende </a:t>
            </a:r>
          </a:p>
          <a:p>
            <a:pPr/>
            <a:r>
              <a:t>Fehlerarten</a:t>
            </a:r>
          </a:p>
        </p:txBody>
      </p:sp>
      <p:sp>
        <p:nvSpPr>
          <p:cNvPr id="187" name="Irrtümer…"/>
          <p:cNvSpPr txBox="1"/>
          <p:nvPr>
            <p:ph type="body" sz="quarter" idx="1"/>
          </p:nvPr>
        </p:nvSpPr>
        <p:spPr>
          <a:xfrm>
            <a:off x="203200" y="2235041"/>
            <a:ext cx="6028427" cy="2384286"/>
          </a:xfrm>
          <a:prstGeom prst="rect">
            <a:avLst/>
          </a:prstGeom>
        </p:spPr>
        <p:txBody>
          <a:bodyPr/>
          <a:lstStyle/>
          <a:p>
            <a:pPr/>
            <a:r>
              <a:t>Irrtümer</a:t>
            </a:r>
          </a:p>
          <a:p>
            <a:pPr/>
            <a:r>
              <a:t>Fehlleistungen</a:t>
            </a:r>
          </a:p>
        </p:txBody>
      </p:sp>
      <p:sp>
        <p:nvSpPr>
          <p:cNvPr id="18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9" name="Bild" descr="Bild"/>
          <p:cNvPicPr>
            <a:picLocks noChangeAspect="1"/>
          </p:cNvPicPr>
          <p:nvPr/>
        </p:nvPicPr>
        <p:blipFill>
          <a:blip r:embed="rId3">
            <a:extLst/>
          </a:blip>
          <a:stretch>
            <a:fillRect/>
          </a:stretch>
        </p:blipFill>
        <p:spPr>
          <a:xfrm>
            <a:off x="6284139" y="-44000"/>
            <a:ext cx="6743797" cy="9548739"/>
          </a:xfrm>
          <a:prstGeom prst="rect">
            <a:avLst/>
          </a:prstGeom>
          <a:ln w="3175"/>
        </p:spPr>
      </p:pic>
      <p:sp>
        <p:nvSpPr>
          <p:cNvPr id="190" name="http://cdn.presseanzeiger.de/media/bilder/load/490037-1.jpg"/>
          <p:cNvSpPr txBox="1"/>
          <p:nvPr/>
        </p:nvSpPr>
        <p:spPr>
          <a:xfrm>
            <a:off x="10981732" y="9174927"/>
            <a:ext cx="1839212"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http://cdn.presseanzeiger.de/media/bilder/load/490037-1.jpg</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4" name="Bild" descr="Bild"/>
          <p:cNvPicPr>
            <a:picLocks noChangeAspect="1"/>
          </p:cNvPicPr>
          <p:nvPr/>
        </p:nvPicPr>
        <p:blipFill>
          <a:blip r:embed="rId3">
            <a:extLst/>
          </a:blip>
          <a:stretch>
            <a:fillRect/>
          </a:stretch>
        </p:blipFill>
        <p:spPr>
          <a:xfrm>
            <a:off x="4789093" y="6603810"/>
            <a:ext cx="4307545" cy="2840651"/>
          </a:xfrm>
          <a:prstGeom prst="rect">
            <a:avLst/>
          </a:prstGeom>
          <a:ln w="3175"/>
        </p:spPr>
      </p:pic>
      <p:sp>
        <p:nvSpPr>
          <p:cNvPr id="195" name="http://www.sonnenreisende.de/bilder%20neu/besonderes/telefon.jpg"/>
          <p:cNvSpPr txBox="1"/>
          <p:nvPr/>
        </p:nvSpPr>
        <p:spPr>
          <a:xfrm>
            <a:off x="5297004" y="9270653"/>
            <a:ext cx="2835449" cy="16727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http://www.sonnenreisende.de/bilder%20neu/besonderes/telefon.jpg</a:t>
            </a:r>
          </a:p>
        </p:txBody>
      </p:sp>
      <p:sp>
        <p:nvSpPr>
          <p:cNvPr id="196"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19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8" name="Arten von Fehlleistungen"/>
          <p:cNvSpPr txBox="1"/>
          <p:nvPr>
            <p:ph type="title"/>
          </p:nvPr>
        </p:nvSpPr>
        <p:spPr>
          <a:prstGeom prst="rect">
            <a:avLst/>
          </a:prstGeom>
        </p:spPr>
        <p:txBody>
          <a:bodyPr/>
          <a:lstStyle/>
          <a:p>
            <a:pPr/>
            <a:r>
              <a:t>Arten von Fehlleistungen</a:t>
            </a:r>
          </a:p>
        </p:txBody>
      </p:sp>
      <p:sp>
        <p:nvSpPr>
          <p:cNvPr id="199" name="Fangfehler…"/>
          <p:cNvSpPr txBox="1"/>
          <p:nvPr>
            <p:ph type="body" sz="half" idx="1"/>
          </p:nvPr>
        </p:nvSpPr>
        <p:spPr>
          <a:xfrm>
            <a:off x="223647" y="1231741"/>
            <a:ext cx="8065939" cy="4092556"/>
          </a:xfrm>
          <a:prstGeom prst="rect">
            <a:avLst/>
          </a:prstGeom>
        </p:spPr>
        <p:txBody>
          <a:bodyPr/>
          <a:lstStyle/>
          <a:p>
            <a:pPr/>
            <a:r>
              <a:t>Fangfehler</a:t>
            </a:r>
          </a:p>
          <a:p>
            <a:pPr/>
            <a:r>
              <a:t>Beschreibungsfehler</a:t>
            </a:r>
          </a:p>
          <a:p>
            <a:pPr/>
            <a:r>
              <a:t>Datengesteuerte Fehler</a:t>
            </a:r>
          </a:p>
          <a:p>
            <a:pPr/>
            <a:r>
              <a:t>Fehler durch assoziierte Aktionen</a:t>
            </a:r>
          </a:p>
          <a:p>
            <a:pPr/>
            <a:r>
              <a:t>Aktivierungsverlust</a:t>
            </a:r>
          </a:p>
          <a:p>
            <a:pPr/>
            <a:r>
              <a:t>Modusfehler</a:t>
            </a:r>
          </a:p>
        </p:txBody>
      </p:sp>
      <p:sp>
        <p:nvSpPr>
          <p:cNvPr id="20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1" name="Bild" descr="Bild"/>
          <p:cNvPicPr>
            <a:picLocks noChangeAspect="1"/>
          </p:cNvPicPr>
          <p:nvPr/>
        </p:nvPicPr>
        <p:blipFill>
          <a:blip r:embed="rId4">
            <a:extLst/>
          </a:blip>
          <a:stretch>
            <a:fillRect/>
          </a:stretch>
        </p:blipFill>
        <p:spPr>
          <a:xfrm>
            <a:off x="9187126" y="176921"/>
            <a:ext cx="3617430" cy="2972869"/>
          </a:xfrm>
          <a:prstGeom prst="rect">
            <a:avLst/>
          </a:prstGeom>
          <a:ln w="3175"/>
        </p:spPr>
      </p:pic>
      <p:sp>
        <p:nvSpPr>
          <p:cNvPr id="202" name="http://visionwidget.com/images/2011albums/2011-10/1030-2/Blue-Login.jpg"/>
          <p:cNvSpPr txBox="1"/>
          <p:nvPr/>
        </p:nvSpPr>
        <p:spPr>
          <a:xfrm>
            <a:off x="9865674" y="3200317"/>
            <a:ext cx="2260334"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http://visionwidget.com/images/2011albums/2011-10/1030-2/Blue-Login.jpg</a:t>
            </a:r>
          </a:p>
        </p:txBody>
      </p:sp>
      <p:pic>
        <p:nvPicPr>
          <p:cNvPr id="203" name="Bild" descr="Bild"/>
          <p:cNvPicPr>
            <a:picLocks noChangeAspect="1"/>
          </p:cNvPicPr>
          <p:nvPr/>
        </p:nvPicPr>
        <p:blipFill>
          <a:blip r:embed="rId5">
            <a:extLst/>
          </a:blip>
          <a:stretch>
            <a:fillRect/>
          </a:stretch>
        </p:blipFill>
        <p:spPr>
          <a:xfrm>
            <a:off x="8524854" y="3517900"/>
            <a:ext cx="4432301" cy="2717800"/>
          </a:xfrm>
          <a:prstGeom prst="rect">
            <a:avLst/>
          </a:prstGeom>
          <a:ln w="3175"/>
        </p:spPr>
      </p:pic>
      <p:sp>
        <p:nvSpPr>
          <p:cNvPr id="204" name="http://www.tippscout.de/images/windows8-auswerfen-explorer-3733.png"/>
          <p:cNvSpPr txBox="1"/>
          <p:nvPr/>
        </p:nvSpPr>
        <p:spPr>
          <a:xfrm>
            <a:off x="9653875" y="6245910"/>
            <a:ext cx="2174261"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http://www.tippscout.de/images/windows8-auswerfen-explorer-3733.png</a:t>
            </a:r>
          </a:p>
        </p:txBody>
      </p:sp>
      <p:sp>
        <p:nvSpPr>
          <p:cNvPr id="205" name="http://styleguide.bundesregierung.de/Webs/SG/Content/Bilder/PrintStyleguide/Geschaeftsausstattung-Standard/Gesch_VK_deutsch_standard.gif?__blob=normal&amp;v=2"/>
          <p:cNvSpPr txBox="1"/>
          <p:nvPr/>
        </p:nvSpPr>
        <p:spPr>
          <a:xfrm>
            <a:off x="8151575" y="9291503"/>
            <a:ext cx="4827836"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http://styleguide.bundesregierung.de/Webs/SG/Content/Bilder/PrintStyleguide/Geschaeftsausstattung-Standard/Gesch_VK_deutsch_standard.gif?__blob=normal&amp;v=2</a:t>
            </a:r>
          </a:p>
        </p:txBody>
      </p:sp>
      <p:pic>
        <p:nvPicPr>
          <p:cNvPr id="206" name="Bild" descr="Bild"/>
          <p:cNvPicPr>
            <a:picLocks noChangeAspect="1"/>
          </p:cNvPicPr>
          <p:nvPr/>
        </p:nvPicPr>
        <p:blipFill>
          <a:blip r:embed="rId6">
            <a:extLst/>
          </a:blip>
          <a:stretch>
            <a:fillRect/>
          </a:stretch>
        </p:blipFill>
        <p:spPr>
          <a:xfrm>
            <a:off x="8581518" y="6451841"/>
            <a:ext cx="4307545" cy="2789136"/>
          </a:xfrm>
          <a:prstGeom prst="rect">
            <a:avLst/>
          </a:prstGeom>
          <a:ln w="3175"/>
        </p:spPr>
      </p:pic>
      <p:pic>
        <p:nvPicPr>
          <p:cNvPr id="207" name="Bild" descr="Bild"/>
          <p:cNvPicPr>
            <a:picLocks noChangeAspect="1"/>
          </p:cNvPicPr>
          <p:nvPr/>
        </p:nvPicPr>
        <p:blipFill>
          <a:blip r:embed="rId7">
            <a:extLst/>
          </a:blip>
          <a:stretch>
            <a:fillRect/>
          </a:stretch>
        </p:blipFill>
        <p:spPr>
          <a:xfrm>
            <a:off x="164607" y="6212272"/>
            <a:ext cx="4653279" cy="3095353"/>
          </a:xfrm>
          <a:prstGeom prst="rect">
            <a:avLst/>
          </a:prstGeom>
          <a:ln w="3175"/>
        </p:spPr>
      </p:pic>
      <p:sp>
        <p:nvSpPr>
          <p:cNvPr id="208" name="http://www.uwyo.edu/askit/askitimages/130-9.gif"/>
          <p:cNvSpPr txBox="1"/>
          <p:nvPr/>
        </p:nvSpPr>
        <p:spPr>
          <a:xfrm>
            <a:off x="832312" y="9291503"/>
            <a:ext cx="1500039"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http://www.uwyo.edu/askit/askitimages/130-9.gif</a:t>
            </a:r>
          </a:p>
        </p:txBody>
      </p:sp>
      <p:pic>
        <p:nvPicPr>
          <p:cNvPr id="209" name="Bild" descr="Bild"/>
          <p:cNvPicPr>
            <a:picLocks noChangeAspect="1"/>
          </p:cNvPicPr>
          <p:nvPr/>
        </p:nvPicPr>
        <p:blipFill>
          <a:blip r:embed="rId8">
            <a:extLst/>
          </a:blip>
          <a:stretch>
            <a:fillRect/>
          </a:stretch>
        </p:blipFill>
        <p:spPr>
          <a:xfrm>
            <a:off x="5080139" y="5162344"/>
            <a:ext cx="3269180" cy="1235536"/>
          </a:xfrm>
          <a:prstGeom prst="rect">
            <a:avLst/>
          </a:prstGeom>
          <a:ln w="3175"/>
        </p:spPr>
      </p:pic>
      <p:sp>
        <p:nvSpPr>
          <p:cNvPr id="210" name="http://swlab.et.fh-duesseldorf.de/pc_pool/lernmodule/visual_basic/image37.gif"/>
          <p:cNvSpPr txBox="1"/>
          <p:nvPr/>
        </p:nvSpPr>
        <p:spPr>
          <a:xfrm>
            <a:off x="5533088" y="6423143"/>
            <a:ext cx="2333228"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http://swlab.et.fh-duesseldorf.de/pc_pool/lernmodule/visual_basic/image37.gif</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21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6" name="Murphys Gesetz historisch"/>
          <p:cNvSpPr txBox="1"/>
          <p:nvPr>
            <p:ph type="title"/>
          </p:nvPr>
        </p:nvSpPr>
        <p:spPr>
          <a:prstGeom prst="rect">
            <a:avLst/>
          </a:prstGeom>
        </p:spPr>
        <p:txBody>
          <a:bodyPr/>
          <a:lstStyle/>
          <a:p>
            <a:pPr/>
            <a:r>
              <a:t>Murphys Gesetz historisch</a:t>
            </a:r>
          </a:p>
        </p:txBody>
      </p:sp>
      <p:sp>
        <p:nvSpPr>
          <p:cNvPr id="217" name="Alles, was schiefgehen kann, wird auch schiefgehen.…"/>
          <p:cNvSpPr txBox="1"/>
          <p:nvPr>
            <p:ph type="body" idx="1"/>
          </p:nvPr>
        </p:nvSpPr>
        <p:spPr>
          <a:xfrm>
            <a:off x="203200" y="1346041"/>
            <a:ext cx="12598400" cy="6762432"/>
          </a:xfrm>
          <a:prstGeom prst="rect">
            <a:avLst/>
          </a:prstGeom>
        </p:spPr>
        <p:txBody>
          <a:bodyPr/>
          <a:lstStyle/>
          <a:p>
            <a:pPr/>
            <a:r>
              <a:t>Alles, was schiefgehen kann, wird auch schiefgehen.</a:t>
            </a:r>
          </a:p>
          <a:p>
            <a:pPr/>
            <a:r>
              <a:t>Wenn es mehrere Möglichkeiten gibt, eine Aufgabe zu erledigen, und eine davon in einer Katastrophe endet oder sonstwie unerwünschte Konsequenzen nach sich zieht, dann wird es jemand genau so machen.</a:t>
            </a:r>
          </a:p>
          <a:p>
            <a:pPr/>
          </a:p>
          <a:p>
            <a:pPr/>
            <a:r>
              <a:t>Heute bitte beziehen auf:</a:t>
            </a:r>
          </a:p>
          <a:p>
            <a:pPr lvl="1"/>
            <a:r>
              <a:t>Bedienfehler</a:t>
            </a:r>
          </a:p>
          <a:p>
            <a:pPr lvl="1"/>
            <a:r>
              <a:t>(Freitext) Eingaben</a:t>
            </a:r>
          </a:p>
          <a:p>
            <a:pPr lvl="1"/>
            <a:r>
              <a:t>Dimensionierung</a:t>
            </a:r>
          </a:p>
          <a:p>
            <a:pPr lvl="1"/>
            <a:r>
              <a:t>…???</a:t>
            </a:r>
          </a:p>
        </p:txBody>
      </p:sp>
      <p:sp>
        <p:nvSpPr>
          <p:cNvPr id="21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9" name="Bild" descr="Bild"/>
          <p:cNvPicPr>
            <a:picLocks noChangeAspect="1"/>
          </p:cNvPicPr>
          <p:nvPr/>
        </p:nvPicPr>
        <p:blipFill>
          <a:blip r:embed="rId3">
            <a:extLst/>
          </a:blip>
          <a:stretch>
            <a:fillRect/>
          </a:stretch>
        </p:blipFill>
        <p:spPr>
          <a:xfrm>
            <a:off x="8138192" y="4740400"/>
            <a:ext cx="4647833" cy="4533915"/>
          </a:xfrm>
          <a:prstGeom prst="rect">
            <a:avLst/>
          </a:prstGeom>
          <a:ln w="3175"/>
        </p:spPr>
      </p:pic>
      <p:sp>
        <p:nvSpPr>
          <p:cNvPr id="220" name="http://www.spotlight.de/life/image/1913052.png"/>
          <p:cNvSpPr txBox="1"/>
          <p:nvPr/>
        </p:nvSpPr>
        <p:spPr>
          <a:xfrm>
            <a:off x="9729623" y="9308173"/>
            <a:ext cx="1464971"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http://www.spotlight.de/life/image/1913052.png</a:t>
            </a:r>
          </a:p>
        </p:txBody>
      </p:sp>
      <p:pic>
        <p:nvPicPr>
          <p:cNvPr id="221" name="Bild" descr="Bild"/>
          <p:cNvPicPr>
            <a:picLocks noChangeAspect="1"/>
          </p:cNvPicPr>
          <p:nvPr/>
        </p:nvPicPr>
        <p:blipFill>
          <a:blip r:embed="rId4">
            <a:extLst/>
          </a:blip>
          <a:stretch>
            <a:fillRect/>
          </a:stretch>
        </p:blipFill>
        <p:spPr>
          <a:xfrm>
            <a:off x="5372100" y="6836194"/>
            <a:ext cx="2260600" cy="2260601"/>
          </a:xfrm>
          <a:prstGeom prst="rect">
            <a:avLst/>
          </a:prstGeom>
          <a:ln w="3175"/>
        </p:spPr>
      </p:pic>
      <p:sp>
        <p:nvSpPr>
          <p:cNvPr id="222" name="http://image.spreadshirt.net/image-server/v1/designs/13630712,width=178,height=178/gangschaltung.png"/>
          <p:cNvSpPr txBox="1"/>
          <p:nvPr/>
        </p:nvSpPr>
        <p:spPr>
          <a:xfrm>
            <a:off x="4938539" y="9219412"/>
            <a:ext cx="3127722"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http://image.spreadshirt.net/image-server/v1/designs/13630712,width=178,height=178/gangschaltung.png</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22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28" name="Murphys Gesetz gilt ungebrochen"/>
          <p:cNvSpPr txBox="1"/>
          <p:nvPr>
            <p:ph type="title"/>
          </p:nvPr>
        </p:nvSpPr>
        <p:spPr>
          <a:prstGeom prst="rect">
            <a:avLst/>
          </a:prstGeom>
        </p:spPr>
        <p:txBody>
          <a:bodyPr/>
          <a:lstStyle/>
          <a:p>
            <a:pPr/>
            <a:r>
              <a:t>Murphys Gesetz gilt ungebrochen</a:t>
            </a:r>
          </a:p>
        </p:txBody>
      </p:sp>
      <p:sp>
        <p:nvSpPr>
          <p:cNvPr id="22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0" name="http://www.bergsteigen.com/news/toedlicher-unfall-wegen-falsch-montierter-express"/>
          <p:cNvSpPr txBox="1"/>
          <p:nvPr/>
        </p:nvSpPr>
        <p:spPr>
          <a:xfrm>
            <a:off x="1239806" y="8367520"/>
            <a:ext cx="10525188"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http://www.bergsteigen.com/news/toedlicher-unfall-wegen-falsch-montierter-express</a:t>
            </a:r>
          </a:p>
        </p:txBody>
      </p:sp>
      <p:pic>
        <p:nvPicPr>
          <p:cNvPr id="231" name="Bild" descr="Bild"/>
          <p:cNvPicPr>
            <a:picLocks noChangeAspect="1"/>
          </p:cNvPicPr>
          <p:nvPr/>
        </p:nvPicPr>
        <p:blipFill>
          <a:blip r:embed="rId4">
            <a:extLst/>
          </a:blip>
          <a:stretch>
            <a:fillRect/>
          </a:stretch>
        </p:blipFill>
        <p:spPr>
          <a:xfrm>
            <a:off x="203200" y="2113653"/>
            <a:ext cx="12598400" cy="5526294"/>
          </a:xfrm>
          <a:prstGeom prst="rect">
            <a:avLst/>
          </a:prstGeom>
          <a:ln w="3175"/>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Butz, Krüger, Völkel: Mensch-Maschine-Interaktion, Kapitel 5 - Mentale Modelle und Fehl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5 - Mentale Modelle und Fehler		       		      Folie</a:t>
            </a:r>
          </a:p>
        </p:txBody>
      </p:sp>
      <p:sp>
        <p:nvSpPr>
          <p:cNvPr id="23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7" name="Vertiefung"/>
          <p:cNvSpPr txBox="1"/>
          <p:nvPr>
            <p:ph type="title"/>
          </p:nvPr>
        </p:nvSpPr>
        <p:spPr>
          <a:prstGeom prst="rect">
            <a:avLst/>
          </a:prstGeom>
        </p:spPr>
        <p:txBody>
          <a:bodyPr/>
          <a:lstStyle/>
          <a:p>
            <a:pPr/>
            <a:r>
              <a:t>Vertiefung</a:t>
            </a:r>
          </a:p>
        </p:txBody>
      </p:sp>
      <p:sp>
        <p:nvSpPr>
          <p:cNvPr id="23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9" name="Bild" descr="Bild"/>
          <p:cNvPicPr>
            <a:picLocks noChangeAspect="1"/>
          </p:cNvPicPr>
          <p:nvPr/>
        </p:nvPicPr>
        <p:blipFill>
          <a:blip r:embed="rId3">
            <a:extLst/>
          </a:blip>
          <a:stretch>
            <a:fillRect/>
          </a:stretch>
        </p:blipFill>
        <p:spPr>
          <a:xfrm>
            <a:off x="1290447" y="3194268"/>
            <a:ext cx="3810001" cy="4622801"/>
          </a:xfrm>
          <a:prstGeom prst="rect">
            <a:avLst/>
          </a:prstGeom>
          <a:ln w="3175"/>
        </p:spPr>
      </p:pic>
      <p:sp>
        <p:nvSpPr>
          <p:cNvPr id="240" name="http://www.sevencreative.co.uk/cmsimages/email-marketing-prices(1).png"/>
          <p:cNvSpPr txBox="1"/>
          <p:nvPr/>
        </p:nvSpPr>
        <p:spPr>
          <a:xfrm>
            <a:off x="2226911" y="7770734"/>
            <a:ext cx="2223343"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http://www.sevencreative.co.uk/cmsimages/email-marketing-prices(1).png</a:t>
            </a:r>
          </a:p>
        </p:txBody>
      </p:sp>
      <p:pic>
        <p:nvPicPr>
          <p:cNvPr id="241" name="Bild" descr="Bild"/>
          <p:cNvPicPr>
            <a:picLocks noChangeAspect="1"/>
          </p:cNvPicPr>
          <p:nvPr/>
        </p:nvPicPr>
        <p:blipFill>
          <a:blip r:embed="rId4">
            <a:extLst/>
          </a:blip>
          <a:stretch>
            <a:fillRect/>
          </a:stretch>
        </p:blipFill>
        <p:spPr>
          <a:xfrm>
            <a:off x="6285860" y="3194268"/>
            <a:ext cx="6238939" cy="4142655"/>
          </a:xfrm>
          <a:prstGeom prst="rect">
            <a:avLst/>
          </a:prstGeom>
          <a:ln w="3175"/>
        </p:spPr>
      </p:pic>
      <p:sp>
        <p:nvSpPr>
          <p:cNvPr id="242" name="http://cf.prod.hlpstr.de/attachments/articles/icons/000/059/594/featured/iStock_000009684909XSmall.jpg?1317283420"/>
          <p:cNvSpPr txBox="1"/>
          <p:nvPr/>
        </p:nvSpPr>
        <p:spPr>
          <a:xfrm>
            <a:off x="7668471" y="7395968"/>
            <a:ext cx="3473717"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http://cf.prod.hlpstr.de/attachments/articles/icons/000/059/594/featured/iStock_000009684909XSmall.jpg?1317283420</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