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media1.mov" ContentType="video/unknown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media1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57799" marR="57799" indent="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57799" marR="57799" indent="3429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57799" marR="57799" indent="6858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57799" marR="57799" indent="10287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57799" marR="57799" indent="13716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57799" marR="57799" indent="17145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57799" marR="57799" indent="20574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57799" marR="57799" indent="24003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57799" marR="57799" indent="27432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25500" latinLnBrk="0">
      <a:defRPr sz="1500">
        <a:latin typeface="+mn-lt"/>
        <a:ea typeface="+mn-ea"/>
        <a:cs typeface="+mn-cs"/>
        <a:sym typeface="Arial"/>
      </a:defRPr>
    </a:lvl1pPr>
    <a:lvl2pPr indent="228600" defTabSz="825500" latinLnBrk="0">
      <a:defRPr sz="1500">
        <a:latin typeface="+mn-lt"/>
        <a:ea typeface="+mn-ea"/>
        <a:cs typeface="+mn-cs"/>
        <a:sym typeface="Arial"/>
      </a:defRPr>
    </a:lvl2pPr>
    <a:lvl3pPr indent="457200" defTabSz="825500" latinLnBrk="0">
      <a:defRPr sz="1500">
        <a:latin typeface="+mn-lt"/>
        <a:ea typeface="+mn-ea"/>
        <a:cs typeface="+mn-cs"/>
        <a:sym typeface="Arial"/>
      </a:defRPr>
    </a:lvl3pPr>
    <a:lvl4pPr indent="685800" defTabSz="825500" latinLnBrk="0">
      <a:defRPr sz="1500">
        <a:latin typeface="+mn-lt"/>
        <a:ea typeface="+mn-ea"/>
        <a:cs typeface="+mn-cs"/>
        <a:sym typeface="Arial"/>
      </a:defRPr>
    </a:lvl4pPr>
    <a:lvl5pPr indent="914400" defTabSz="825500" latinLnBrk="0">
      <a:defRPr sz="1500">
        <a:latin typeface="+mn-lt"/>
        <a:ea typeface="+mn-ea"/>
        <a:cs typeface="+mn-cs"/>
        <a:sym typeface="Arial"/>
      </a:defRPr>
    </a:lvl5pPr>
    <a:lvl6pPr indent="1143000" defTabSz="825500" latinLnBrk="0">
      <a:defRPr sz="1500">
        <a:latin typeface="+mn-lt"/>
        <a:ea typeface="+mn-ea"/>
        <a:cs typeface="+mn-cs"/>
        <a:sym typeface="Arial"/>
      </a:defRPr>
    </a:lvl6pPr>
    <a:lvl7pPr indent="1371600" defTabSz="825500" latinLnBrk="0">
      <a:defRPr sz="1500">
        <a:latin typeface="+mn-lt"/>
        <a:ea typeface="+mn-ea"/>
        <a:cs typeface="+mn-cs"/>
        <a:sym typeface="Arial"/>
      </a:defRPr>
    </a:lvl7pPr>
    <a:lvl8pPr indent="1600200" defTabSz="825500" latinLnBrk="0">
      <a:defRPr sz="1500">
        <a:latin typeface="+mn-lt"/>
        <a:ea typeface="+mn-ea"/>
        <a:cs typeface="+mn-cs"/>
        <a:sym typeface="Arial"/>
      </a:defRPr>
    </a:lvl8pPr>
    <a:lvl9pPr indent="1828800" defTabSz="825500" latinLnBrk="0">
      <a:defRPr sz="15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3" name="Shape 4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Wir können nicht gleichzeitig schnell und genau sein</a:t>
            </a:r>
          </a:p>
          <a:p>
            <a:pPr/>
          </a:p>
          <a:p>
            <a:pPr/>
            <a:r>
              <a:t>Motorisch genauso wie kognitiv. </a:t>
            </a:r>
          </a:p>
          <a:p>
            <a:pPr/>
          </a:p>
          <a:p>
            <a:pPr/>
            <a:r>
              <a:t>Frage: wie genau sieht der Tradeoff aus?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7" name="Shape 5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Original-Experiment von Fitts. mit Stift Metallplatten treffen</a:t>
            </a:r>
          </a:p>
          <a:p>
            <a:pPr/>
          </a:p>
          <a:p>
            <a:pPr/>
            <a:r>
              <a:t>Angabe von D und W in Bewegungsrichtung</a:t>
            </a:r>
          </a:p>
          <a:p>
            <a:pPr/>
          </a:p>
          <a:p>
            <a:pPr/>
            <a:r>
              <a:t>Messung der Zeit MT</a:t>
            </a:r>
          </a:p>
          <a:p>
            <a:pPr/>
          </a:p>
          <a:p>
            <a:pPr/>
            <a:r>
              <a:t>Funktion optimal an Messpunkte angenähert: Werte für a und b empirisch ermittelt. Diese Formel ist die meistverwendete nach MacKenzie, andere auch zu finden (siehe Buch)</a:t>
            </a:r>
          </a:p>
          <a:p>
            <a:pPr/>
          </a:p>
          <a:p>
            <a:pPr/>
            <a:r>
              <a:t>Um MT zu minimieren:</a:t>
            </a:r>
          </a:p>
          <a:p>
            <a:pPr/>
            <a:r>
              <a:t>	D minimieren</a:t>
            </a:r>
          </a:p>
          <a:p>
            <a:pPr/>
            <a:r>
              <a:t>	W maximieren</a:t>
            </a:r>
          </a:p>
          <a:p>
            <a:pPr/>
            <a:r>
              <a:t>	b minimieren (Training, Beschleunigung)</a:t>
            </a:r>
          </a:p>
          <a:p>
            <a:pPr/>
            <a:r>
              <a:t>	a minimieren (Training)	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6" name="Shape 6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 maximieren immer in Bewegungsrichtung!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6" name="Shape 7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Diskussion über bevorzugte Bildschirmpixel.</a:t>
            </a:r>
          </a:p>
          <a:p>
            <a:pPr/>
          </a:p>
          <a:p>
            <a:pPr/>
            <a:r>
              <a:t>	Kanten: W unendlich, daher Zeit minimal</a:t>
            </a:r>
          </a:p>
          <a:p>
            <a:pPr/>
            <a:r>
              <a:t>		Platz für Startleiste und task Leiste</a:t>
            </a:r>
          </a:p>
          <a:p>
            <a:pPr/>
            <a:r>
              <a:t>	Ecken: gilt für beide Bildschirmdimensionen, also noch besser</a:t>
            </a:r>
          </a:p>
          <a:p>
            <a:pPr/>
            <a:r>
              <a:t>		Platz für Startmenü und hot corners</a:t>
            </a:r>
          </a:p>
          <a:p>
            <a:pPr/>
            <a:r>
              <a:t>	Frage: ein einziges *noch* besseres Pixel???</a:t>
            </a:r>
          </a:p>
          <a:p>
            <a:pPr/>
            <a:r>
              <a:t>		aktuelles Pixel (Platz für Pop-up Menü)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5" name="Shape 8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Diskussion über Pie-Menüs und Marking-Menüs</a:t>
            </a:r>
          </a:p>
          <a:p>
            <a:pPr/>
          </a:p>
          <a:p>
            <a:pPr/>
            <a:r>
              <a:t>Pie: D minimal, W groß</a:t>
            </a:r>
          </a:p>
          <a:p>
            <a:pPr/>
            <a:r>
              <a:t>wenige Richtungen: motorisches Lernen</a:t>
            </a:r>
          </a:p>
          <a:p>
            <a:pPr/>
            <a:r>
              <a:t>Diskussion: Nachteile???</a:t>
            </a:r>
          </a:p>
          <a:p>
            <a:pPr/>
          </a:p>
          <a:p>
            <a:pPr/>
            <a:r>
              <a:t>Marking: flüssiger Übergang vom Anfänger zum Experten: Anfänger kann sehen und erkennen, Experte merkt sich Richtungen und interagiert blind.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Steering Law geht zurück auf die Beschreibung von Bewegungen entlang gebogener schmaler Pfade, wie z.B. Autofahren auf einer kurvigen Straße</a:t>
            </a:r>
          </a:p>
          <a:p>
            <a:pPr/>
          </a:p>
          <a:p>
            <a:pPr/>
            <a:r>
              <a:t>offensichtlicher Zusammenhang mit Breite??</a:t>
            </a:r>
          </a:p>
          <a:p>
            <a:pPr/>
            <a:r>
              <a:t>	je schmaler desto langsamer</a:t>
            </a:r>
          </a:p>
          <a:p>
            <a:pPr/>
            <a:r>
              <a:t>	aber wie genau???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hier eine kurvige Straße aufgezeichnet</a:t>
            </a:r>
          </a:p>
          <a:p>
            <a:pPr/>
          </a:p>
          <a:p>
            <a:pPr/>
            <a:r>
              <a:t>Pfad S, Pfadintegral über 1/W</a:t>
            </a:r>
          </a:p>
          <a:p>
            <a:pPr/>
            <a:r>
              <a:t>Annäherung am Rechner: aufsummieren</a:t>
            </a:r>
          </a:p>
          <a:p>
            <a:pPr/>
          </a:p>
          <a:p>
            <a:pPr/>
            <a:r>
              <a:t>damit: Zeit umgekehrt proportional zu Breite, </a:t>
            </a:r>
          </a:p>
          <a:p>
            <a:pPr/>
            <a:r>
              <a:t>direkt proportional zur Länge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" name="Shape 1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Konkretes Beispiel aus GUI:</a:t>
            </a:r>
          </a:p>
          <a:p>
            <a:pPr/>
          </a:p>
          <a:p>
            <a:pPr/>
            <a:r>
              <a:t>Abschätzung der Zeit für geschachtelte Menüs: Kombination aus Fitts’ und steering laws</a:t>
            </a:r>
          </a:p>
          <a:p>
            <a:pPr/>
          </a:p>
          <a:p>
            <a:pPr/>
            <a:r>
              <a:t>In HTML+CSS Menüs tatsächlich so implementiert: rein auf Basis von mouse_over</a:t>
            </a:r>
          </a:p>
          <a:p>
            <a:pPr/>
            <a:r>
              <a:t>In Betriebssystemen verschiedene Optimierungen umgesetzt</a:t>
            </a:r>
          </a:p>
          <a:p>
            <a:pPr/>
          </a:p>
          <a:p>
            <a:pPr/>
            <a:r>
              <a:t>Diskussion: was könnte man verbessern?</a:t>
            </a:r>
          </a:p>
          <a:p>
            <a:pPr/>
            <a:r>
              <a:t>	Timeout (OSX)</a:t>
            </a:r>
          </a:p>
          <a:p>
            <a:pPr/>
            <a:r>
              <a:t>	Trichter (Forschung)</a:t>
            </a:r>
          </a:p>
          <a:p>
            <a:pPr/>
          </a:p>
          <a:p>
            <a:pPr/>
            <a:r>
              <a:t>http://www.codecogs.com/latex/eqneditor.php </a:t>
            </a:r>
          </a:p>
          <a:p>
            <a:pPr/>
            <a:r>
              <a:t>T=a_1+b_1*\log_2(\frac{nh}{h}+1)+a_2+b_2*\frac{w}{h}+…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Diskussion: wie können Fitts’ und Steering Law ein Computerspiel interessant machen??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4" name="Shape 15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Merkbeispiel: Der Hummer: hat 2 verschieden ausgeprägte Klauen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5" name="Shape 16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Yves Guiard in den 1980er Jahren: Beschreibung von Interaktion mit dem ganzen Körper.</a:t>
            </a:r>
          </a:p>
          <a:p>
            <a:pPr/>
          </a:p>
          <a:p>
            <a:pPr/>
            <a:r>
              <a:t>Folgendes Experiment:</a:t>
            </a:r>
          </a:p>
          <a:p>
            <a:pPr/>
            <a:r>
              <a:t>Proband musste Brief schreiben, darunter (heimlich) Kohlepapier und nochmal Papier.</a:t>
            </a:r>
          </a:p>
          <a:p>
            <a:pPr/>
          </a:p>
          <a:p>
            <a:pPr/>
            <a:r>
              <a:t>Ergebnis: Raum, der tatsächlich genutzt wird, viel kleiner</a:t>
            </a:r>
          </a:p>
          <a:p>
            <a:pPr/>
          </a:p>
          <a:p>
            <a:pPr/>
            <a:r>
              <a:t>NDH schafft Referenzrahmen für DH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Shape 17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anderes Beispiel: Golfschwung entweder aus der Schulter oder aus dem Handgelenk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6" name="Shape 18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Gliedmaßen werden abstrakt als „Motoren“ modelliert, die separat, parallel oder seriell geschaltet sein können.</a:t>
            </a:r>
          </a:p>
          <a:p>
            <a:pPr/>
          </a:p>
          <a:p>
            <a:pPr/>
            <a:r>
              <a:t>Zwischen LH und RH liegen 2 Motoren in Serie</a:t>
            </a:r>
          </a:p>
          <a:p>
            <a:pPr/>
          </a:p>
          <a:p>
            <a:pPr/>
            <a:r>
              <a:t>Diskussion: Körper dazwischen, aber äquivalent.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5" name="Shape 19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Beispiel: Photohelix</a:t>
            </a:r>
          </a:p>
          <a:p>
            <a:pPr/>
          </a:p>
          <a:p>
            <a:pPr/>
            <a:r>
              <a:t>LH dreht Zeitskala und schafft damit den Kontext</a:t>
            </a:r>
          </a:p>
          <a:p>
            <a:pPr/>
            <a:r>
              <a:t>RH manipuliert Fotos, die auf dem Tisch erscheinen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MI Buch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4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eltext"/>
          <p:cNvSpPr txBox="1"/>
          <p:nvPr>
            <p:ph type="title"/>
          </p:nvPr>
        </p:nvSpPr>
        <p:spPr>
          <a:xfrm>
            <a:off x="203200" y="205081"/>
            <a:ext cx="12598400" cy="82867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/>
          <a:p>
            <a:pPr/>
            <a:r>
              <a:t>Titeltext</a:t>
            </a:r>
          </a:p>
        </p:txBody>
      </p:sp>
      <p:sp>
        <p:nvSpPr>
          <p:cNvPr id="5" name="Textebene 1…"/>
          <p:cNvSpPr txBox="1"/>
          <p:nvPr>
            <p:ph type="body" idx="1"/>
          </p:nvPr>
        </p:nvSpPr>
        <p:spPr>
          <a:xfrm>
            <a:off x="203200" y="1346041"/>
            <a:ext cx="12598400" cy="80120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/>
          <a:lstStyle>
            <a:lvl2pPr marL="765730" indent="-267890">
              <a:spcBef>
                <a:spcPts val="900"/>
              </a:spcBef>
              <a:buChar char="–"/>
              <a:defRPr sz="3000"/>
            </a:lvl2pPr>
            <a:lvl3pPr marL="1167311" indent="-212271">
              <a:spcBef>
                <a:spcPts val="700"/>
              </a:spcBef>
              <a:defRPr sz="2600"/>
            </a:lvl3pPr>
            <a:lvl4pPr marL="1620058" indent="-207818">
              <a:spcBef>
                <a:spcPts val="600"/>
              </a:spcBef>
              <a:buChar char="–"/>
              <a:defRPr sz="2000"/>
            </a:lvl4pPr>
            <a:lvl5pPr marL="2077258" indent="-207818">
              <a:spcBef>
                <a:spcPts val="600"/>
              </a:spcBef>
              <a:buChar char="»"/>
              <a:defRPr sz="20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" name="Foliennummer"/>
          <p:cNvSpPr txBox="1"/>
          <p:nvPr>
            <p:ph type="sldNum" sz="quarter" idx="2"/>
          </p:nvPr>
        </p:nvSpPr>
        <p:spPr>
          <a:xfrm>
            <a:off x="12546999" y="9497434"/>
            <a:ext cx="291749" cy="278664"/>
          </a:xfrm>
          <a:prstGeom prst="rect">
            <a:avLst/>
          </a:prstGeom>
          <a:ln w="3175">
            <a:miter lim="400000"/>
          </a:ln>
        </p:spPr>
        <p:txBody>
          <a:bodyPr wrap="none" lIns="40640" tIns="40640" rIns="40640" bIns="40640">
            <a:spAutoFit/>
          </a:bodyPr>
          <a:lstStyle>
            <a:lvl1pPr marL="0" marR="0" algn="ctr" defTabSz="825500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57799" marR="57799" indent="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65492" marR="57799" indent="-32485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19308" marR="57799" indent="-3214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48954" marR="57799" indent="-293914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863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video" Target="../media/media1.mov"/><Relationship Id="rId4" Type="http://schemas.microsoft.com/office/2007/relationships/media" Target="../media/media1.mov"/><Relationship Id="rId5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tif"/><Relationship Id="rId4" Type="http://schemas.openxmlformats.org/officeDocument/2006/relationships/image" Target="../media/image3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g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7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tif"/><Relationship Id="rId4" Type="http://schemas.openxmlformats.org/officeDocument/2006/relationships/image" Target="../media/image9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tif"/><Relationship Id="rId4" Type="http://schemas.openxmlformats.org/officeDocument/2006/relationships/image" Target="../media/image11.tif"/><Relationship Id="rId5" Type="http://schemas.openxmlformats.org/officeDocument/2006/relationships/image" Target="../media/image12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video" Target="../media/media1.mp4"/><Relationship Id="rId4" Type="http://schemas.microsoft.com/office/2007/relationships/media" Target="../media/media1.mp4"/><Relationship Id="rId5" Type="http://schemas.openxmlformats.org/officeDocument/2006/relationships/image" Target="../media/image1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tif"/><Relationship Id="rId3" Type="http://schemas.openxmlformats.org/officeDocument/2006/relationships/image" Target="../media/image14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2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" name="Mensch-Maschine-Interak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Mensch-Maschine-Interaktion</a:t>
            </a:r>
          </a:p>
        </p:txBody>
      </p:sp>
      <p:sp>
        <p:nvSpPr>
          <p:cNvPr id="2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" name="frame3.png" descr="fram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9259" y="1556079"/>
            <a:ext cx="9506282" cy="7419033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bgerundetes Rechteck"/>
          <p:cNvSpPr/>
          <p:nvPr/>
        </p:nvSpPr>
        <p:spPr>
          <a:xfrm>
            <a:off x="114299" y="13335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1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3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3" name="Kapitel 4 - Motori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4 - Motorik</a:t>
            </a:r>
          </a:p>
        </p:txBody>
      </p:sp>
      <p:sp>
        <p:nvSpPr>
          <p:cNvPr id="34" name="Fitts’ Law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Fitts’ Law</a:t>
            </a:r>
          </a:p>
          <a:p>
            <a:pPr/>
            <a:r>
              <a:t>Steering Law</a:t>
            </a:r>
          </a:p>
          <a:p>
            <a:pPr/>
            <a:r>
              <a:t>Interaktion mit beiden Händen</a:t>
            </a:r>
          </a:p>
        </p:txBody>
      </p:sp>
      <p:sp>
        <p:nvSpPr>
          <p:cNvPr id="3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3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" name="Genauigkeit vs. Geschwindigke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Genauigkeit vs. Geschwindigkeit</a:t>
            </a:r>
          </a:p>
        </p:txBody>
      </p:sp>
      <p:sp>
        <p:nvSpPr>
          <p:cNvPr id="40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1" name="Fitts Law Final (HD).mov" descr="Fitts Law Final (HD)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-1" y="1607995"/>
            <a:ext cx="13004801" cy="731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88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fitts-orig.png" descr="fitts-ori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3625" y="514270"/>
            <a:ext cx="12192000" cy="6362701"/>
          </a:xfrm>
          <a:prstGeom prst="rect">
            <a:avLst/>
          </a:prstGeom>
          <a:ln w="3175"/>
        </p:spPr>
      </p:pic>
      <p:sp>
        <p:nvSpPr>
          <p:cNvPr id="46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4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8" name="Fitts’ Experi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Fitts’ Experiment</a:t>
            </a:r>
          </a:p>
        </p:txBody>
      </p:sp>
      <p:sp>
        <p:nvSpPr>
          <p:cNvPr id="49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0" name="Bildschirmfoto 2014-05-13 um 22.08.32.png" descr="Bildschirmfoto 2014-05-13 um 22.08.3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6400" y="7420464"/>
            <a:ext cx="12192000" cy="1066117"/>
          </a:xfrm>
          <a:prstGeom prst="rect">
            <a:avLst/>
          </a:prstGeom>
          <a:ln w="3175"/>
        </p:spPr>
      </p:pic>
      <p:sp>
        <p:nvSpPr>
          <p:cNvPr id="51" name="Linie"/>
          <p:cNvSpPr/>
          <p:nvPr/>
        </p:nvSpPr>
        <p:spPr>
          <a:xfrm flipV="1">
            <a:off x="4649549" y="2917547"/>
            <a:ext cx="3684112" cy="1886347"/>
          </a:xfrm>
          <a:prstGeom prst="line">
            <a:avLst/>
          </a:prstGeom>
          <a:ln w="88900">
            <a:solidFill>
              <a:srgbClr val="4FC0E3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2" name="D"/>
          <p:cNvSpPr txBox="1"/>
          <p:nvPr/>
        </p:nvSpPr>
        <p:spPr>
          <a:xfrm>
            <a:off x="6617342" y="3764689"/>
            <a:ext cx="481955" cy="5997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600">
                <a:solidFill>
                  <a:srgbClr val="4FC0E3"/>
                </a:solidFill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53" name="Kreis"/>
          <p:cNvSpPr/>
          <p:nvPr/>
        </p:nvSpPr>
        <p:spPr>
          <a:xfrm>
            <a:off x="5062220" y="5303520"/>
            <a:ext cx="1270001" cy="127000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54" name="Linie"/>
          <p:cNvSpPr/>
          <p:nvPr/>
        </p:nvSpPr>
        <p:spPr>
          <a:xfrm flipV="1">
            <a:off x="5218509" y="5384292"/>
            <a:ext cx="460596" cy="270502"/>
          </a:xfrm>
          <a:prstGeom prst="line">
            <a:avLst/>
          </a:prstGeom>
          <a:ln w="88900">
            <a:solidFill>
              <a:srgbClr val="4FC0E3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" name="W"/>
          <p:cNvSpPr txBox="1"/>
          <p:nvPr/>
        </p:nvSpPr>
        <p:spPr>
          <a:xfrm>
            <a:off x="5464182" y="5714858"/>
            <a:ext cx="583308" cy="5997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600">
                <a:solidFill>
                  <a:srgbClr val="4FC0E3"/>
                </a:solidFill>
              </a:defRPr>
            </a:lvl1pPr>
          </a:lstStyle>
          <a:p>
            <a:pPr/>
            <a:r>
              <a:t>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60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1" name="Ziele vergrößern, aber richtig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Ziele vergrößern, aber richtig!</a:t>
            </a:r>
          </a:p>
        </p:txBody>
      </p:sp>
      <p:sp>
        <p:nvSpPr>
          <p:cNvPr id="62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3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4488" y="2610646"/>
            <a:ext cx="11855824" cy="4450495"/>
          </a:xfrm>
          <a:prstGeom prst="rect">
            <a:avLst/>
          </a:prstGeom>
          <a:ln w="3175"/>
        </p:spPr>
      </p:pic>
      <p:sp>
        <p:nvSpPr>
          <p:cNvPr id="64" name="http://www.particletree.com/features/visualizing-fittss-law/"/>
          <p:cNvSpPr txBox="1"/>
          <p:nvPr/>
        </p:nvSpPr>
        <p:spPr>
          <a:xfrm>
            <a:off x="9376049" y="7131650"/>
            <a:ext cx="3042041" cy="2045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900"/>
            </a:lvl1pPr>
          </a:lstStyle>
          <a:p>
            <a:pPr/>
            <a:r>
              <a:t>http://www.particletree.com/features/visualizing-fittss-law/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6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0" name="Nicht alle Pixel sind gleich (vor Fitts’ Gesetz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Nicht alle Pixel sind gleich (vor Fitts’ Gesetz)</a:t>
            </a:r>
          </a:p>
        </p:txBody>
      </p:sp>
      <p:sp>
        <p:nvSpPr>
          <p:cNvPr id="71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2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4500" y="1303603"/>
            <a:ext cx="9534156" cy="3813664"/>
          </a:xfrm>
          <a:prstGeom prst="rect">
            <a:avLst/>
          </a:prstGeom>
          <a:ln w="3175"/>
        </p:spPr>
      </p:pic>
      <p:pic>
        <p:nvPicPr>
          <p:cNvPr id="73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4500" y="5419569"/>
            <a:ext cx="9534157" cy="3813663"/>
          </a:xfrm>
          <a:prstGeom prst="rect">
            <a:avLst/>
          </a:prstGeom>
          <a:ln w="3175"/>
        </p:spPr>
      </p:pic>
      <p:sp>
        <p:nvSpPr>
          <p:cNvPr id="74" name="http://www.particletree.com/features/visualizing-fittss-law/"/>
          <p:cNvSpPr txBox="1"/>
          <p:nvPr/>
        </p:nvSpPr>
        <p:spPr>
          <a:xfrm>
            <a:off x="6950349" y="9265703"/>
            <a:ext cx="3042041" cy="204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900"/>
            </a:lvl1pPr>
          </a:lstStyle>
          <a:p>
            <a:pPr/>
            <a:r>
              <a:t>http://www.particletree.com/features/visualizing-fittss-law/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7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0" name="Diskussion: Pie Menü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Diskussion: Pie Menüs</a:t>
            </a:r>
          </a:p>
        </p:txBody>
      </p:sp>
      <p:sp>
        <p:nvSpPr>
          <p:cNvPr id="81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2" name="piemenu.png" descr="piemenu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7191" y="1238408"/>
            <a:ext cx="6670273" cy="6423227"/>
          </a:xfrm>
          <a:prstGeom prst="rect">
            <a:avLst/>
          </a:prstGeom>
          <a:ln w="3175"/>
        </p:spPr>
      </p:pic>
      <p:pic>
        <p:nvPicPr>
          <p:cNvPr id="83" name="PieMenus8.gif" descr="PieMenus8.g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587138" y="6369764"/>
            <a:ext cx="5029201" cy="269240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Abgerundetes Rechteck"/>
          <p:cNvSpPr/>
          <p:nvPr/>
        </p:nvSpPr>
        <p:spPr>
          <a:xfrm>
            <a:off x="114299" y="20193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88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8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0" name="Kapitel 4 - Motori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4 - Motorik</a:t>
            </a:r>
          </a:p>
        </p:txBody>
      </p:sp>
      <p:sp>
        <p:nvSpPr>
          <p:cNvPr id="91" name="Fitts’ Law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Fitts’ Law</a:t>
            </a:r>
          </a:p>
          <a:p>
            <a:pPr/>
            <a:r>
              <a:t>Steering Law</a:t>
            </a:r>
          </a:p>
          <a:p>
            <a:pPr/>
            <a:r>
              <a:t>Interaktion mit beiden Händen</a:t>
            </a:r>
          </a:p>
        </p:txBody>
      </p:sp>
      <p:sp>
        <p:nvSpPr>
          <p:cNvPr id="92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9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6" name="Steuergesetz??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Steuergesetz???</a:t>
            </a:r>
          </a:p>
        </p:txBody>
      </p:sp>
      <p:sp>
        <p:nvSpPr>
          <p:cNvPr id="9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98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380728"/>
            <a:ext cx="13004800" cy="8128001"/>
          </a:xfrm>
          <a:prstGeom prst="rect">
            <a:avLst/>
          </a:prstGeom>
          <a:ln w="3175"/>
        </p:spPr>
      </p:pic>
      <p:sp>
        <p:nvSpPr>
          <p:cNvPr id="99" name="http://www.all-wallpapers.net/wp-content/uploads/2012/12/Winding-Road-Nature.jpeg"/>
          <p:cNvSpPr txBox="1"/>
          <p:nvPr/>
        </p:nvSpPr>
        <p:spPr>
          <a:xfrm>
            <a:off x="7448154" y="1092687"/>
            <a:ext cx="5409016" cy="2291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100"/>
            </a:lvl1pPr>
          </a:lstStyle>
          <a:p>
            <a:pPr/>
            <a:r>
              <a:t>http://www.all-wallpapers.net/wp-content/uploads/2012/12/Winding-Road-Nature.jpeg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0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5" name="Zeit zum Befahren einer engen Straß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Zeit zum Befahren einer engen Straße</a:t>
            </a:r>
          </a:p>
        </p:txBody>
      </p:sp>
      <p:sp>
        <p:nvSpPr>
          <p:cNvPr id="10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07" name="Bildschirmfoto 2014-05-13 um 22.31.32.png" descr="Bildschirmfoto 2014-05-13 um 22.31.3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69578" y="6596214"/>
            <a:ext cx="10065644" cy="2473761"/>
          </a:xfrm>
          <a:prstGeom prst="rect">
            <a:avLst/>
          </a:prstGeom>
          <a:ln w="3175"/>
        </p:spPr>
      </p:pic>
      <p:pic>
        <p:nvPicPr>
          <p:cNvPr id="108" name="steeringlaw.pdf" descr="steeringlaw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0816" y="1817092"/>
            <a:ext cx="12663168" cy="3484047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1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4" name="Enge Straßen am Bildschir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Enge Straßen am Bildschirm</a:t>
            </a:r>
          </a:p>
        </p:txBody>
      </p:sp>
      <p:sp>
        <p:nvSpPr>
          <p:cNvPr id="115" name="Foliennummer"/>
          <p:cNvSpPr txBox="1"/>
          <p:nvPr>
            <p:ph type="sldNum" sz="quarter" idx="2"/>
          </p:nvPr>
        </p:nvSpPr>
        <p:spPr>
          <a:xfrm>
            <a:off x="12553597" y="9497434"/>
            <a:ext cx="278553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6" name="menu-path-eps-converted-to.pdf" descr="menu-path-eps-converted-to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85776" y="1214597"/>
            <a:ext cx="9233248" cy="5280827"/>
          </a:xfrm>
          <a:prstGeom prst="rect">
            <a:avLst/>
          </a:prstGeom>
          <a:ln w="3175"/>
        </p:spPr>
      </p:pic>
      <p:sp>
        <p:nvSpPr>
          <p:cNvPr id="117" name="Rechteck"/>
          <p:cNvSpPr/>
          <p:nvPr/>
        </p:nvSpPr>
        <p:spPr>
          <a:xfrm>
            <a:off x="8095346" y="7265226"/>
            <a:ext cx="2827546" cy="1425365"/>
          </a:xfrm>
          <a:prstGeom prst="rect">
            <a:avLst/>
          </a:prstGeom>
          <a:solidFill>
            <a:srgbClr val="DCDEE0"/>
          </a:solidFill>
          <a:ln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18" name="Rechteck"/>
          <p:cNvSpPr/>
          <p:nvPr/>
        </p:nvSpPr>
        <p:spPr>
          <a:xfrm>
            <a:off x="2108151" y="7265226"/>
            <a:ext cx="5403164" cy="1425365"/>
          </a:xfrm>
          <a:prstGeom prst="rect">
            <a:avLst/>
          </a:prstGeom>
          <a:solidFill>
            <a:srgbClr val="DCDEE0"/>
          </a:solidFill>
          <a:ln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19" name="vertikal: Fitts’ law"/>
          <p:cNvSpPr txBox="1"/>
          <p:nvPr/>
        </p:nvSpPr>
        <p:spPr>
          <a:xfrm>
            <a:off x="3184404" y="8810087"/>
            <a:ext cx="3250659" cy="5582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chemeClr val="accent5"/>
                </a:solidFill>
              </a:defRPr>
            </a:lvl1pPr>
          </a:lstStyle>
          <a:p>
            <a:pPr/>
            <a:r>
              <a:t>vertikal: Fitts’ law</a:t>
            </a:r>
          </a:p>
        </p:txBody>
      </p:sp>
      <p:sp>
        <p:nvSpPr>
          <p:cNvPr id="120" name="horizontal: steering law"/>
          <p:cNvSpPr txBox="1"/>
          <p:nvPr/>
        </p:nvSpPr>
        <p:spPr>
          <a:xfrm>
            <a:off x="7344833" y="8810087"/>
            <a:ext cx="4328572" cy="5582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FC0E3"/>
                </a:solidFill>
              </a:defRPr>
            </a:lvl1pPr>
          </a:lstStyle>
          <a:p>
            <a:pPr/>
            <a:r>
              <a:t>horizontal: steering law</a:t>
            </a:r>
          </a:p>
        </p:txBody>
      </p:sp>
      <p:pic>
        <p:nvPicPr>
          <p:cNvPr id="121" name="CodeCogsEqn-3.pdf" descr="CodeCogsEqn-3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19175" y="7309731"/>
            <a:ext cx="10966450" cy="1259503"/>
          </a:xfrm>
          <a:prstGeom prst="rect">
            <a:avLst/>
          </a:prstGeom>
          <a:ln w="3175"/>
        </p:spPr>
      </p:pic>
      <p:sp>
        <p:nvSpPr>
          <p:cNvPr id="122" name="Linie"/>
          <p:cNvSpPr/>
          <p:nvPr/>
        </p:nvSpPr>
        <p:spPr>
          <a:xfrm flipV="1">
            <a:off x="1682829" y="3035300"/>
            <a:ext cx="1" cy="428822"/>
          </a:xfrm>
          <a:prstGeom prst="line">
            <a:avLst/>
          </a:prstGeom>
          <a:ln w="88900">
            <a:solidFill>
              <a:srgbClr val="4FC0E3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3" name="h"/>
          <p:cNvSpPr txBox="1"/>
          <p:nvPr/>
        </p:nvSpPr>
        <p:spPr>
          <a:xfrm>
            <a:off x="1073830" y="2923892"/>
            <a:ext cx="406053" cy="5997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600">
                <a:solidFill>
                  <a:srgbClr val="4FC0E3"/>
                </a:solidFill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124" name="Linie"/>
          <p:cNvSpPr/>
          <p:nvPr/>
        </p:nvSpPr>
        <p:spPr>
          <a:xfrm flipH="1" flipV="1">
            <a:off x="2024155" y="6320163"/>
            <a:ext cx="4468400" cy="1"/>
          </a:xfrm>
          <a:prstGeom prst="line">
            <a:avLst/>
          </a:prstGeom>
          <a:ln w="88900">
            <a:solidFill>
              <a:srgbClr val="4FC0E3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5" name="w"/>
          <p:cNvSpPr txBox="1"/>
          <p:nvPr/>
        </p:nvSpPr>
        <p:spPr>
          <a:xfrm>
            <a:off x="4055328" y="6281772"/>
            <a:ext cx="481956" cy="5997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600">
                <a:solidFill>
                  <a:srgbClr val="4FC0E3"/>
                </a:solidFill>
              </a:defRPr>
            </a:lvl1pPr>
          </a:lstStyle>
          <a:p>
            <a:pPr/>
            <a:r>
              <a:t>w</a:t>
            </a:r>
          </a:p>
        </p:txBody>
      </p:sp>
      <p:sp>
        <p:nvSpPr>
          <p:cNvPr id="126" name="Linie"/>
          <p:cNvSpPr/>
          <p:nvPr/>
        </p:nvSpPr>
        <p:spPr>
          <a:xfrm flipV="1">
            <a:off x="870883" y="3035300"/>
            <a:ext cx="1" cy="428822"/>
          </a:xfrm>
          <a:prstGeom prst="line">
            <a:avLst/>
          </a:prstGeom>
          <a:ln w="88900">
            <a:solidFill>
              <a:schemeClr val="accent5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7" name="Linie"/>
          <p:cNvSpPr/>
          <p:nvPr/>
        </p:nvSpPr>
        <p:spPr>
          <a:xfrm flipV="1">
            <a:off x="870883" y="1411865"/>
            <a:ext cx="1" cy="1711897"/>
          </a:xfrm>
          <a:prstGeom prst="line">
            <a:avLst/>
          </a:prstGeom>
          <a:ln w="88900">
            <a:solidFill>
              <a:schemeClr val="accent5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8" name="nh"/>
          <p:cNvSpPr txBox="1"/>
          <p:nvPr/>
        </p:nvSpPr>
        <p:spPr>
          <a:xfrm>
            <a:off x="37510" y="1967951"/>
            <a:ext cx="660326" cy="5997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600">
                <a:solidFill>
                  <a:schemeClr val="accent5"/>
                </a:solidFill>
              </a:defRPr>
            </a:lvl1pPr>
          </a:lstStyle>
          <a:p>
            <a:pPr/>
            <a:r>
              <a:t>nh</a:t>
            </a:r>
          </a:p>
        </p:txBody>
      </p:sp>
      <p:sp>
        <p:nvSpPr>
          <p:cNvPr id="129" name="h"/>
          <p:cNvSpPr txBox="1"/>
          <p:nvPr/>
        </p:nvSpPr>
        <p:spPr>
          <a:xfrm>
            <a:off x="184830" y="2923892"/>
            <a:ext cx="406053" cy="5997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600">
                <a:solidFill>
                  <a:schemeClr val="accent5"/>
                </a:solidFill>
              </a:defRPr>
            </a:lvl1pPr>
          </a:lstStyle>
          <a:p>
            <a:pPr/>
            <a:r>
              <a:t>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3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5" name="Kurz Nachdenken: Computerspie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Kurz Nachdenken: Computerspiele</a:t>
            </a:r>
          </a:p>
        </p:txBody>
      </p:sp>
      <p:sp>
        <p:nvSpPr>
          <p:cNvPr id="13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7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7400" y="1436545"/>
            <a:ext cx="11430000" cy="765810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Abgerundetes Rechteck"/>
          <p:cNvSpPr/>
          <p:nvPr/>
        </p:nvSpPr>
        <p:spPr>
          <a:xfrm>
            <a:off x="114299" y="26924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142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4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4" name="Kapitel 4 - Motori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4 - Motorik</a:t>
            </a:r>
          </a:p>
        </p:txBody>
      </p:sp>
      <p:sp>
        <p:nvSpPr>
          <p:cNvPr id="145" name="Fitts’ Law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Fitts’ Law</a:t>
            </a:r>
          </a:p>
          <a:p>
            <a:pPr/>
            <a:r>
              <a:t>Steering Law</a:t>
            </a:r>
          </a:p>
          <a:p>
            <a:pPr/>
            <a:r>
              <a:t>Interaktion mit beiden Händen</a:t>
            </a:r>
          </a:p>
        </p:txBody>
      </p:sp>
      <p:sp>
        <p:nvSpPr>
          <p:cNvPr id="14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4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1" name="http://www.arsenaultsfishmart.ca/wp-content/uploads/2013/11/lobster.jpg"/>
          <p:cNvSpPr txBox="1"/>
          <p:nvPr/>
        </p:nvSpPr>
        <p:spPr>
          <a:xfrm>
            <a:off x="6406258" y="9522211"/>
            <a:ext cx="4622112" cy="22911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100"/>
            </a:lvl1pPr>
          </a:lstStyle>
          <a:p>
            <a:pPr/>
            <a:r>
              <a:t>http://www.arsenaultsfishmart.ca/wp-content/uploads/2013/11/lobster.jpg</a:t>
            </a:r>
          </a:p>
        </p:txBody>
      </p:sp>
      <p:pic>
        <p:nvPicPr>
          <p:cNvPr id="152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778782" y="-19834"/>
            <a:ext cx="15640969" cy="9508112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5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8" name="Yves Guiard’s Experi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Yves Guiard’s Experiment</a:t>
            </a:r>
          </a:p>
        </p:txBody>
      </p:sp>
      <p:sp>
        <p:nvSpPr>
          <p:cNvPr id="159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0" name="Image56.png" descr="Image5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506" y="1179512"/>
            <a:ext cx="8435424" cy="5628181"/>
          </a:xfrm>
          <a:prstGeom prst="rect">
            <a:avLst/>
          </a:prstGeom>
          <a:ln w="3175"/>
        </p:spPr>
      </p:pic>
      <p:pic>
        <p:nvPicPr>
          <p:cNvPr id="161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59588" y="5961727"/>
            <a:ext cx="5259249" cy="3492471"/>
          </a:xfrm>
          <a:prstGeom prst="rect">
            <a:avLst/>
          </a:prstGeom>
          <a:ln w="3175"/>
        </p:spPr>
      </p:pic>
      <p:sp>
        <p:nvSpPr>
          <p:cNvPr id="162" name="https://mrdanbaird.files.wordpress.com/2014/01/wpid-3293117576_05f43d8305_b.jpg?w=1024"/>
          <p:cNvSpPr txBox="1"/>
          <p:nvPr/>
        </p:nvSpPr>
        <p:spPr>
          <a:xfrm>
            <a:off x="7820362" y="5734068"/>
            <a:ext cx="4937702" cy="204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900"/>
            </a:lvl1pPr>
          </a:lstStyle>
          <a:p>
            <a:pPr/>
            <a:r>
              <a:t>https://mrdanbaird.files.wordpress.com/2014/01/wpid-3293117576_05f43d8305_b.jpg?w=1024</a:t>
            </a:r>
          </a:p>
        </p:txBody>
      </p:sp>
      <p:sp>
        <p:nvSpPr>
          <p:cNvPr id="163" name="http://cogprints.org/625/1/jmb_87.html"/>
          <p:cNvSpPr txBox="1"/>
          <p:nvPr/>
        </p:nvSpPr>
        <p:spPr>
          <a:xfrm>
            <a:off x="3321347" y="6812611"/>
            <a:ext cx="2283743" cy="216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000"/>
            </a:lvl1pPr>
          </a:lstStyle>
          <a:p>
            <a:pPr/>
            <a:r>
              <a:t>http://cogprints.org/625/1/jmb_87.html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574791" y="4731658"/>
            <a:ext cx="10737860" cy="4764926"/>
          </a:xfrm>
          <a:prstGeom prst="rect">
            <a:avLst/>
          </a:prstGeom>
          <a:ln w="3175"/>
        </p:spPr>
      </p:pic>
      <p:sp>
        <p:nvSpPr>
          <p:cNvPr id="168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6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1" name="http://cogprints.org/625/1/jmb_87.html"/>
          <p:cNvSpPr txBox="1"/>
          <p:nvPr/>
        </p:nvSpPr>
        <p:spPr>
          <a:xfrm>
            <a:off x="10575587" y="5157183"/>
            <a:ext cx="2283743" cy="216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000"/>
            </a:lvl1pPr>
          </a:lstStyle>
          <a:p>
            <a:pPr/>
            <a:r>
              <a:t>http://cogprints.org/625/1/jmb_87.html</a:t>
            </a:r>
          </a:p>
        </p:txBody>
      </p:sp>
      <p:pic>
        <p:nvPicPr>
          <p:cNvPr id="172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02748" y="-656114"/>
            <a:ext cx="9054051" cy="5875657"/>
          </a:xfrm>
          <a:prstGeom prst="rect">
            <a:avLst/>
          </a:prstGeom>
          <a:ln w="3175"/>
        </p:spPr>
      </p:pic>
      <p:sp>
        <p:nvSpPr>
          <p:cNvPr id="173" name="Beispiel: Golfspiel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Beispiel: Golfspieler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86261" y="701432"/>
            <a:ext cx="10385703" cy="3461902"/>
          </a:xfrm>
          <a:prstGeom prst="rect">
            <a:avLst/>
          </a:prstGeom>
          <a:ln w="3175"/>
        </p:spPr>
      </p:pic>
      <p:sp>
        <p:nvSpPr>
          <p:cNvPr id="178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7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0" name="Die motorische Ket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Die motorische Kette</a:t>
            </a:r>
          </a:p>
        </p:txBody>
      </p:sp>
      <p:sp>
        <p:nvSpPr>
          <p:cNvPr id="18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82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13678" y="4646284"/>
            <a:ext cx="6796208" cy="4368199"/>
          </a:xfrm>
          <a:prstGeom prst="rect">
            <a:avLst/>
          </a:prstGeom>
          <a:ln w="3175"/>
        </p:spPr>
      </p:pic>
      <p:pic>
        <p:nvPicPr>
          <p:cNvPr id="183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88068" y="4529915"/>
            <a:ext cx="6800870" cy="4600937"/>
          </a:xfrm>
          <a:prstGeom prst="rect">
            <a:avLst/>
          </a:prstGeom>
          <a:ln w="3175"/>
        </p:spPr>
      </p:pic>
      <p:sp>
        <p:nvSpPr>
          <p:cNvPr id="184" name="http://cogprints.org/625/1/jmb_87.html"/>
          <p:cNvSpPr txBox="1"/>
          <p:nvPr/>
        </p:nvSpPr>
        <p:spPr>
          <a:xfrm>
            <a:off x="2042554" y="8802939"/>
            <a:ext cx="2283743" cy="216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000"/>
            </a:lvl1pPr>
          </a:lstStyle>
          <a:p>
            <a:pPr/>
            <a:r>
              <a:t>http://cogprints.org/625/1/jmb_87.html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8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0" name="Photohelix: Beispiel für die Verwend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Photohelix: Beispiel für die Verwendung</a:t>
            </a:r>
          </a:p>
        </p:txBody>
      </p:sp>
      <p:sp>
        <p:nvSpPr>
          <p:cNvPr id="19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92" name="Photohelix_ Browsing, Sorting and Sharing Digital Photo Collections.mp4" descr="Photohelix_ Browsing, Sorting and Sharing Digital Photo Collections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182639" y="986871"/>
            <a:ext cx="10639522" cy="8511618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https://www.youtube.com/watch?v=ReO36uSr_SY"/>
          <p:cNvSpPr txBox="1"/>
          <p:nvPr/>
        </p:nvSpPr>
        <p:spPr>
          <a:xfrm>
            <a:off x="6669416" y="9503576"/>
            <a:ext cx="3827110" cy="26638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300"/>
            </a:lvl1pPr>
          </a:lstStyle>
          <a:p>
            <a:pPr/>
            <a:r>
              <a:t>https://www.youtube.com/watch?v=ReO36uSr_SY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369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9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9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Butz, Krüger, Völkel: Mensch-Maschine-Interaktion, Kapitel 4 - Motorik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4 - Motorik			       		      Folie</a:t>
            </a:r>
          </a:p>
        </p:txBody>
      </p:sp>
      <p:sp>
        <p:nvSpPr>
          <p:cNvPr id="19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9" name="Mini-Brainstorm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Mini-Brainstorming</a:t>
            </a:r>
          </a:p>
        </p:txBody>
      </p:sp>
      <p:sp>
        <p:nvSpPr>
          <p:cNvPr id="200" name="Welche Handlungen im Alltag haben bzgl. der Hände eine…"/>
          <p:cNvSpPr txBox="1"/>
          <p:nvPr>
            <p:ph type="body" sz="half" idx="1"/>
          </p:nvPr>
        </p:nvSpPr>
        <p:spPr>
          <a:xfrm>
            <a:off x="203200" y="1346041"/>
            <a:ext cx="12598400" cy="2588926"/>
          </a:xfrm>
          <a:prstGeom prst="rect">
            <a:avLst/>
          </a:prstGeom>
        </p:spPr>
        <p:txBody>
          <a:bodyPr/>
          <a:lstStyle/>
          <a:p>
            <a:pPr/>
            <a:r>
              <a:t>Welche Handlungen im Alltag haben bzgl. der Hände eine</a:t>
            </a:r>
          </a:p>
          <a:p>
            <a:pPr/>
          </a:p>
          <a:p>
            <a:pPr lvl="1"/>
            <a:r>
              <a:t>symmetrische Verteilung?</a:t>
            </a:r>
          </a:p>
          <a:p>
            <a:pPr lvl="1"/>
            <a:r>
              <a:t>asymmetrische Verteilung?</a:t>
            </a:r>
          </a:p>
        </p:txBody>
      </p:sp>
      <p:sp>
        <p:nvSpPr>
          <p:cNvPr id="20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02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73461" y="5227240"/>
            <a:ext cx="4808370" cy="3197566"/>
          </a:xfrm>
          <a:prstGeom prst="rect">
            <a:avLst/>
          </a:prstGeom>
          <a:ln w="3175"/>
        </p:spPr>
      </p:pic>
      <p:sp>
        <p:nvSpPr>
          <p:cNvPr id="203" name="http://www.kanadaspezialist.com/2011/01/06/kanada-essen-alle-kanadier-ohne-gabeln-und-mit-den-ellenbogen-auf-dem-tisch/3633/"/>
          <p:cNvSpPr txBox="1"/>
          <p:nvPr/>
        </p:nvSpPr>
        <p:spPr>
          <a:xfrm>
            <a:off x="2643100" y="8456698"/>
            <a:ext cx="3849911" cy="1554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http://www.kanadaspezialist.com/2011/01/06/kanada-essen-alle-kanadier-ohne-gabeln-und-mit-den-ellenbogen-auf-dem-tisch/3633/</a:t>
            </a:r>
          </a:p>
        </p:txBody>
      </p:sp>
      <p:pic>
        <p:nvPicPr>
          <p:cNvPr id="204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6141" y="5227240"/>
            <a:ext cx="5684561" cy="3197566"/>
          </a:xfrm>
          <a:prstGeom prst="rect">
            <a:avLst/>
          </a:prstGeom>
          <a:ln w="3175"/>
        </p:spPr>
      </p:pic>
      <p:sp>
        <p:nvSpPr>
          <p:cNvPr id="205" name="http://www.wdr5.de/sendungen/morgenecho/serien/serienueberblick/delikat100.html"/>
          <p:cNvSpPr txBox="1"/>
          <p:nvPr/>
        </p:nvSpPr>
        <p:spPr>
          <a:xfrm>
            <a:off x="9191952" y="8456906"/>
            <a:ext cx="2977059" cy="154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600"/>
            </a:lvl1pPr>
          </a:lstStyle>
          <a:p>
            <a:pPr/>
            <a:r>
              <a:t>http://www.wdr5.de/sendungen/morgenecho/serien/serienueberblick/delikat100.html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