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media/media1.mp4" ContentType="video/unknown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media/media2.mp4" ContentType="video/unknown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media/media1.mov" ContentType="vide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57799" marR="57799" indent="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1pPr>
    <a:lvl2pPr marL="57799" marR="57799" indent="3429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2pPr>
    <a:lvl3pPr marL="57799" marR="57799" indent="6858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3pPr>
    <a:lvl4pPr marL="57799" marR="57799" indent="10287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4pPr>
    <a:lvl5pPr marL="57799" marR="57799" indent="13716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5pPr>
    <a:lvl6pPr marL="57799" marR="57799" indent="17145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6pPr>
    <a:lvl7pPr marL="57799" marR="57799" indent="20574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7pPr>
    <a:lvl8pPr marL="57799" marR="57799" indent="24003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8pPr>
    <a:lvl9pPr marL="57799" marR="57799" indent="2743200" algn="l" defTabSz="1295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200" u="none" kumimoji="0" normalizeH="0">
        <a:ln>
          <a:noFill/>
        </a:ln>
        <a:solidFill>
          <a:srgbClr val="000000"/>
        </a:solidFill>
        <a:effectLst/>
        <a:uFill>
          <a:solidFill>
            <a:srgbClr val="000000"/>
          </a:solidFill>
        </a:uFill>
        <a:latin typeface="+mn-lt"/>
        <a:ea typeface="+mn-ea"/>
        <a:cs typeface="+mn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825500" latinLnBrk="0">
      <a:defRPr sz="1500">
        <a:latin typeface="+mn-lt"/>
        <a:ea typeface="+mn-ea"/>
        <a:cs typeface="+mn-cs"/>
        <a:sym typeface="Arial"/>
      </a:defRPr>
    </a:lvl1pPr>
    <a:lvl2pPr indent="228600" defTabSz="825500" latinLnBrk="0">
      <a:defRPr sz="1500">
        <a:latin typeface="+mn-lt"/>
        <a:ea typeface="+mn-ea"/>
        <a:cs typeface="+mn-cs"/>
        <a:sym typeface="Arial"/>
      </a:defRPr>
    </a:lvl2pPr>
    <a:lvl3pPr indent="457200" defTabSz="825500" latinLnBrk="0">
      <a:defRPr sz="1500">
        <a:latin typeface="+mn-lt"/>
        <a:ea typeface="+mn-ea"/>
        <a:cs typeface="+mn-cs"/>
        <a:sym typeface="Arial"/>
      </a:defRPr>
    </a:lvl3pPr>
    <a:lvl4pPr indent="685800" defTabSz="825500" latinLnBrk="0">
      <a:defRPr sz="1500">
        <a:latin typeface="+mn-lt"/>
        <a:ea typeface="+mn-ea"/>
        <a:cs typeface="+mn-cs"/>
        <a:sym typeface="Arial"/>
      </a:defRPr>
    </a:lvl4pPr>
    <a:lvl5pPr indent="914400" defTabSz="825500" latinLnBrk="0">
      <a:defRPr sz="1500">
        <a:latin typeface="+mn-lt"/>
        <a:ea typeface="+mn-ea"/>
        <a:cs typeface="+mn-cs"/>
        <a:sym typeface="Arial"/>
      </a:defRPr>
    </a:lvl5pPr>
    <a:lvl6pPr indent="1143000" defTabSz="825500" latinLnBrk="0">
      <a:defRPr sz="1500">
        <a:latin typeface="+mn-lt"/>
        <a:ea typeface="+mn-ea"/>
        <a:cs typeface="+mn-cs"/>
        <a:sym typeface="Arial"/>
      </a:defRPr>
    </a:lvl6pPr>
    <a:lvl7pPr indent="1371600" defTabSz="825500" latinLnBrk="0">
      <a:defRPr sz="1500">
        <a:latin typeface="+mn-lt"/>
        <a:ea typeface="+mn-ea"/>
        <a:cs typeface="+mn-cs"/>
        <a:sym typeface="Arial"/>
      </a:defRPr>
    </a:lvl7pPr>
    <a:lvl8pPr indent="1600200" defTabSz="825500" latinLnBrk="0">
      <a:defRPr sz="1500">
        <a:latin typeface="+mn-lt"/>
        <a:ea typeface="+mn-ea"/>
        <a:cs typeface="+mn-cs"/>
        <a:sym typeface="Arial"/>
      </a:defRPr>
    </a:lvl8pPr>
    <a:lvl9pPr indent="1828800" defTabSz="825500" latinLnBrk="0">
      <a:defRPr sz="1500">
        <a:latin typeface="+mn-lt"/>
        <a:ea typeface="+mn-ea"/>
        <a:cs typeface="+mn-cs"/>
        <a:sym typeface="Arial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Relationship Id="rId3" Type="http://schemas.openxmlformats.org/officeDocument/2006/relationships/hyperlink" Target="http://www.codecogs.com/latex/eqneditor.php" TargetMode="External"/></Relationships>
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Relationship Id="rId3" Type="http://schemas.openxmlformats.org/officeDocument/2006/relationships/hyperlink" Target="http://paedpsych.jk.uni-linz.ac.at/internet/arbeitsblaetterord/lerntechnikord/Vergessen2.html" TargetMode="External"/></Relationships>
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Relationship Id="rId3" Type="http://schemas.openxmlformats.org/officeDocument/2006/relationships/hyperlink" Target="http://theelearningcoach.com/learning/what-is-cognitive-load/" TargetMode="External"/></Relationships>
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Relationship Id="rId3" Type="http://schemas.openxmlformats.org/officeDocument/2006/relationships/hyperlink" Target="http://www.codecogs.com/latex/eqneditor.php" TargetMode="External"/></Relationships>
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3" name="Shape 4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Sensorische Register enthalten Sinneseindrücke</a:t>
            </a:r>
          </a:p>
          <a:p>
            <a:pPr/>
            <a:r>
              <a:t>Kurzzeit- oder Arbeitsgedächtnis ist das Gedächtnis der Gegenwart und der Ort kognitiver Prozesse. </a:t>
            </a:r>
          </a:p>
          <a:p>
            <a:pPr/>
            <a:r>
              <a:t>Langzeitgedächtnis ist das Gedächtnis der Vergangenheit.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7" name="Shape 6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Inhalte sind bewusst verfügbar</a:t>
            </a:r>
          </a:p>
          <a:p>
            <a:pPr/>
            <a:r>
              <a:t>	Resultat von Wahrnehmungen</a:t>
            </a:r>
          </a:p>
          <a:p>
            <a:pPr/>
            <a:r>
              <a:t>	Res. von Aktivierungen im LZG</a:t>
            </a:r>
          </a:p>
          <a:p>
            <a:pPr/>
          </a:p>
          <a:p>
            <a:pPr/>
            <a:r>
              <a:t>im KZG auch kognitive Prozesse, wie</a:t>
            </a:r>
          </a:p>
          <a:p>
            <a:pPr/>
            <a:r>
              <a:t>	Figur-Grund Unterscheidung</a:t>
            </a:r>
          </a:p>
          <a:p>
            <a:pPr/>
            <a:r>
              <a:t>	Zeichenerkennung</a:t>
            </a:r>
          </a:p>
          <a:p>
            <a:pPr/>
          </a:p>
          <a:p>
            <a:pPr/>
            <a:r>
              <a:t>recognize-act Zyklus:</a:t>
            </a:r>
          </a:p>
          <a:p>
            <a:pPr/>
            <a:r>
              <a:t>	recognize: Buchtabe im LZG identifiziert</a:t>
            </a:r>
          </a:p>
          <a:p>
            <a:pPr/>
            <a:r>
              <a:t>	act: symbolisch im KZG verfügbar</a:t>
            </a:r>
          </a:p>
          <a:p>
            <a:pPr/>
            <a:r>
              <a:t>	Dauer ca. 30-100ms</a:t>
            </a:r>
          </a:p>
          <a:p>
            <a:p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9" name="Shape 7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Das KZG hat eine beschränkte Kapazität.</a:t>
            </a:r>
          </a:p>
          <a:p>
            <a:pPr/>
            <a:r>
              <a:t>kann nicht mehrere bewusst kontrollierte Prozesse parallel ausführen.</a:t>
            </a:r>
          </a:p>
          <a:p>
            <a:pPr/>
            <a:r>
              <a:t>(Enge des Bewusstseins)</a:t>
            </a:r>
          </a:p>
          <a:p>
            <a:pPr/>
            <a:r>
              <a:t>Beispiel: Text mit Verständnis lesen und gleichzeitig rechnen</a:t>
            </a:r>
          </a:p>
          <a:p>
            <a:pPr/>
            <a:r>
              <a:t>Story: Kinderbuch vorlesen, abschweifen, Unsinn lesen</a:t>
            </a:r>
          </a:p>
          <a:p>
            <a:pPr/>
            <a:r>
              <a:t>auch: Folien lesen und Prof zuhören</a:t>
            </a:r>
          </a:p>
          <a:p>
            <a:pPr/>
          </a:p>
          <a:p>
            <a:pPr/>
            <a:r>
              <a:t>Gegenbeispiel: Simultandolmetschen</a:t>
            </a:r>
          </a:p>
          <a:p>
            <a:pPr/>
            <a:r>
              <a:t>	Sprachbeherrschung so gut, dass nicht 100% Last</a:t>
            </a:r>
          </a:p>
          <a:p>
            <a:pPr/>
            <a:r>
              <a:t>	Verstehen und Reden teilautomatisiert</a:t>
            </a:r>
          </a:p>
          <a:p>
            <a:pPr/>
          </a:p>
          <a:p>
            <a:pPr/>
            <a:r>
              <a:t>Teilautomatisierte Prozesse können parallel zu bewussten ausgeführt werden</a:t>
            </a:r>
          </a:p>
          <a:p>
            <a:pPr/>
            <a:r>
              <a:t>	Erkennen bekannter Wörter</a:t>
            </a:r>
          </a:p>
          <a:p>
            <a:pPr/>
            <a:r>
              <a:t>	präattentive Suche</a:t>
            </a:r>
          </a:p>
          <a:p>
            <a:pPr/>
          </a:p>
          <a:p>
            <a:pPr/>
            <a:r>
              <a:t>Bewusst kontrollierte Prozesse können durch Übung zu automatischen kognitiven Prozessen werden. </a:t>
            </a:r>
          </a:p>
          <a:p>
            <a:pPr/>
            <a:r>
              <a:t>Automatisierung oft teilweise (Kontinuum)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1" name="Shape 10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Begrenzung primär Anzahl der chunks, nicht Komplexität</a:t>
            </a:r>
          </a:p>
          <a:p>
            <a:pPr/>
          </a:p>
          <a:p>
            <a:pPr/>
            <a:r>
              <a:t>Ansatz: Superzeichenbildung (chunking) = Gruppierung von mehreren Elementen zu einer Sinneinheit</a:t>
            </a:r>
          </a:p>
          <a:p>
            <a:pPr/>
          </a:p>
          <a:p>
            <a:pPr/>
            <a:r>
              <a:t>Beispiel: Morsecode: Punkte und Striche zu Zeichen, zu Wörtern</a:t>
            </a:r>
          </a:p>
          <a:p>
            <a:pPr/>
            <a:r>
              <a:t>Beispiel: Binärcode viel schlechter zu merken als Hexcode als ASCII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5" name="Shape 12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Deklaratives Wissen,</a:t>
            </a:r>
          </a:p>
          <a:p>
            <a:pPr/>
            <a:r>
              <a:t>	kann für Schlussfolgerungen genutzt werden</a:t>
            </a:r>
          </a:p>
          <a:p>
            <a:pPr/>
            <a:r>
              <a:t>		Finden von Analogien</a:t>
            </a:r>
          </a:p>
          <a:p>
            <a:pPr/>
            <a:r>
              <a:t>		Anwenden von Regeln</a:t>
            </a:r>
          </a:p>
          <a:p>
            <a:pPr/>
            <a:r>
              <a:t>		Hypothesen überprüfen</a:t>
            </a:r>
          </a:p>
          <a:p>
            <a:pPr/>
            <a:r>
              <a:t>	episodisch: was wir erlebt haben</a:t>
            </a:r>
          </a:p>
          <a:p>
            <a:pPr/>
            <a:r>
              <a:t>	semantisch: z.B. Fakten über die Welt</a:t>
            </a:r>
          </a:p>
          <a:p>
            <a:pPr/>
          </a:p>
          <a:p>
            <a:pPr/>
            <a:r>
              <a:t>Prozedurales Wissen</a:t>
            </a:r>
          </a:p>
          <a:p>
            <a:pPr/>
            <a:r>
              <a:t>	kognitiv: z.B. Kopfrechnen oder schriftliches Rechnen</a:t>
            </a:r>
          </a:p>
          <a:p>
            <a:pPr/>
            <a:r>
              <a:t>		lässt sich formal beschreiben</a:t>
            </a:r>
          </a:p>
          <a:p>
            <a:pPr/>
            <a:r>
              <a:t>		muss vom Prinzip her verstanden werden</a:t>
            </a:r>
          </a:p>
          <a:p>
            <a:pPr/>
            <a:r>
              <a:t>		Übung bringt Geschwindigkeit</a:t>
            </a:r>
          </a:p>
          <a:p>
            <a:pPr/>
            <a:r>
              <a:t>	motorisch: Jonglieren oder Klettern</a:t>
            </a:r>
          </a:p>
          <a:p>
            <a:pPr/>
            <a:r>
              <a:t>		schwer verbalisierter</a:t>
            </a:r>
          </a:p>
          <a:p>
            <a:pPr/>
            <a:r>
              <a:t>		nur durch Üben lernbar</a:t>
            </a:r>
          </a:p>
          <a:p>
            <a:pPr/>
          </a:p>
          <a:p>
            <a:pPr/>
            <a:r>
              <a:t>Kapazität praktisch nicht beschränkt</a:t>
            </a:r>
          </a:p>
          <a:p>
            <a:pPr/>
            <a:r>
              <a:t>	Problem: Organisation und Zugang</a:t>
            </a:r>
          </a:p>
          <a:p>
            <a:pPr/>
            <a:r>
              <a:t>	Wissen haftet besser, wenn mit Bekanntem verknüpfbar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7" name="Shape 13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Zwei Arten, Wissen aus dem LZG wieder im KZG verfügbar zu machen</a:t>
            </a:r>
          </a:p>
          <a:p>
            <a:pPr/>
          </a:p>
          <a:p>
            <a:pPr/>
            <a:r>
              <a:t>Erinnern: Antwort muss aktiv generiert werden</a:t>
            </a:r>
          </a:p>
          <a:p>
            <a:pPr/>
            <a:r>
              <a:t>	Bsp: Kommandosprache, muss komplett gelernt und behalten werden</a:t>
            </a:r>
          </a:p>
          <a:p>
            <a:pPr/>
          </a:p>
          <a:p>
            <a:pPr/>
            <a:r>
              <a:t>Wiedererkennen: kann mit ja/nein beantwortet werden</a:t>
            </a:r>
          </a:p>
          <a:p>
            <a:pPr/>
            <a:r>
              <a:t>	fällt viel leichter</a:t>
            </a:r>
          </a:p>
          <a:p>
            <a:pPr/>
            <a:r>
              <a:t>	Grund für die Verwendung von Icons</a:t>
            </a:r>
          </a:p>
          <a:p>
            <a:pPr/>
          </a:p>
          <a:p>
            <a:pPr/>
            <a:r>
              <a:t>Wenn möglich, immer Erkennen ermöglichen statt Erinnern</a:t>
            </a:r>
          </a:p>
          <a:p>
            <a:pPr/>
            <a:r>
              <a:t>bereitet weniger Frustration</a:t>
            </a:r>
          </a:p>
          <a:p>
            <a:pPr/>
          </a:p>
          <a:p>
            <a:pPr/>
            <a:r>
              <a:t>	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1" name="Shape 16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Trainingseffizienz: </a:t>
            </a:r>
          </a:p>
          <a:p>
            <a:pPr/>
            <a:r>
              <a:t>	schneller Lernerfolg</a:t>
            </a:r>
          </a:p>
          <a:p>
            <a:pPr/>
            <a:r>
              <a:t>	langes Behalten</a:t>
            </a:r>
          </a:p>
          <a:p>
            <a:pPr/>
            <a:r>
              <a:t>	einfaches Verfahren</a:t>
            </a:r>
          </a:p>
          <a:p>
            <a:pPr/>
            <a:r>
              <a:t>Transfer vom Lernen zur tatsächlichen Anwendung</a:t>
            </a:r>
          </a:p>
          <a:p>
            <a:pPr/>
            <a:r>
              <a:t>	Bewertung empirisch mit Kontrollgruppe + Transfergruppe</a:t>
            </a:r>
          </a:p>
          <a:p>
            <a:pPr/>
          </a:p>
          <a:p>
            <a:pPr/>
            <a:r>
              <a:t>Transferleistung: wie viel % der Anwendungszeit eingespart wird</a:t>
            </a:r>
          </a:p>
          <a:p>
            <a:pPr/>
          </a:p>
          <a:p>
            <a:pPr/>
            <a:r>
              <a:t>Transfereffektivität: Verhältnis von Zeitgewinn zu Lernaufwand</a:t>
            </a:r>
          </a:p>
          <a:p>
            <a:pPr/>
            <a:r>
              <a:t>	&gt;1: prima: insgesamt Zeit gespart</a:t>
            </a:r>
          </a:p>
          <a:p>
            <a:pPr/>
            <a:r>
              <a:t>	&lt;1: kann immer noch sinnvoll sein, wenn Ausführung unter Zeitdruck oder oft</a:t>
            </a:r>
          </a:p>
          <a:p>
            <a:pPr/>
          </a:p>
          <a:p>
            <a:pPr/>
            <a:r>
              <a:t>Diskussion: lohnt sich Maschinenschreiben lernen??</a:t>
            </a:r>
          </a:p>
          <a:p>
            <a:pPr/>
          </a:p>
          <a:p>
            <a:pPr/>
            <a:r>
              <a:t>Trainingskostenverhältnis: Bsp. Flugsimulator ist teuer, aber immer noch billiger als Flugzeuge abstürzen lassen</a:t>
            </a:r>
          </a:p>
          <a:p>
            <a:pPr/>
          </a:p>
          <a:p>
            <a:pPr/>
            <a:r>
              <a:rPr u="sng">
                <a:hlinkClick r:id="rId3" invalidUrl="" action="" tgtFrame="" tooltip="" history="1" highlightClick="0" endSnd="0"/>
              </a:rPr>
              <a:t>http://www.codecogs.com/latex/eqneditor.php</a:t>
            </a:r>
          </a:p>
          <a:p>
            <a:pPr/>
            <a:r>
              <a:t>Transferleistung = \frac{Zeit_{kontrollgruppe} - Zeit_{transfergruppe}}{Zeit_{kontrollgruppe}}*100</a:t>
            </a:r>
          </a:p>
          <a:p>
            <a:pPr/>
            <a:r>
              <a:t>Transfereffektivit\"at = \frac{Zeit_{kontrollgruppe} - Zeit_{transfergruppe}}{Zeit_{neue Lerntechnik}}</a:t>
            </a:r>
          </a:p>
          <a:p>
            <a:pPr/>
            <a:r>
              <a:t>Trainingskostenverh\"altnis = \frac{Trainingskosten~der~ neuen~ Lerntechnik~ (pro~ Zeiteinheit)}{Trainingskosten~ der~ bisherigen~ Methode~ (pro~ Zeiteinheit)}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1" name="Shape 17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Wichtig: gut gewählte Beispiele</a:t>
            </a:r>
          </a:p>
          <a:p>
            <a:pPr/>
            <a:r>
              <a:t>	können sehr effektiv sein</a:t>
            </a:r>
          </a:p>
          <a:p>
            <a:pPr/>
            <a:r>
              <a:t>	auch: praktisch damit auseinandersetzen</a:t>
            </a:r>
          </a:p>
          <a:p>
            <a:pPr/>
            <a:r>
              <a:t>	auch: Diskussionen wg. Verständnis</a:t>
            </a:r>
          </a:p>
          <a:p>
            <a:pPr/>
          </a:p>
          <a:p>
            <a:pPr/>
            <a:r>
              <a:t>Story: Scoobidoos bei Youtube gelernt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2" name="Shape 18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insbesondere bei motorischen Fähigkeiten einziger Weg</a:t>
            </a:r>
          </a:p>
          <a:p>
            <a:pPr/>
            <a:r>
              <a:t>Lernerfolg steigt monoton mit der Zeit</a:t>
            </a:r>
          </a:p>
          <a:p>
            <a:pPr/>
            <a:r>
              <a:t>Fehlerfreiheit ist einfacher zu erreichen als Geschwindigkeit</a:t>
            </a:r>
          </a:p>
          <a:p>
            <a:pPr/>
            <a:r>
              <a:t>	Trainieren kann also auch noch sinnvoll sein, wenn Fehlerfreiheit bereits erreicht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6" name="Shape 20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Kinder lernen Radfahren besser mittels Laufrad + Dreirad als mit Stützrädern</a:t>
            </a:r>
          </a:p>
          <a:p>
            <a:pPr/>
          </a:p>
          <a:p>
            <a:pPr/>
            <a:r>
              <a:t>Laufrad: trainiert Lenken und Balance.</a:t>
            </a:r>
          </a:p>
          <a:p>
            <a:pPr/>
            <a:r>
              <a:t>	sind eng miteinander verknüpft</a:t>
            </a:r>
          </a:p>
          <a:p>
            <a:pPr/>
            <a:r>
              <a:t>Dreirad: trainiert Pedale treten</a:t>
            </a:r>
          </a:p>
          <a:p>
            <a:pPr/>
            <a:r>
              <a:t>	hat nichts mit Lenken oder Balance zu tun</a:t>
            </a:r>
          </a:p>
          <a:p>
            <a:pPr/>
          </a:p>
          <a:p>
            <a:pPr/>
            <a:r>
              <a:t>Stützräder trainieren Lenken und Pedale treten</a:t>
            </a:r>
          </a:p>
          <a:p>
            <a:pPr/>
            <a:r>
              <a:t>	Balance bleibt untrainiert</a:t>
            </a:r>
          </a:p>
          <a:p>
            <a:pPr/>
            <a:r>
              <a:t>	fällt später schwer, weil mit Lenken verknüpft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5" name="Shape 21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rId3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3" invalidUrl="" action="" tgtFrame="" tooltip="" history="1" highlightClick="0" endSnd="0"/>
              </a:rPr>
              <a:t>http://paedpsych.jk.uni-linz.ac.at/internet/arbeitsblaetterord/lerntechnikord/Vergessen2.html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5" name="Shape 24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Gelerntes wird besser behalten, wenn es mit starken Emotionen verknüpft ist (positiv wie negativ)</a:t>
            </a:r>
          </a:p>
          <a:p>
            <a:pPr/>
          </a:p>
          <a:p>
            <a:pPr/>
            <a:r>
              <a:t>Gelerntes wird im selben Kontext besser erinnert als in einem anderen</a:t>
            </a:r>
          </a:p>
          <a:p>
            <a:pPr/>
            <a:r>
              <a:t>	Ideal: im am Ort der späteren Anwendung lernen</a:t>
            </a:r>
          </a:p>
          <a:p>
            <a:pPr/>
            <a:r>
              <a:t>	Extrem-Bsp: Es konnte nachgewiesen werden, dass Taucher unter Wasser gelerntes unter Wasser auch besser erinnern.</a:t>
            </a:r>
          </a:p>
          <a:p>
            <a:pPr/>
            <a:r>
              <a:t> 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1" name="Shape 26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Menschliche Fähigkeit, alle Ressourcen auf einen task zu fokussieren</a:t>
            </a:r>
          </a:p>
          <a:p>
            <a:pPr/>
            <a:r>
              <a:t>wird aktiv vom Menschen gesteuert</a:t>
            </a:r>
          </a:p>
          <a:p>
            <a:pPr/>
            <a:r>
              <a:t>wichtig in vielen Situationen</a:t>
            </a:r>
          </a:p>
          <a:p>
            <a:pPr/>
            <a:r>
              <a:t>gefährlich in anderen Situationen…</a:t>
            </a:r>
          </a:p>
          <a:p>
            <a:pPr/>
          </a:p>
          <a:p>
            <a:pPr/>
            <a:r>
              <a:t>steckt in Wirklichkeit hinter vielen Unfällen mit „Menschlichem Versagen“: im Moment davor wurden die falschen Details wahrgenommen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76" name="Shape 27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eng verwandt mit der selektiven Aufmerksamkeit</a:t>
            </a:r>
          </a:p>
          <a:p>
            <a:pPr/>
            <a:r>
              <a:t>stärker durch die Umgebung vorgegeben</a:t>
            </a:r>
          </a:p>
          <a:p>
            <a:pPr/>
            <a:r>
              <a:t>Bsp: wir lassen uns ablenken durch ein Gespräch hinter uns</a:t>
            </a:r>
          </a:p>
          <a:p>
            <a:pPr/>
            <a:r>
              <a:t>Bsp: zwielichtiges Tool, das versucht, den Nutzer zum Installieren von anderer Software zu bringen</a:t>
            </a:r>
          </a:p>
          <a:p>
            <a:pPr/>
          </a:p>
          <a:p>
            <a:pPr/>
            <a:r>
              <a:t>FA kann gezielt eingesetzt werden, um Interaktion zu lenken. </a:t>
            </a:r>
          </a:p>
          <a:p>
            <a:pPr/>
            <a:r>
              <a:t>Dann nutzbringend.</a:t>
            </a:r>
          </a:p>
          <a:p>
            <a:pPr/>
          </a:p>
          <a:p>
            <a:pPr/>
            <a:r>
              <a:t>Wird aber auch schnell zu viel!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92" name="Shape 29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Aufmerksamkeit = begrenzte Ressource</a:t>
            </a:r>
          </a:p>
          <a:p>
            <a:pPr/>
          </a:p>
          <a:p>
            <a:pPr/>
            <a:r>
              <a:t>kann auf mehrere Tasks verteilt werden, wenn diese nur geringe Last erzeugen</a:t>
            </a:r>
          </a:p>
          <a:p>
            <a:pPr/>
          </a:p>
          <a:p>
            <a:pPr/>
            <a:r>
              <a:t>wenn auf zu viele Tasks verteilt, sinkt Performance drastisch</a:t>
            </a:r>
          </a:p>
          <a:p>
            <a:pPr/>
          </a:p>
          <a:p>
            <a:pPr/>
            <a:r>
              <a:t>im besten Fall also nur vertippt, verfahren, vermalt…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Shape 29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00" name="Shape 30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Britische Werbung für Aufmerksamkeit auf Radfahrer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hape 30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09" name="Shape 30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Kognitive Ressourcen sind beschränkt.</a:t>
            </a:r>
          </a:p>
          <a:p>
            <a:pPr/>
          </a:p>
          <a:p>
            <a:pPr/>
            <a:r>
              <a:t>Erfahrung wenn: </a:t>
            </a:r>
          </a:p>
          <a:p>
            <a:pPr/>
            <a:r>
              <a:t>	Aufgaben unter Zeitdruck zu lösen sind</a:t>
            </a:r>
          </a:p>
          <a:p>
            <a:pPr/>
            <a:r>
              <a:t>	mehrere Aufgaben gleichzeitig anstehen</a:t>
            </a:r>
          </a:p>
          <a:p>
            <a:pPr/>
            <a:r>
              <a:t>	Entscheidungen unter starker emotionaler Belastung getroffen werden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Shape 32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22" name="Shape 32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Drei Arten kognitiver Belastung beim Bearbeiten einer Aufgabe, Diagramm von unten nach oben:</a:t>
            </a:r>
          </a:p>
          <a:p>
            <a:pPr/>
          </a:p>
          <a:p>
            <a:pPr/>
            <a:r>
              <a:t>Lernbezogene Belastung (Germane CL) ist gut!! Bringt uns voran, indem wir etwas lernen</a:t>
            </a:r>
          </a:p>
          <a:p>
            <a:pPr/>
            <a:r>
              <a:t>	z.B. Lernen der Bedienung beim Verwenden einer Software</a:t>
            </a:r>
          </a:p>
          <a:p>
            <a:pPr/>
          </a:p>
          <a:p>
            <a:pPr/>
            <a:r>
              <a:t>Intrinsische Belastung ist mit der Aufgabe selbst verbunden, meist nicht zu ändern</a:t>
            </a:r>
          </a:p>
          <a:p>
            <a:pPr/>
            <a:r>
              <a:t>	z.B. Formulieren eines Textes</a:t>
            </a:r>
          </a:p>
          <a:p>
            <a:pPr/>
          </a:p>
          <a:p>
            <a:pPr/>
            <a:r>
              <a:t>Extrinsische Belastung wird durch das Werkzeug oder Medium verursacht</a:t>
            </a:r>
          </a:p>
          <a:p>
            <a:pPr/>
            <a:r>
              <a:t>	z.B. durch ein schlecht gemachtes Interface der Textverarbeitung</a:t>
            </a:r>
          </a:p>
          <a:p>
            <a:pPr/>
          </a:p>
          <a:p>
            <a:pPr/>
            <a:r>
              <a:t>Ziel ist: extrinsische minimieren! Intrinsische akzeptieren, lernbezogene maximieren</a:t>
            </a:r>
          </a:p>
          <a:p>
            <a:pPr/>
          </a:p>
          <a:p>
            <a:pPr/>
            <a:r>
              <a:t>Bsp: schlechte Vermittlung des Stoffs (z.B. nur Text, oder textlastige Folien) erzeugt hohe extrinsische Belastung und mindert daher den Lernerfolg</a:t>
            </a:r>
          </a:p>
          <a:p>
            <a:pPr/>
          </a:p>
          <a:p>
            <a:pPr/>
            <a:r>
              <a:rPr u="sng">
                <a:hlinkClick r:id="rId3" invalidUrl="" action="" tgtFrame="" tooltip="" history="1" highlightClick="0" endSnd="0"/>
              </a:rPr>
              <a:t>http://theelearningcoach.com/learning/what-is-cognitive-load/</a:t>
            </a:r>
          </a:p>
          <a:p>
            <a:pPr/>
          </a:p>
          <a:p>
            <a:pPr/>
          </a:p>
          <a:p>
            <a:pPr/>
            <a:r>
              <a:t> 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hape 33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40" name="Shape 34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Kognitive Ressourcen müssen aufgeteilt werden</a:t>
            </a:r>
          </a:p>
          <a:p>
            <a:pPr/>
            <a:r>
              <a:t>Wie, entscheiden wir oft durch Heuristiken</a:t>
            </a:r>
          </a:p>
          <a:p>
            <a:pPr/>
          </a:p>
          <a:p>
            <a:pPr/>
            <a:r>
              <a:t>viele Aufgaben können bei weniger Ressourceneinsatz mit weniger Qualität erledigt werden</a:t>
            </a:r>
          </a:p>
          <a:p>
            <a:pPr/>
          </a:p>
          <a:p>
            <a:pPr/>
            <a:r>
              <a:t>Wie viel Qualität brauche ich in jedem Task? wie viel insgesamt?</a:t>
            </a:r>
          </a:p>
          <a:p>
            <a:pPr/>
          </a:p>
          <a:p>
            <a:pPr/>
            <a:r>
              <a:t>Abschätzung des notwendigen Einsatzes mittels PRF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48" name="Shape 34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PRF beschreibt, wie die Performanz mit dem Ressourceneinsatz wächst.</a:t>
            </a:r>
          </a:p>
          <a:p>
            <a:pPr/>
          </a:p>
          <a:p>
            <a:pPr/>
            <a:r>
              <a:t>bis Punkt 2 steiler Anstieg</a:t>
            </a:r>
          </a:p>
          <a:p>
            <a:pPr/>
            <a:r>
              <a:t>von 2 zu 3 flacher, aber noch steigend</a:t>
            </a:r>
          </a:p>
          <a:p>
            <a:pPr/>
            <a:r>
              <a:t>von 3 bis 1 stagnierend</a:t>
            </a:r>
          </a:p>
          <a:p>
            <a:pPr/>
          </a:p>
          <a:p>
            <a:pPr/>
            <a:r>
              <a:t>lohnt sich oft nicht, über Punkt 3 hinaus zu gehen</a:t>
            </a:r>
          </a:p>
          <a:p>
            <a:pPr/>
          </a:p>
          <a:p>
            <a:pPr/>
            <a:r>
              <a:t>damit z.B. in allen Aufgaben 90% erreichbar statt in einer 100% und in den anderen nur 20%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Shape 36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67" name="Shape 36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Beispiel: wir haben ein neues Autoradio gebaut und wollen ermitteln, wie viel kognitive Last seine Bedienung erzeugt, ggf. in 2 Varianten</a:t>
            </a:r>
          </a:p>
          <a:p>
            <a:pPr/>
          </a:p>
          <a:p>
            <a:pPr/>
            <a:r>
              <a:t>Unsere Hauptaufgabe ist dafür die Bedienung des Radios und die Nebenaufgabe das Autofahren</a:t>
            </a:r>
          </a:p>
          <a:p>
            <a:pPr/>
          </a:p>
          <a:p>
            <a:pPr/>
            <a:r>
              <a:t>Gesucht ist die Belastung der Hauptaufgabe. Die lässt sich aber nicht so einfach messen.</a:t>
            </a:r>
          </a:p>
          <a:p>
            <a:pPr/>
          </a:p>
          <a:p>
            <a:pPr/>
            <a:r>
              <a:t>Messen lässt sich aber die Fahrleistung (Spurabweichung, SDLP, intuitiv etwa Schlangenlinien bzw. zu dicht auffahren)</a:t>
            </a:r>
          </a:p>
          <a:p>
            <a:pPr/>
          </a:p>
          <a:p>
            <a:pPr/>
            <a:r>
              <a:t>Wenn die Fahrleistung bei Variante A höher als bei B, dann erzeugt A weniger kognitive Belastung. 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Shape 38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89" name="Shape 38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Zeit für eine Entscheidung hängt von der Anzahl der Alternativen ab (intuitiv klar ;-) aber wie?</a:t>
            </a:r>
          </a:p>
          <a:p>
            <a:pPr/>
          </a:p>
          <a:p>
            <a:pPr/>
            <a:r>
              <a:t>Julius Mekel ermittelte 1883 experimentell, dass logarithmische Abhängigkeit.</a:t>
            </a:r>
          </a:p>
          <a:p>
            <a:pPr/>
            <a:r>
              <a:t>Hick und Hymann fast 100 Jahre später unter Berücksichtigung der Informationstheorie: </a:t>
            </a:r>
          </a:p>
          <a:p>
            <a:pPr/>
          </a:p>
          <a:p>
            <a:pPr/>
            <a:r>
              <a:t>Entscheidungszeit wächst linear mit dem Informationsgehalt der Alternativenmenge. Der ist aber bei N gleich wahrscheinlichen Alternativen gerade log_2(N). </a:t>
            </a:r>
          </a:p>
          <a:p>
            <a:pPr/>
          </a:p>
          <a:p>
            <a:pPr/>
            <a:r>
              <a:t>z.B. bei doppelter Alternativenzahl steigt die Entscheidungszeit um einen festen Betrag.</a:t>
            </a:r>
          </a:p>
          <a:p>
            <a:pPr/>
          </a:p>
          <a:p>
            <a:pPr/>
            <a:r>
              <a:t>Allgemeinere Form gilt auch bei nicht gleich wahrscheinlichen Alternativen, ist dann kleiner als log_2(N)</a:t>
            </a:r>
          </a:p>
          <a:p>
            <a:pPr/>
          </a:p>
          <a:p>
            <a:pPr/>
            <a:r>
              <a:t>Zeitverhalten ähnlich einer Binärsuche!</a:t>
            </a:r>
          </a:p>
          <a:p>
            <a:pPr/>
            <a:r>
              <a:t>Wohlgemerkt: alle Alternativen bekannt.</a:t>
            </a:r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  <a:r>
              <a:rPr u="sng">
                <a:hlinkClick r:id="rId3" invalidUrl="" action="" tgtFrame="" tooltip="" history="1" highlightClick="0" endSnd="0"/>
              </a:rPr>
              <a:t>http://www.codecogs.com/latex/eqneditor.php</a:t>
            </a:r>
            <a:r>
              <a:t> EZ= k +z*H_s = k + z*log_2(N)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Shape 39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00" name="Shape 40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Erstes Beispiel: riesiges Startmenü: Hicks law gilt nur wenn alle Menüpunkte bekannt sind! </a:t>
            </a:r>
          </a:p>
          <a:p>
            <a:pPr/>
          </a:p>
          <a:p>
            <a:pPr/>
            <a:r>
              <a:t>Was passiert bei der ersten Benutzung? (Diskussion)</a:t>
            </a:r>
          </a:p>
          <a:p>
            <a:pPr/>
            <a:r>
              <a:t>	Man muss alle Einträge lesen —&gt; lineare Zeit</a:t>
            </a:r>
          </a:p>
          <a:p>
            <a:pPr/>
          </a:p>
          <a:p>
            <a:pPr/>
            <a:r>
              <a:t>Zweites Bsp.: Icons auf dem Startscreen des Smart Phones</a:t>
            </a:r>
          </a:p>
          <a:p>
            <a:pPr/>
            <a:r>
              <a:t>	sind in der Regel recht vertraut</a:t>
            </a:r>
          </a:p>
          <a:p>
            <a:pPr/>
            <a:r>
              <a:t>	zusätzliche Zeit für die Anzahl des richtigen Schirms und Icons</a:t>
            </a:r>
          </a:p>
          <a:p>
            <a:pPr/>
            <a:r>
              <a:t>	—-&gt; Motorik, nicht Kognition!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MI Buch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Titeltext</a:t>
            </a:r>
          </a:p>
        </p:txBody>
      </p:sp>
      <p:sp>
        <p:nvSpPr>
          <p:cNvPr id="14" name="Textebene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5" name="Folien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3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" name="Titeltext"/>
          <p:cNvSpPr txBox="1"/>
          <p:nvPr>
            <p:ph type="title"/>
          </p:nvPr>
        </p:nvSpPr>
        <p:spPr>
          <a:xfrm>
            <a:off x="203200" y="205081"/>
            <a:ext cx="12598400" cy="82867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/>
          <a:p>
            <a:pPr/>
            <a:r>
              <a:t>Titeltext</a:t>
            </a:r>
          </a:p>
        </p:txBody>
      </p:sp>
      <p:sp>
        <p:nvSpPr>
          <p:cNvPr id="5" name="Textebene 1…"/>
          <p:cNvSpPr txBox="1"/>
          <p:nvPr>
            <p:ph type="body" idx="1"/>
          </p:nvPr>
        </p:nvSpPr>
        <p:spPr>
          <a:xfrm>
            <a:off x="203200" y="1346041"/>
            <a:ext cx="12598400" cy="80120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/>
          <a:lstStyle>
            <a:lvl2pPr marL="765730" indent="-267890">
              <a:spcBef>
                <a:spcPts val="900"/>
              </a:spcBef>
              <a:buChar char="–"/>
              <a:defRPr sz="3000"/>
            </a:lvl2pPr>
            <a:lvl3pPr marL="1167311" indent="-212271">
              <a:spcBef>
                <a:spcPts val="700"/>
              </a:spcBef>
              <a:defRPr sz="2600"/>
            </a:lvl3pPr>
            <a:lvl4pPr marL="1620058" indent="-207818">
              <a:spcBef>
                <a:spcPts val="600"/>
              </a:spcBef>
              <a:buChar char="–"/>
              <a:defRPr sz="2000"/>
            </a:lvl4pPr>
            <a:lvl5pPr marL="2077258" indent="-207818">
              <a:spcBef>
                <a:spcPts val="600"/>
              </a:spcBef>
              <a:buChar char="»"/>
              <a:defRPr sz="2000"/>
            </a:lvl5pPr>
          </a:lstStyle>
          <a:p>
            <a:pPr/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6" name="Foliennummer"/>
          <p:cNvSpPr txBox="1"/>
          <p:nvPr>
            <p:ph type="sldNum" sz="quarter" idx="2"/>
          </p:nvPr>
        </p:nvSpPr>
        <p:spPr>
          <a:xfrm>
            <a:off x="12546999" y="9497434"/>
            <a:ext cx="291749" cy="278664"/>
          </a:xfrm>
          <a:prstGeom prst="rect">
            <a:avLst/>
          </a:prstGeom>
          <a:ln w="3175">
            <a:miter lim="400000"/>
          </a:ln>
        </p:spPr>
        <p:txBody>
          <a:bodyPr wrap="none" lIns="40640" tIns="40640" rIns="40640" bIns="40640">
            <a:spAutoFit/>
          </a:bodyPr>
          <a:lstStyle>
            <a:lvl1pPr marL="0" marR="0" algn="ctr" defTabSz="825500">
              <a:defRPr sz="14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57799" marR="57799" indent="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57799" marR="57799" indent="2286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57799" marR="57799" indent="4572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57799" marR="57799" indent="6858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57799" marR="57799" indent="9144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57799" marR="57799" indent="11430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57799" marR="57799" indent="13716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57799" marR="57799" indent="16002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57799" marR="57799" indent="18288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8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titleStyle>
    <p:bodyStyle>
      <a:lvl1pPr marL="365492" marR="57799" indent="-32485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819308" marR="57799" indent="-32146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1248954" marR="57799" indent="-293914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17863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22435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22435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22435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22435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2243512" marR="57799" indent="-374072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3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tif"/><Relationship Id="rId4" Type="http://schemas.openxmlformats.org/officeDocument/2006/relationships/image" Target="../media/image3.png"/><Relationship Id="rId5" Type="http://schemas.openxmlformats.org/officeDocument/2006/relationships/image" Target="../media/image3.tif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tif"/><Relationship Id="rId4" Type="http://schemas.openxmlformats.org/officeDocument/2006/relationships/image" Target="../media/image5.tif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tif"/><Relationship Id="rId4" Type="http://schemas.openxmlformats.org/officeDocument/2006/relationships/image" Target="../media/image8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tif"/><Relationship Id="rId4" Type="http://schemas.openxmlformats.org/officeDocument/2006/relationships/image" Target="../media/image8.tif"/><Relationship Id="rId5" Type="http://schemas.openxmlformats.org/officeDocument/2006/relationships/image" Target="../media/image9.tif"/><Relationship Id="rId6" Type="http://schemas.openxmlformats.org/officeDocument/2006/relationships/image" Target="../media/image10.tif"/><Relationship Id="rId7" Type="http://schemas.openxmlformats.org/officeDocument/2006/relationships/image" Target="../media/image9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tif"/><Relationship Id="rId3" Type="http://schemas.openxmlformats.org/officeDocument/2006/relationships/image" Target="../media/image12.tif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tif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tif"/><Relationship Id="rId4" Type="http://schemas.openxmlformats.org/officeDocument/2006/relationships/image" Target="../media/image15.tif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video" Target="../media/media1.mp4"/><Relationship Id="rId4" Type="http://schemas.microsoft.com/office/2007/relationships/media" Target="../media/media1.mp4"/><Relationship Id="rId5" Type="http://schemas.openxmlformats.org/officeDocument/2006/relationships/image" Target="../media/image10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tif"/><Relationship Id="rId4" Type="http://schemas.openxmlformats.org/officeDocument/2006/relationships/image" Target="../media/image17.tif"/><Relationship Id="rId5" Type="http://schemas.openxmlformats.org/officeDocument/2006/relationships/image" Target="../media/image18.tif"/><Relationship Id="rId6" Type="http://schemas.openxmlformats.org/officeDocument/2006/relationships/image" Target="../media/image19.tif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video" Target="../media/media2.mp4"/><Relationship Id="rId4" Type="http://schemas.microsoft.com/office/2007/relationships/media" Target="../media/media2.mp4"/><Relationship Id="rId5" Type="http://schemas.openxmlformats.org/officeDocument/2006/relationships/image" Target="../media/image13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7.png"/><Relationship Id="rId4" Type="http://schemas.openxmlformats.org/officeDocument/2006/relationships/hyperlink" Target="http://www.hier-luebeck.de/wp-content/uploads/2010/09/StartMenueWindows7.jpg" TargetMode="External"/><Relationship Id="rId5" Type="http://schemas.openxmlformats.org/officeDocument/2006/relationships/image" Target="../media/image18.png"/><Relationship Id="rId6" Type="http://schemas.openxmlformats.org/officeDocument/2006/relationships/hyperlink" Target="http://www.photosophic.com/iphone_screen" TargetMode="Externa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3" Type="http://schemas.microsoft.com/office/2007/relationships/media" Target="../media/media1.mov"/><Relationship Id="rId4" Type="http://schemas.openxmlformats.org/officeDocument/2006/relationships/image" Target="../media/image1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25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" name="Mensch-Maschine-Interak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Mensch-Maschine-Interaktion</a:t>
            </a:r>
          </a:p>
        </p:txBody>
      </p:sp>
      <p:sp>
        <p:nvSpPr>
          <p:cNvPr id="27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8" name="frame3.png" descr="frame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49259" y="1556079"/>
            <a:ext cx="9506282" cy="7419033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bgerundetes Rechteck"/>
          <p:cNvSpPr/>
          <p:nvPr/>
        </p:nvSpPr>
        <p:spPr>
          <a:xfrm>
            <a:off x="114299" y="1346200"/>
            <a:ext cx="12710161" cy="609600"/>
          </a:xfrm>
          <a:prstGeom prst="roundRect">
            <a:avLst>
              <a:gd name="adj" fmla="val 31250"/>
            </a:avLst>
          </a:prstGeom>
          <a:solidFill>
            <a:srgbClr val="4EBFE2"/>
          </a:solidFill>
          <a:ln w="3175">
            <a:solidFill>
              <a:srgbClr val="000000"/>
            </a:solidFill>
          </a:ln>
        </p:spPr>
        <p:txBody>
          <a:bodyPr lIns="40640" tIns="40640" rIns="40640" bIns="40640" anchor="ctr"/>
          <a:lstStyle/>
          <a:p>
            <a:pPr/>
          </a:p>
        </p:txBody>
      </p:sp>
      <p:sp>
        <p:nvSpPr>
          <p:cNvPr id="31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32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3" name="Kapitel 3 - Kogni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Kapitel 3 - Kognition</a:t>
            </a:r>
          </a:p>
        </p:txBody>
      </p:sp>
      <p:sp>
        <p:nvSpPr>
          <p:cNvPr id="34" name="Gedächtnistype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Gedächtnistypen</a:t>
            </a:r>
          </a:p>
          <a:p>
            <a:pPr lvl="1"/>
            <a:r>
              <a:t>Kurzzeitgedächtnis und kognitive Prozesse </a:t>
            </a:r>
          </a:p>
          <a:p>
            <a:pPr lvl="1"/>
            <a:r>
              <a:t>Langzeitgedächtnis</a:t>
            </a:r>
          </a:p>
          <a:p>
            <a:pPr/>
            <a:r>
              <a:t>Lernen </a:t>
            </a:r>
          </a:p>
          <a:p>
            <a:pPr/>
            <a:r>
              <a:t>Vergessen</a:t>
            </a:r>
          </a:p>
          <a:p>
            <a:pPr/>
            <a:r>
              <a:t>Aufmerksamkeit</a:t>
            </a:r>
          </a:p>
          <a:p>
            <a:pPr/>
            <a:r>
              <a:t>Kognitive Belastung</a:t>
            </a:r>
          </a:p>
          <a:p>
            <a:pPr lvl="1"/>
            <a:r>
              <a:t>Arbeitsgedächtnisbelastung</a:t>
            </a:r>
          </a:p>
          <a:p>
            <a:pPr lvl="1"/>
            <a:r>
              <a:t>Belastung durch Mehrfachaufgaben</a:t>
            </a:r>
          </a:p>
          <a:p>
            <a:pPr lvl="1"/>
            <a:r>
              <a:t>Messen der kognitiven Belastung</a:t>
            </a:r>
          </a:p>
          <a:p>
            <a:pPr/>
            <a:r>
              <a:t>Entscheidungsfindung und -zeiten</a:t>
            </a:r>
          </a:p>
        </p:txBody>
      </p:sp>
      <p:sp>
        <p:nvSpPr>
          <p:cNvPr id="35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38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9" name="Zur Erinnerung: Grundmodel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Zur Erinnerung: Grundmodell</a:t>
            </a:r>
          </a:p>
        </p:txBody>
      </p:sp>
      <p:sp>
        <p:nvSpPr>
          <p:cNvPr id="40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1" name="KomponentenKognition.pdf" descr="KomponentenKognition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3200" y="1671205"/>
            <a:ext cx="12598400" cy="7188781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LZG"/>
          <p:cNvSpPr/>
          <p:nvPr/>
        </p:nvSpPr>
        <p:spPr>
          <a:xfrm>
            <a:off x="7405540" y="1994286"/>
            <a:ext cx="3153283" cy="2220926"/>
          </a:xfrm>
          <a:prstGeom prst="rect">
            <a:avLst/>
          </a:prstGeom>
          <a:solidFill>
            <a:srgbClr val="4FC0E3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/>
          <a:p>
            <a:pPr/>
            <a:r>
              <a:t>LZG</a:t>
            </a:r>
          </a:p>
          <a:p>
            <a:pPr/>
          </a:p>
          <a:p>
            <a:pPr/>
          </a:p>
          <a:p>
            <a:pPr/>
          </a:p>
          <a:p>
            <a:pPr/>
          </a:p>
        </p:txBody>
      </p:sp>
      <p:sp>
        <p:nvSpPr>
          <p:cNvPr id="46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47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8" name="Kurzzeitgedächtnis: recognize-act Zyklu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Kurzzeitgedächtnis: recognize-act Zyklus</a:t>
            </a:r>
          </a:p>
        </p:txBody>
      </p:sp>
      <p:sp>
        <p:nvSpPr>
          <p:cNvPr id="49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0" name="A B C D E…"/>
          <p:cNvSpPr txBox="1"/>
          <p:nvPr/>
        </p:nvSpPr>
        <p:spPr>
          <a:xfrm>
            <a:off x="8805367" y="2243179"/>
            <a:ext cx="1523132" cy="172314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/>
          <a:p>
            <a:pPr/>
            <a:r>
              <a:t>A B C D E </a:t>
            </a:r>
          </a:p>
          <a:p>
            <a:pPr/>
            <a:r>
              <a:t>F G H I J </a:t>
            </a:r>
          </a:p>
          <a:p>
            <a:pPr/>
            <a:r>
              <a:t>K L M N O </a:t>
            </a:r>
          </a:p>
          <a:p>
            <a:pPr/>
            <a:r>
              <a:t>P Q R S T </a:t>
            </a:r>
          </a:p>
          <a:p>
            <a:pPr/>
            <a:r>
              <a:t>U V W X Y</a:t>
            </a:r>
          </a:p>
        </p:txBody>
      </p:sp>
      <p:sp>
        <p:nvSpPr>
          <p:cNvPr id="51" name="B"/>
          <p:cNvSpPr txBox="1"/>
          <p:nvPr/>
        </p:nvSpPr>
        <p:spPr>
          <a:xfrm>
            <a:off x="1405533" y="4986750"/>
            <a:ext cx="1872384" cy="3324201"/>
          </a:xfrm>
          <a:prstGeom prst="rect">
            <a:avLst/>
          </a:prstGeom>
          <a:solidFill>
            <a:srgbClr val="DCDEE0"/>
          </a:solidFill>
          <a:ln w="25400">
            <a:solidFill>
              <a:srgbClr val="000000"/>
            </a:solidFill>
          </a:ln>
          <a:effectLst>
            <a:outerShdw sx="100000" sy="100000" kx="0" ky="0" algn="b" rotWithShape="0" blurRad="190500" dist="8455" dir="540000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20000"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/>
            <a:r>
              <a:t>B</a:t>
            </a:r>
          </a:p>
        </p:txBody>
      </p:sp>
      <p:sp>
        <p:nvSpPr>
          <p:cNvPr id="52" name="Visuelles Register"/>
          <p:cNvSpPr/>
          <p:nvPr/>
        </p:nvSpPr>
        <p:spPr>
          <a:xfrm>
            <a:off x="4529444" y="6236100"/>
            <a:ext cx="1597583" cy="825502"/>
          </a:xfrm>
          <a:prstGeom prst="rect">
            <a:avLst/>
          </a:prstGeom>
          <a:solidFill>
            <a:srgbClr val="4FC0E3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>
            <a:lvl1pPr algn="ctr"/>
          </a:lstStyle>
          <a:p>
            <a:pPr/>
            <a:r>
              <a:t>Visuelles Register</a:t>
            </a:r>
          </a:p>
        </p:txBody>
      </p:sp>
      <p:sp>
        <p:nvSpPr>
          <p:cNvPr id="53" name="KZG"/>
          <p:cNvSpPr/>
          <p:nvPr/>
        </p:nvSpPr>
        <p:spPr>
          <a:xfrm>
            <a:off x="7405540" y="5538388"/>
            <a:ext cx="3153283" cy="2220926"/>
          </a:xfrm>
          <a:prstGeom prst="rect">
            <a:avLst/>
          </a:prstGeom>
          <a:solidFill>
            <a:srgbClr val="4FC0E3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/>
          <a:p>
            <a:pPr/>
            <a:r>
              <a:t>KZG</a:t>
            </a:r>
          </a:p>
          <a:p>
            <a:pPr/>
          </a:p>
          <a:p>
            <a:pPr/>
          </a:p>
          <a:p>
            <a:pPr/>
          </a:p>
          <a:p>
            <a:pPr/>
          </a:p>
        </p:txBody>
      </p:sp>
      <p:sp>
        <p:nvSpPr>
          <p:cNvPr id="54" name="Linie"/>
          <p:cNvSpPr/>
          <p:nvPr/>
        </p:nvSpPr>
        <p:spPr>
          <a:xfrm>
            <a:off x="3314736" y="6648850"/>
            <a:ext cx="1150902" cy="1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5" name="Linie"/>
          <p:cNvSpPr/>
          <p:nvPr/>
        </p:nvSpPr>
        <p:spPr>
          <a:xfrm>
            <a:off x="6190832" y="6648850"/>
            <a:ext cx="1150903" cy="1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6" name="Linie"/>
          <p:cNvSpPr/>
          <p:nvPr/>
        </p:nvSpPr>
        <p:spPr>
          <a:xfrm flipV="1">
            <a:off x="8381679" y="4309824"/>
            <a:ext cx="1" cy="1133952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7" name="Linie"/>
          <p:cNvSpPr/>
          <p:nvPr/>
        </p:nvSpPr>
        <p:spPr>
          <a:xfrm>
            <a:off x="9605746" y="4309824"/>
            <a:ext cx="1" cy="1133952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58" name="B"/>
          <p:cNvSpPr txBox="1"/>
          <p:nvPr/>
        </p:nvSpPr>
        <p:spPr>
          <a:xfrm>
            <a:off x="6351493" y="5663591"/>
            <a:ext cx="600981" cy="911061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  <a:effectLst>
            <a:outerShdw sx="100000" sy="100000" kx="0" ky="0" algn="b" rotWithShape="0" blurRad="190500" dist="8455" dir="540000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5000"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/>
            <a:r>
              <a:t>B</a:t>
            </a:r>
          </a:p>
        </p:txBody>
      </p:sp>
      <p:sp>
        <p:nvSpPr>
          <p:cNvPr id="59" name="B"/>
          <p:cNvSpPr txBox="1"/>
          <p:nvPr/>
        </p:nvSpPr>
        <p:spPr>
          <a:xfrm>
            <a:off x="7775012" y="4433970"/>
            <a:ext cx="575581" cy="88566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5000"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/>
            <a:r>
              <a:t>B</a:t>
            </a:r>
          </a:p>
        </p:txBody>
      </p:sp>
      <p:sp>
        <p:nvSpPr>
          <p:cNvPr id="60" name="B"/>
          <p:cNvSpPr txBox="1"/>
          <p:nvPr/>
        </p:nvSpPr>
        <p:spPr>
          <a:xfrm>
            <a:off x="9545942" y="4478246"/>
            <a:ext cx="575320" cy="79710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5000"/>
            </a:lvl1pPr>
          </a:lstStyle>
          <a:p>
            <a:pPr/>
            <a:r>
              <a:t>B</a:t>
            </a:r>
          </a:p>
        </p:txBody>
      </p:sp>
      <p:sp>
        <p:nvSpPr>
          <p:cNvPr id="61" name="B"/>
          <p:cNvSpPr txBox="1"/>
          <p:nvPr/>
        </p:nvSpPr>
        <p:spPr>
          <a:xfrm>
            <a:off x="9545942" y="6250297"/>
            <a:ext cx="575320" cy="79710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5000"/>
            </a:lvl1pPr>
          </a:lstStyle>
          <a:p>
            <a:pPr/>
            <a:r>
              <a:t>B</a:t>
            </a:r>
          </a:p>
        </p:txBody>
      </p:sp>
      <p:sp>
        <p:nvSpPr>
          <p:cNvPr id="62" name="B"/>
          <p:cNvSpPr txBox="1"/>
          <p:nvPr/>
        </p:nvSpPr>
        <p:spPr>
          <a:xfrm>
            <a:off x="7762312" y="6193320"/>
            <a:ext cx="600981" cy="911061"/>
          </a:xfrm>
          <a:prstGeom prst="rect">
            <a:avLst/>
          </a:prstGeom>
          <a:ln w="254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5000"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/>
            <a:r>
              <a:t>B</a:t>
            </a:r>
          </a:p>
        </p:txBody>
      </p:sp>
      <p:sp>
        <p:nvSpPr>
          <p:cNvPr id="63" name="recognize"/>
          <p:cNvSpPr txBox="1"/>
          <p:nvPr/>
        </p:nvSpPr>
        <p:spPr>
          <a:xfrm>
            <a:off x="10948942" y="2891294"/>
            <a:ext cx="1473374" cy="42691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2400"/>
            </a:lvl1pPr>
          </a:lstStyle>
          <a:p>
            <a:pPr/>
            <a:r>
              <a:t>recognize</a:t>
            </a:r>
          </a:p>
        </p:txBody>
      </p:sp>
      <p:sp>
        <p:nvSpPr>
          <p:cNvPr id="64" name="act"/>
          <p:cNvSpPr txBox="1"/>
          <p:nvPr/>
        </p:nvSpPr>
        <p:spPr>
          <a:xfrm>
            <a:off x="10948942" y="6435396"/>
            <a:ext cx="558379" cy="42691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2400"/>
            </a:lvl1pPr>
          </a:lstStyle>
          <a:p>
            <a:pPr/>
            <a:r>
              <a:t>act</a:t>
            </a:r>
          </a:p>
        </p:txBody>
      </p:sp>
      <p:sp>
        <p:nvSpPr>
          <p:cNvPr id="65" name="Dauer: ca. 30-100ms"/>
          <p:cNvSpPr txBox="1"/>
          <p:nvPr/>
        </p:nvSpPr>
        <p:spPr>
          <a:xfrm>
            <a:off x="7483198" y="8415713"/>
            <a:ext cx="2997969" cy="42691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2400"/>
            </a:lvl1pPr>
          </a:lstStyle>
          <a:p>
            <a:pPr/>
            <a:r>
              <a:t>Dauer: ca. 30-100ms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70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1" name="Begrenzungen des Kurzzeitgedächtniss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Begrenzungen des Kurzzeitgedächtnisses</a:t>
            </a:r>
          </a:p>
        </p:txBody>
      </p:sp>
      <p:sp>
        <p:nvSpPr>
          <p:cNvPr id="72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73" name="Bild" descr="Bild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97400" y="4375270"/>
            <a:ext cx="3810000" cy="5080001"/>
          </a:xfrm>
          <a:prstGeom prst="rect">
            <a:avLst/>
          </a:prstGeom>
          <a:ln w="3175"/>
        </p:spPr>
      </p:pic>
      <p:sp>
        <p:nvSpPr>
          <p:cNvPr id="74" name="123 * 456 = ?"/>
          <p:cNvSpPr/>
          <p:nvPr/>
        </p:nvSpPr>
        <p:spPr>
          <a:xfrm>
            <a:off x="7652877" y="1860387"/>
            <a:ext cx="3301299" cy="2091342"/>
          </a:xfrm>
          <a:prstGeom prst="wedgeEllipseCallout">
            <a:avLst>
              <a:gd name="adj1" fmla="val -89153"/>
              <a:gd name="adj2" fmla="val 124659"/>
            </a:avLst>
          </a:prstGeom>
          <a:ln w="508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>
            <a:lvl1pPr algn="ctr">
              <a:defRPr sz="3600"/>
            </a:lvl1pPr>
          </a:lstStyle>
          <a:p>
            <a:pPr/>
            <a:r>
              <a:t>123 * 456 = ?</a:t>
            </a:r>
          </a:p>
        </p:txBody>
      </p:sp>
      <p:sp>
        <p:nvSpPr>
          <p:cNvPr id="75" name="Es war einmal…"/>
          <p:cNvSpPr/>
          <p:nvPr/>
        </p:nvSpPr>
        <p:spPr>
          <a:xfrm>
            <a:off x="1408358" y="1860387"/>
            <a:ext cx="3301298" cy="2091342"/>
          </a:xfrm>
          <a:prstGeom prst="wedgeEllipseCallout">
            <a:avLst>
              <a:gd name="adj1" fmla="val 68263"/>
              <a:gd name="adj2" fmla="val 126486"/>
            </a:avLst>
          </a:prstGeom>
          <a:ln w="50800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>
            <a:lvl1pPr algn="ctr">
              <a:defRPr sz="3600"/>
            </a:lvl1pPr>
          </a:lstStyle>
          <a:p>
            <a:pPr/>
            <a:r>
              <a:t>Es war einmal…</a:t>
            </a:r>
          </a:p>
        </p:txBody>
      </p:sp>
      <p:sp>
        <p:nvSpPr>
          <p:cNvPr id="76" name="Form"/>
          <p:cNvSpPr/>
          <p:nvPr/>
        </p:nvSpPr>
        <p:spPr>
          <a:xfrm>
            <a:off x="5944866" y="1969395"/>
            <a:ext cx="808662" cy="2325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858" y="253"/>
                </a:moveTo>
                <a:lnTo>
                  <a:pt x="0" y="11549"/>
                </a:lnTo>
                <a:lnTo>
                  <a:pt x="11104" y="8573"/>
                </a:lnTo>
                <a:lnTo>
                  <a:pt x="1791" y="21600"/>
                </a:lnTo>
                <a:lnTo>
                  <a:pt x="21600" y="4707"/>
                </a:lnTo>
                <a:lnTo>
                  <a:pt x="9947" y="6120"/>
                </a:lnTo>
                <a:lnTo>
                  <a:pt x="17136" y="0"/>
                </a:lnTo>
                <a:lnTo>
                  <a:pt x="1858" y="253"/>
                </a:lnTo>
                <a:close/>
              </a:path>
            </a:pathLst>
          </a:custGeom>
          <a:ln w="762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7" name="http://autoimg.frauenzimmer.de/autoimg/457508/300x600/sie-lesen-gerne-dann-sind-sie-bei-frauenzimmer-de-genau-richtig.jpg"/>
          <p:cNvSpPr txBox="1"/>
          <p:nvPr/>
        </p:nvSpPr>
        <p:spPr>
          <a:xfrm>
            <a:off x="4644014" y="9299868"/>
            <a:ext cx="3716772" cy="15540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500"/>
            </a:lvl1pPr>
          </a:lstStyle>
          <a:p>
            <a:pPr/>
            <a:r>
              <a:t>http://autoimg.frauenzimmer.de/autoimg/457508/300x600/sie-lesen-gerne-dann-sind-sie-bei-frauenzimmer-de-genau-richtig.jpg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82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3" name="Chunks im Kurzzeitgedächtni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Chunks im Kurzzeitgedächtnis</a:t>
            </a:r>
          </a:p>
        </p:txBody>
      </p:sp>
      <p:sp>
        <p:nvSpPr>
          <p:cNvPr id="84" name="Kapazität generell: ca. 3 (2-4) chunks…"/>
          <p:cNvSpPr txBox="1"/>
          <p:nvPr>
            <p:ph type="body" sz="quarter" idx="1"/>
          </p:nvPr>
        </p:nvSpPr>
        <p:spPr>
          <a:xfrm>
            <a:off x="203200" y="1346041"/>
            <a:ext cx="12598400" cy="1255556"/>
          </a:xfrm>
          <a:prstGeom prst="rect">
            <a:avLst/>
          </a:prstGeom>
        </p:spPr>
        <p:txBody>
          <a:bodyPr/>
          <a:lstStyle/>
          <a:p>
            <a:pPr/>
            <a:r>
              <a:t>Kapazität generell: ca. 3 (2-4) chunks</a:t>
            </a:r>
          </a:p>
          <a:p>
            <a:pPr lvl="1"/>
            <a:r>
              <a:t>für ganz kurze Zeiten (2s) auch ca. 7 (5-9)</a:t>
            </a:r>
          </a:p>
        </p:txBody>
      </p:sp>
      <p:sp>
        <p:nvSpPr>
          <p:cNvPr id="85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98" name="Gruppieren"/>
          <p:cNvGrpSpPr/>
          <p:nvPr/>
        </p:nvGrpSpPr>
        <p:grpSpPr>
          <a:xfrm>
            <a:off x="726282" y="4617516"/>
            <a:ext cx="10333564" cy="4375874"/>
            <a:chOff x="0" y="0"/>
            <a:chExt cx="10333562" cy="4375873"/>
          </a:xfrm>
        </p:grpSpPr>
        <p:sp>
          <p:nvSpPr>
            <p:cNvPr id="86" name="Linie"/>
            <p:cNvSpPr/>
            <p:nvPr/>
          </p:nvSpPr>
          <p:spPr>
            <a:xfrm>
              <a:off x="1730452" y="2186920"/>
              <a:ext cx="2017918" cy="1"/>
            </a:xfrm>
            <a:prstGeom prst="line">
              <a:avLst/>
            </a:prstGeom>
            <a:noFill/>
            <a:ln w="381000" cap="flat">
              <a:solidFill>
                <a:srgbClr val="000000"/>
              </a:solidFill>
              <a:prstDash val="sysDot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87" name="Linie"/>
            <p:cNvSpPr/>
            <p:nvPr/>
          </p:nvSpPr>
          <p:spPr>
            <a:xfrm>
              <a:off x="1733563" y="3130450"/>
              <a:ext cx="3947348" cy="1"/>
            </a:xfrm>
            <a:prstGeom prst="line">
              <a:avLst/>
            </a:prstGeom>
            <a:noFill/>
            <a:ln w="3810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88" name="S"/>
            <p:cNvSpPr txBox="1"/>
            <p:nvPr/>
          </p:nvSpPr>
          <p:spPr>
            <a:xfrm>
              <a:off x="0" y="1887059"/>
              <a:ext cx="456728" cy="5997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0640" tIns="40640" rIns="40640" bIns="40640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S</a:t>
              </a:r>
            </a:p>
          </p:txBody>
        </p:sp>
        <p:sp>
          <p:nvSpPr>
            <p:cNvPr id="89" name="O"/>
            <p:cNvSpPr txBox="1"/>
            <p:nvPr/>
          </p:nvSpPr>
          <p:spPr>
            <a:xfrm>
              <a:off x="0" y="2830588"/>
              <a:ext cx="507404" cy="599724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0640" tIns="40640" rIns="40640" bIns="40640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O</a:t>
              </a:r>
            </a:p>
          </p:txBody>
        </p:sp>
        <p:sp>
          <p:nvSpPr>
            <p:cNvPr id="90" name="Strich"/>
            <p:cNvSpPr txBox="1"/>
            <p:nvPr/>
          </p:nvSpPr>
          <p:spPr>
            <a:xfrm>
              <a:off x="0" y="943529"/>
              <a:ext cx="1320452" cy="599724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0640" tIns="40640" rIns="40640" bIns="40640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Strich</a:t>
              </a:r>
            </a:p>
          </p:txBody>
        </p:sp>
        <p:sp>
          <p:nvSpPr>
            <p:cNvPr id="91" name="Punkt"/>
            <p:cNvSpPr txBox="1"/>
            <p:nvPr/>
          </p:nvSpPr>
          <p:spPr>
            <a:xfrm>
              <a:off x="0" y="0"/>
              <a:ext cx="1320899" cy="59972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0640" tIns="40640" rIns="40640" bIns="40640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Punkt</a:t>
              </a:r>
            </a:p>
          </p:txBody>
        </p:sp>
        <p:sp>
          <p:nvSpPr>
            <p:cNvPr id="92" name="Linie"/>
            <p:cNvSpPr/>
            <p:nvPr/>
          </p:nvSpPr>
          <p:spPr>
            <a:xfrm>
              <a:off x="1710289" y="299861"/>
              <a:ext cx="507405" cy="1"/>
            </a:xfrm>
            <a:prstGeom prst="line">
              <a:avLst/>
            </a:prstGeom>
            <a:noFill/>
            <a:ln w="381000" cap="flat">
              <a:solidFill>
                <a:srgbClr val="000000"/>
              </a:solidFill>
              <a:prstDash val="sysDot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3" name="Linie"/>
            <p:cNvSpPr/>
            <p:nvPr/>
          </p:nvSpPr>
          <p:spPr>
            <a:xfrm>
              <a:off x="1759748" y="1243390"/>
              <a:ext cx="975136" cy="1"/>
            </a:xfrm>
            <a:prstGeom prst="line">
              <a:avLst/>
            </a:prstGeom>
            <a:noFill/>
            <a:ln w="3810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4" name="SOS"/>
            <p:cNvSpPr txBox="1"/>
            <p:nvPr/>
          </p:nvSpPr>
          <p:spPr>
            <a:xfrm>
              <a:off x="0" y="3776150"/>
              <a:ext cx="1117302" cy="599724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0640" tIns="40640" rIns="40640" bIns="40640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SOS</a:t>
              </a:r>
            </a:p>
          </p:txBody>
        </p:sp>
        <p:sp>
          <p:nvSpPr>
            <p:cNvPr id="95" name="Linie"/>
            <p:cNvSpPr/>
            <p:nvPr/>
          </p:nvSpPr>
          <p:spPr>
            <a:xfrm>
              <a:off x="1730452" y="4073979"/>
              <a:ext cx="2017918" cy="1"/>
            </a:xfrm>
            <a:prstGeom prst="line">
              <a:avLst/>
            </a:prstGeom>
            <a:noFill/>
            <a:ln w="381000" cap="flat">
              <a:solidFill>
                <a:srgbClr val="000000"/>
              </a:solidFill>
              <a:prstDash val="sysDot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6" name="Linie"/>
            <p:cNvSpPr/>
            <p:nvPr/>
          </p:nvSpPr>
          <p:spPr>
            <a:xfrm>
              <a:off x="4058334" y="4073979"/>
              <a:ext cx="3947348" cy="1"/>
            </a:xfrm>
            <a:prstGeom prst="line">
              <a:avLst/>
            </a:prstGeom>
            <a:noFill/>
            <a:ln w="3810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7" name="Linie"/>
            <p:cNvSpPr/>
            <p:nvPr/>
          </p:nvSpPr>
          <p:spPr>
            <a:xfrm>
              <a:off x="8315645" y="4073979"/>
              <a:ext cx="2017918" cy="1"/>
            </a:xfrm>
            <a:prstGeom prst="line">
              <a:avLst/>
            </a:prstGeom>
            <a:noFill/>
            <a:ln w="381000" cap="flat">
              <a:solidFill>
                <a:srgbClr val="000000"/>
              </a:solidFill>
              <a:prstDash val="sysDot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sp>
        <p:nvSpPr>
          <p:cNvPr id="99" name="01000010 = 42 =   B…"/>
          <p:cNvSpPr txBox="1"/>
          <p:nvPr/>
        </p:nvSpPr>
        <p:spPr>
          <a:xfrm>
            <a:off x="6613889" y="3429697"/>
            <a:ext cx="5358978" cy="116018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/>
          <a:p>
            <a:pPr>
              <a:defRPr sz="4200"/>
            </a:pPr>
            <a:r>
              <a:t>01000010 = 42 =   B</a:t>
            </a:r>
          </a:p>
          <a:p>
            <a:pPr>
              <a:defRPr sz="3200"/>
            </a:pPr>
            <a:r>
              <a:t>Binär                  Hex    ASCII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104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05" name="Langzeitgedächtni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Langzeitgedächtnis</a:t>
            </a:r>
          </a:p>
        </p:txBody>
      </p:sp>
      <p:sp>
        <p:nvSpPr>
          <p:cNvPr id="106" name="Deklaratives Wissen…"/>
          <p:cNvSpPr txBox="1"/>
          <p:nvPr>
            <p:ph type="body" sz="quarter" idx="1"/>
          </p:nvPr>
        </p:nvSpPr>
        <p:spPr>
          <a:xfrm>
            <a:off x="203200" y="1346041"/>
            <a:ext cx="12598400" cy="1969060"/>
          </a:xfrm>
          <a:prstGeom prst="rect">
            <a:avLst/>
          </a:prstGeom>
        </p:spPr>
        <p:txBody>
          <a:bodyPr/>
          <a:lstStyle/>
          <a:p>
            <a:pPr/>
            <a:r>
              <a:t>Deklaratives Wissen</a:t>
            </a:r>
          </a:p>
          <a:p>
            <a:pPr/>
            <a:r>
              <a:t>Prozedurales Wissen</a:t>
            </a:r>
          </a:p>
          <a:p>
            <a:pPr lvl="1"/>
            <a:r>
              <a:t>motorisch vs. kognitiv</a:t>
            </a:r>
          </a:p>
        </p:txBody>
      </p:sp>
      <p:sp>
        <p:nvSpPr>
          <p:cNvPr id="107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17" name="Gruppieren"/>
          <p:cNvGrpSpPr/>
          <p:nvPr/>
        </p:nvGrpSpPr>
        <p:grpSpPr>
          <a:xfrm>
            <a:off x="604847" y="4065288"/>
            <a:ext cx="5694284" cy="4681959"/>
            <a:chOff x="0" y="0"/>
            <a:chExt cx="5694283" cy="4681958"/>
          </a:xfrm>
        </p:grpSpPr>
        <p:sp>
          <p:nvSpPr>
            <p:cNvPr id="108" name="Pinguin"/>
            <p:cNvSpPr/>
            <p:nvPr/>
          </p:nvSpPr>
          <p:spPr>
            <a:xfrm>
              <a:off x="0" y="3981619"/>
              <a:ext cx="1972241" cy="700340"/>
            </a:xfrm>
            <a:prstGeom prst="rect">
              <a:avLst/>
            </a:prstGeom>
            <a:solidFill>
              <a:srgbClr val="4FC0E3"/>
            </a:solidFill>
            <a:ln w="3175" cap="flat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0640" tIns="40640" rIns="40640" bIns="40640" numCol="1" anchor="ctr">
              <a:noAutofit/>
            </a:bodyPr>
            <a:lstStyle>
              <a:lvl1pPr algn="ctr"/>
            </a:lstStyle>
            <a:p>
              <a:pPr/>
              <a:r>
                <a:t>Pinguin</a:t>
              </a:r>
            </a:p>
          </p:txBody>
        </p:sp>
        <p:sp>
          <p:nvSpPr>
            <p:cNvPr id="109" name="Kanarienvogel"/>
            <p:cNvSpPr/>
            <p:nvPr/>
          </p:nvSpPr>
          <p:spPr>
            <a:xfrm>
              <a:off x="2546564" y="3981619"/>
              <a:ext cx="2273506" cy="700340"/>
            </a:xfrm>
            <a:prstGeom prst="rect">
              <a:avLst/>
            </a:prstGeom>
            <a:solidFill>
              <a:srgbClr val="4FC0E3"/>
            </a:solidFill>
            <a:ln w="3175" cap="flat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0640" tIns="40640" rIns="40640" bIns="40640" numCol="1" anchor="ctr">
              <a:noAutofit/>
            </a:bodyPr>
            <a:lstStyle>
              <a:lvl1pPr algn="ctr"/>
            </a:lstStyle>
            <a:p>
              <a:pPr/>
              <a:r>
                <a:t>Kanarienvogel</a:t>
              </a:r>
            </a:p>
          </p:txBody>
        </p:sp>
        <p:sp>
          <p:nvSpPr>
            <p:cNvPr id="110" name="Vogel"/>
            <p:cNvSpPr/>
            <p:nvPr/>
          </p:nvSpPr>
          <p:spPr>
            <a:xfrm>
              <a:off x="1195640" y="1990809"/>
              <a:ext cx="1972242" cy="700340"/>
            </a:xfrm>
            <a:prstGeom prst="rect">
              <a:avLst/>
            </a:prstGeom>
            <a:solidFill>
              <a:srgbClr val="4FC0E3"/>
            </a:solidFill>
            <a:ln w="3175" cap="flat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0640" tIns="40640" rIns="40640" bIns="40640" numCol="1" anchor="ctr">
              <a:noAutofit/>
            </a:bodyPr>
            <a:lstStyle>
              <a:lvl1pPr algn="ctr"/>
            </a:lstStyle>
            <a:p>
              <a:pPr/>
              <a:r>
                <a:t>Vogel</a:t>
              </a:r>
            </a:p>
          </p:txBody>
        </p:sp>
        <p:sp>
          <p:nvSpPr>
            <p:cNvPr id="111" name="Tier"/>
            <p:cNvSpPr/>
            <p:nvPr/>
          </p:nvSpPr>
          <p:spPr>
            <a:xfrm>
              <a:off x="2284444" y="0"/>
              <a:ext cx="1972242" cy="700339"/>
            </a:xfrm>
            <a:prstGeom prst="rect">
              <a:avLst/>
            </a:prstGeom>
            <a:solidFill>
              <a:srgbClr val="4FC0E3"/>
            </a:solidFill>
            <a:ln w="3175" cap="flat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0640" tIns="40640" rIns="40640" bIns="40640" numCol="1" anchor="ctr">
              <a:noAutofit/>
            </a:bodyPr>
            <a:lstStyle>
              <a:lvl1pPr algn="ctr"/>
            </a:lstStyle>
            <a:p>
              <a:pPr/>
              <a:r>
                <a:t>Tier</a:t>
              </a:r>
            </a:p>
          </p:txBody>
        </p:sp>
        <p:sp>
          <p:nvSpPr>
            <p:cNvPr id="112" name="Fisch"/>
            <p:cNvSpPr/>
            <p:nvPr/>
          </p:nvSpPr>
          <p:spPr>
            <a:xfrm>
              <a:off x="3722042" y="1990809"/>
              <a:ext cx="1972242" cy="700340"/>
            </a:xfrm>
            <a:prstGeom prst="rect">
              <a:avLst/>
            </a:prstGeom>
            <a:solidFill>
              <a:srgbClr val="4FC0E3"/>
            </a:solidFill>
            <a:ln w="3175" cap="flat">
              <a:solidFill>
                <a:srgbClr val="000000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0640" tIns="40640" rIns="40640" bIns="40640" numCol="1" anchor="ctr">
              <a:noAutofit/>
            </a:bodyPr>
            <a:lstStyle>
              <a:lvl1pPr algn="ctr"/>
            </a:lstStyle>
            <a:p>
              <a:pPr/>
              <a:r>
                <a:t>Fisch</a:t>
              </a:r>
            </a:p>
          </p:txBody>
        </p:sp>
        <p:sp>
          <p:nvSpPr>
            <p:cNvPr id="113" name="Linie"/>
            <p:cNvSpPr/>
            <p:nvPr/>
          </p:nvSpPr>
          <p:spPr>
            <a:xfrm flipV="1">
              <a:off x="1028314" y="2692656"/>
              <a:ext cx="929356" cy="1312297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14" name="Linie"/>
            <p:cNvSpPr/>
            <p:nvPr/>
          </p:nvSpPr>
          <p:spPr>
            <a:xfrm flipH="1" flipV="1">
              <a:off x="2661985" y="2694471"/>
              <a:ext cx="630367" cy="1314209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15" name="Linie"/>
            <p:cNvSpPr/>
            <p:nvPr/>
          </p:nvSpPr>
          <p:spPr>
            <a:xfrm flipV="1">
              <a:off x="2223955" y="675527"/>
              <a:ext cx="929356" cy="1312296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16" name="Linie"/>
            <p:cNvSpPr/>
            <p:nvPr/>
          </p:nvSpPr>
          <p:spPr>
            <a:xfrm flipH="1" flipV="1">
              <a:off x="3726046" y="680231"/>
              <a:ext cx="630367" cy="1314209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pic>
        <p:nvPicPr>
          <p:cNvPr id="118" name="Bild" descr="Bild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150901" y="6547555"/>
            <a:ext cx="3535274" cy="2643038"/>
          </a:xfrm>
          <a:prstGeom prst="rect">
            <a:avLst/>
          </a:prstGeom>
          <a:ln w="3175"/>
        </p:spPr>
      </p:pic>
      <p:sp>
        <p:nvSpPr>
          <p:cNvPr id="119" name="http://hans-thiem-platz.de/Mathe/gifs/div3.gif"/>
          <p:cNvSpPr txBox="1"/>
          <p:nvPr/>
        </p:nvSpPr>
        <p:spPr>
          <a:xfrm>
            <a:off x="9827226" y="8918391"/>
            <a:ext cx="1896095" cy="1672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700"/>
            </a:lvl1pPr>
          </a:lstStyle>
          <a:p>
            <a:pPr/>
            <a:r>
              <a:t>http://hans-thiem-platz.de/Mathe/gifs/div3.gif</a:t>
            </a:r>
          </a:p>
        </p:txBody>
      </p:sp>
      <p:pic>
        <p:nvPicPr>
          <p:cNvPr id="120" name="Bild" descr="Bild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886229" y="-134356"/>
            <a:ext cx="4848159" cy="3232106"/>
          </a:xfrm>
          <a:prstGeom prst="rect">
            <a:avLst/>
          </a:prstGeom>
          <a:ln w="3175"/>
        </p:spPr>
      </p:pic>
      <p:sp>
        <p:nvSpPr>
          <p:cNvPr id="121" name="https://d18sbuqo31l788.cloudfront.net/image_pool_items/files/original/7050/3a66cece1d86566101c2fff97c73034fd8977f52/7050.png?1353930541"/>
          <p:cNvSpPr txBox="1"/>
          <p:nvPr/>
        </p:nvSpPr>
        <p:spPr>
          <a:xfrm>
            <a:off x="8630077" y="14021"/>
            <a:ext cx="2614067" cy="13083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300"/>
            </a:lvl1pPr>
          </a:lstStyle>
          <a:p>
            <a:pPr/>
            <a:r>
              <a:t>https://d18sbuqo31l788.cloudfront.net/image_pool_items/files/original/7050/3a66cece1d86566101c2fff97c73034fd8977f52/7050.png?1353930541</a:t>
            </a:r>
          </a:p>
        </p:txBody>
      </p:sp>
      <p:pic>
        <p:nvPicPr>
          <p:cNvPr id="122" name="Bild" descr="Bild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133728" y="3096365"/>
            <a:ext cx="5569620" cy="2643038"/>
          </a:xfrm>
          <a:prstGeom prst="rect">
            <a:avLst/>
          </a:prstGeom>
          <a:ln w="3175"/>
        </p:spPr>
      </p:pic>
      <p:sp>
        <p:nvSpPr>
          <p:cNvPr id="123" name="http://www.jonglieren.at/theoprax/ersteschritte_baelle/1.gif"/>
          <p:cNvSpPr txBox="1"/>
          <p:nvPr/>
        </p:nvSpPr>
        <p:spPr>
          <a:xfrm>
            <a:off x="7866006" y="2817933"/>
            <a:ext cx="2104443" cy="1549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600"/>
            </a:lvl1pPr>
          </a:lstStyle>
          <a:p>
            <a:pPr/>
            <a:r>
              <a:t>http://www.jonglieren.at/theoprax/ersteschritte_baelle/1.gif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Bild" descr="Bild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6016" y="5488461"/>
            <a:ext cx="6943182" cy="3760892"/>
          </a:xfrm>
          <a:prstGeom prst="rect">
            <a:avLst/>
          </a:prstGeom>
          <a:ln w="3175"/>
        </p:spPr>
      </p:pic>
      <p:sp>
        <p:nvSpPr>
          <p:cNvPr id="128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129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30" name="Wiedererkennen vs. Erinner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Wiedererkennen vs. Erinnern</a:t>
            </a:r>
          </a:p>
        </p:txBody>
      </p:sp>
      <p:sp>
        <p:nvSpPr>
          <p:cNvPr id="131" name="Ist dein Fahrrad von der Marke XYZ?…"/>
          <p:cNvSpPr txBox="1"/>
          <p:nvPr>
            <p:ph type="body" sz="half" idx="1"/>
          </p:nvPr>
        </p:nvSpPr>
        <p:spPr>
          <a:xfrm>
            <a:off x="203200" y="1346041"/>
            <a:ext cx="8916993" cy="4250949"/>
          </a:xfrm>
          <a:prstGeom prst="rect">
            <a:avLst/>
          </a:prstGeom>
        </p:spPr>
        <p:txBody>
          <a:bodyPr/>
          <a:lstStyle/>
          <a:p>
            <a:pPr/>
            <a:r>
              <a:t>Ist dein Fahrrad von der Marke XYZ?</a:t>
            </a:r>
          </a:p>
          <a:p>
            <a:pPr lvl="1"/>
            <a:r>
              <a:t>Muss nur ja/nein entschieden werden</a:t>
            </a:r>
            <a:endParaRPr b="1"/>
          </a:p>
          <a:p>
            <a:pPr/>
          </a:p>
          <a:p>
            <a:pPr/>
            <a:r>
              <a:t>Welche Fahrradmarke??</a:t>
            </a:r>
          </a:p>
          <a:p>
            <a:pPr lvl="1"/>
            <a:r>
              <a:t>Antwort muss produziert werden</a:t>
            </a:r>
          </a:p>
          <a:p>
            <a:pPr lvl="1"/>
            <a:r>
              <a:t>Bsp: </a:t>
            </a:r>
            <a:r>
              <a:rPr b="1"/>
              <a:t>grep “Erinnern“ chapter??.tex</a:t>
            </a:r>
          </a:p>
        </p:txBody>
      </p:sp>
      <p:sp>
        <p:nvSpPr>
          <p:cNvPr id="132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33" name="http://www.graphicsfuel.com/wp-content/uploads/2013/03/20-social-media-icons.png"/>
          <p:cNvSpPr txBox="1"/>
          <p:nvPr/>
        </p:nvSpPr>
        <p:spPr>
          <a:xfrm>
            <a:off x="2282771" y="9114196"/>
            <a:ext cx="2989672" cy="1549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600"/>
            </a:lvl1pPr>
          </a:lstStyle>
          <a:p>
            <a:pPr/>
            <a:r>
              <a:t>http://www.graphicsfuel.com/wp-content/uploads/2013/03/20-social-media-icons.png</a:t>
            </a:r>
          </a:p>
        </p:txBody>
      </p:sp>
      <p:pic>
        <p:nvPicPr>
          <p:cNvPr id="134" name="Bild" descr="Bild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417554" y="2706545"/>
            <a:ext cx="4191001" cy="5118101"/>
          </a:xfrm>
          <a:prstGeom prst="rect">
            <a:avLst/>
          </a:prstGeom>
          <a:ln w="3175"/>
        </p:spPr>
      </p:pic>
      <p:sp>
        <p:nvSpPr>
          <p:cNvPr id="135" name="http://koella.webprogrammierer.at/spass/erinnern.jpg"/>
          <p:cNvSpPr txBox="1"/>
          <p:nvPr/>
        </p:nvSpPr>
        <p:spPr>
          <a:xfrm>
            <a:off x="9254056" y="7845453"/>
            <a:ext cx="2517998" cy="19225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800"/>
            </a:lvl1pPr>
          </a:lstStyle>
          <a:p>
            <a:pPr/>
            <a:r>
              <a:t>http://koella.webprogrammierer.at/spass/erinnern.jpg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Abgerundetes Rechteck"/>
          <p:cNvSpPr/>
          <p:nvPr/>
        </p:nvSpPr>
        <p:spPr>
          <a:xfrm>
            <a:off x="114299" y="3111500"/>
            <a:ext cx="12710161" cy="609600"/>
          </a:xfrm>
          <a:prstGeom prst="roundRect">
            <a:avLst>
              <a:gd name="adj" fmla="val 31250"/>
            </a:avLst>
          </a:prstGeom>
          <a:solidFill>
            <a:srgbClr val="4EBFE2"/>
          </a:solidFill>
          <a:ln w="3175">
            <a:solidFill>
              <a:srgbClr val="000000"/>
            </a:solidFill>
          </a:ln>
        </p:spPr>
        <p:txBody>
          <a:bodyPr lIns="40640" tIns="40640" rIns="40640" bIns="40640" anchor="ctr"/>
          <a:lstStyle/>
          <a:p>
            <a:pPr/>
          </a:p>
        </p:txBody>
      </p:sp>
      <p:sp>
        <p:nvSpPr>
          <p:cNvPr id="140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141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2" name="Kapitel 3 - Kogni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Kapitel 3 - Kognition</a:t>
            </a:r>
          </a:p>
        </p:txBody>
      </p:sp>
      <p:sp>
        <p:nvSpPr>
          <p:cNvPr id="143" name="Gedächtnistype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Gedächtnistypen</a:t>
            </a:r>
          </a:p>
          <a:p>
            <a:pPr lvl="1"/>
            <a:r>
              <a:t>Kurzzeitgedächtnis und kognitive Prozesse </a:t>
            </a:r>
          </a:p>
          <a:p>
            <a:pPr lvl="1"/>
            <a:r>
              <a:t>Langzeitgedächtnis</a:t>
            </a:r>
          </a:p>
          <a:p>
            <a:pPr/>
            <a:r>
              <a:t>Lernen </a:t>
            </a:r>
          </a:p>
          <a:p>
            <a:pPr/>
            <a:r>
              <a:t>Vergessen</a:t>
            </a:r>
          </a:p>
          <a:p>
            <a:pPr/>
            <a:r>
              <a:t>Aufmerksamkeit</a:t>
            </a:r>
          </a:p>
          <a:p>
            <a:pPr/>
            <a:r>
              <a:t>Kognitive Belastung</a:t>
            </a:r>
          </a:p>
          <a:p>
            <a:pPr lvl="1"/>
            <a:r>
              <a:t>Arbeitsgedächtnisbelastung</a:t>
            </a:r>
          </a:p>
          <a:p>
            <a:pPr lvl="1"/>
            <a:r>
              <a:t>Belastung durch Mehrfachaufgaben</a:t>
            </a:r>
          </a:p>
          <a:p>
            <a:pPr lvl="1"/>
            <a:r>
              <a:t>Messen der kognitiven Belastung</a:t>
            </a:r>
          </a:p>
          <a:p>
            <a:pPr/>
            <a:r>
              <a:t>Entscheidungsfindung und -zeiten</a:t>
            </a:r>
          </a:p>
        </p:txBody>
      </p:sp>
      <p:sp>
        <p:nvSpPr>
          <p:cNvPr id="144" name="Foliennummer"/>
          <p:cNvSpPr txBox="1"/>
          <p:nvPr>
            <p:ph type="sldNum" sz="quarter" idx="2"/>
          </p:nvPr>
        </p:nvSpPr>
        <p:spPr>
          <a:xfrm>
            <a:off x="12596441" y="9497434"/>
            <a:ext cx="192865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147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8" name="Bewertung von Lernverfahre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Bewertung von Lernverfahren</a:t>
            </a:r>
          </a:p>
        </p:txBody>
      </p:sp>
      <p:sp>
        <p:nvSpPr>
          <p:cNvPr id="149" name="Kontrollgruppe: lernt ohne Verfahren (trial &amp; error)…"/>
          <p:cNvSpPr txBox="1"/>
          <p:nvPr>
            <p:ph type="body" sz="half" idx="1"/>
          </p:nvPr>
        </p:nvSpPr>
        <p:spPr>
          <a:xfrm>
            <a:off x="203200" y="1346041"/>
            <a:ext cx="12598400" cy="2033120"/>
          </a:xfrm>
          <a:prstGeom prst="rect">
            <a:avLst/>
          </a:prstGeom>
        </p:spPr>
        <p:txBody>
          <a:bodyPr/>
          <a:lstStyle/>
          <a:p>
            <a:pPr/>
            <a:r>
              <a:t>Kontrollgruppe: lernt ohne Verfahren (trial &amp; error)</a:t>
            </a:r>
          </a:p>
          <a:p>
            <a:pPr/>
            <a:r>
              <a:t>Transfergruppe: lernt mit neuem Verfahren (z.B. Kurs)</a:t>
            </a:r>
          </a:p>
          <a:p>
            <a:pPr/>
            <a:r>
              <a:t>Zeit bis zu einem bestimmten Erfolg wird gemessen</a:t>
            </a:r>
          </a:p>
        </p:txBody>
      </p:sp>
      <p:sp>
        <p:nvSpPr>
          <p:cNvPr id="150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51" name="CodeCogsEqn-4.pdf" descr="CodeCogsEqn-4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2381" y="5631302"/>
            <a:ext cx="11760038" cy="1105382"/>
          </a:xfrm>
          <a:prstGeom prst="rect">
            <a:avLst/>
          </a:prstGeom>
          <a:ln w="3175"/>
        </p:spPr>
      </p:pic>
      <p:pic>
        <p:nvPicPr>
          <p:cNvPr id="152" name="CodeCogsEqn-5.pdf" descr="CodeCogsEqn-5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22381" y="7096803"/>
            <a:ext cx="11760038" cy="1074504"/>
          </a:xfrm>
          <a:prstGeom prst="rect">
            <a:avLst/>
          </a:prstGeom>
          <a:ln w="3175"/>
        </p:spPr>
      </p:pic>
      <p:sp>
        <p:nvSpPr>
          <p:cNvPr id="153" name="Zeit neueLerntechnik"/>
          <p:cNvSpPr/>
          <p:nvPr/>
        </p:nvSpPr>
        <p:spPr>
          <a:xfrm>
            <a:off x="705662" y="3828342"/>
            <a:ext cx="3472453" cy="473876"/>
          </a:xfrm>
          <a:prstGeom prst="rect">
            <a:avLst/>
          </a:prstGeom>
          <a:solidFill>
            <a:srgbClr val="4FC0E3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>
            <a:lvl1pPr algn="ctr"/>
          </a:lstStyle>
          <a:p>
            <a:pPr/>
            <a:r>
              <a:t>Zeit neueLerntechnik</a:t>
            </a:r>
          </a:p>
        </p:txBody>
      </p:sp>
      <p:sp>
        <p:nvSpPr>
          <p:cNvPr id="154" name="Zeit Transfergruppe"/>
          <p:cNvSpPr/>
          <p:nvPr/>
        </p:nvSpPr>
        <p:spPr>
          <a:xfrm>
            <a:off x="4250205" y="3830483"/>
            <a:ext cx="4504390" cy="473876"/>
          </a:xfrm>
          <a:prstGeom prst="rect">
            <a:avLst/>
          </a:prstGeom>
          <a:solidFill>
            <a:srgbClr val="4FC0E3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>
            <a:lvl1pPr algn="ctr"/>
          </a:lstStyle>
          <a:p>
            <a:pPr/>
            <a:r>
              <a:t>Zeit Transfergruppe</a:t>
            </a:r>
          </a:p>
        </p:txBody>
      </p:sp>
      <p:sp>
        <p:nvSpPr>
          <p:cNvPr id="155" name="Zeit Kontrollgruppe"/>
          <p:cNvSpPr/>
          <p:nvPr/>
        </p:nvSpPr>
        <p:spPr>
          <a:xfrm>
            <a:off x="4226386" y="4708244"/>
            <a:ext cx="5726364" cy="473876"/>
          </a:xfrm>
          <a:prstGeom prst="rect">
            <a:avLst/>
          </a:prstGeom>
          <a:solidFill>
            <a:srgbClr val="4FC0E3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>
            <a:lvl1pPr algn="ctr"/>
          </a:lstStyle>
          <a:p>
            <a:pPr/>
            <a:r>
              <a:t>Zeit Kontrollgruppe</a:t>
            </a:r>
          </a:p>
        </p:txBody>
      </p:sp>
      <p:sp>
        <p:nvSpPr>
          <p:cNvPr id="156" name="Linie"/>
          <p:cNvSpPr/>
          <p:nvPr/>
        </p:nvSpPr>
        <p:spPr>
          <a:xfrm>
            <a:off x="696420" y="4505231"/>
            <a:ext cx="11611959" cy="1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7" name="Linie"/>
          <p:cNvSpPr/>
          <p:nvPr/>
        </p:nvSpPr>
        <p:spPr>
          <a:xfrm flipV="1">
            <a:off x="4209744" y="3498662"/>
            <a:ext cx="1" cy="2013139"/>
          </a:xfrm>
          <a:prstGeom prst="line">
            <a:avLst/>
          </a:prstGeom>
          <a:ln w="762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8" name="CodeCogsEqn-8.pdf" descr="CodeCogsEqn-8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22381" y="8531426"/>
            <a:ext cx="11760038" cy="753645"/>
          </a:xfrm>
          <a:prstGeom prst="rect">
            <a:avLst/>
          </a:prstGeom>
          <a:ln w="3175"/>
        </p:spPr>
      </p:pic>
      <p:sp>
        <p:nvSpPr>
          <p:cNvPr id="159" name="Gewinn"/>
          <p:cNvSpPr/>
          <p:nvPr/>
        </p:nvSpPr>
        <p:spPr>
          <a:xfrm>
            <a:off x="8783943" y="3830483"/>
            <a:ext cx="1168807" cy="473876"/>
          </a:xfrm>
          <a:prstGeom prst="rect">
            <a:avLst/>
          </a:prstGeom>
          <a:solidFill>
            <a:srgbClr val="DCDEE0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>
            <a:lvl1pPr algn="ctr">
              <a:defRPr sz="2100"/>
            </a:lvl1pPr>
          </a:lstStyle>
          <a:p>
            <a:pPr/>
            <a:r>
              <a:t>Gewinn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2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path" nodeType="clickEffect" presetSubtype="0" presetID="-1" grpId="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620575 0.089994" origin="layout" pathEditMode="relative">
                                      <p:cBhvr>
                                        <p:cTn id="12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xit" nodeType="clickEffect" presetSubtype="8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9" grpId="3"/>
      <p:bldP build="whole" bldLvl="1" animBg="1" rev="0" advAuto="0" spid="159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164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5" name="Lernen durch Beispie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Lernen durch Beispiele</a:t>
            </a:r>
          </a:p>
        </p:txBody>
      </p:sp>
      <p:sp>
        <p:nvSpPr>
          <p:cNvPr id="166" name="Instructables…"/>
          <p:cNvSpPr txBox="1"/>
          <p:nvPr>
            <p:ph type="body" sz="half" idx="1"/>
          </p:nvPr>
        </p:nvSpPr>
        <p:spPr>
          <a:xfrm>
            <a:off x="203200" y="1346041"/>
            <a:ext cx="5718255" cy="8012064"/>
          </a:xfrm>
          <a:prstGeom prst="rect">
            <a:avLst/>
          </a:prstGeom>
        </p:spPr>
        <p:txBody>
          <a:bodyPr/>
          <a:lstStyle/>
          <a:p>
            <a:pPr/>
            <a:r>
              <a:t>Instructables</a:t>
            </a:r>
          </a:p>
          <a:p>
            <a:pPr/>
            <a:r>
              <a:t>Youtube</a:t>
            </a:r>
          </a:p>
          <a:p>
            <a:pPr/>
            <a:r>
              <a:t>Übung zur Vorlesung</a:t>
            </a:r>
          </a:p>
        </p:txBody>
      </p:sp>
      <p:sp>
        <p:nvSpPr>
          <p:cNvPr id="167" name="Foliennummer"/>
          <p:cNvSpPr txBox="1"/>
          <p:nvPr>
            <p:ph type="sldNum" sz="quarter" idx="2"/>
          </p:nvPr>
        </p:nvSpPr>
        <p:spPr>
          <a:xfrm>
            <a:off x="12553597" y="9497434"/>
            <a:ext cx="278553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68" name="Bildschirmfoto 2014-05-14 um 12.25.28.png" descr="Bildschirmfoto 2014-05-14 um 12.25.28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38608" y="1398463"/>
            <a:ext cx="6885101" cy="7734265"/>
          </a:xfrm>
          <a:prstGeom prst="rect">
            <a:avLst/>
          </a:prstGeom>
          <a:ln w="3175"/>
        </p:spPr>
      </p:pic>
      <p:sp>
        <p:nvSpPr>
          <p:cNvPr id="169" name="http://www.instructables.com/id/SnickerPoodles/?ALLSTEPS"/>
          <p:cNvSpPr txBox="1"/>
          <p:nvPr/>
        </p:nvSpPr>
        <p:spPr>
          <a:xfrm>
            <a:off x="7471036" y="9212810"/>
            <a:ext cx="3220244" cy="20454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900"/>
            </a:lvl1pPr>
          </a:lstStyle>
          <a:p>
            <a:pPr/>
            <a:r>
              <a:t>http://www.instructables.com/id/SnickerPoodles/?ALLSTEPS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174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5" name="Praktische Ausübung (learning by doing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Praktische Ausübung (learning by doing)</a:t>
            </a:r>
          </a:p>
        </p:txBody>
      </p:sp>
      <p:sp>
        <p:nvSpPr>
          <p:cNvPr id="176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77" name="Bild" descr="Bild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565698" y="2349242"/>
            <a:ext cx="4058261" cy="5411014"/>
          </a:xfrm>
          <a:prstGeom prst="rect">
            <a:avLst/>
          </a:prstGeom>
          <a:ln w="3175"/>
        </p:spPr>
      </p:pic>
      <p:sp>
        <p:nvSpPr>
          <p:cNvPr id="178" name="http://4minutepianist.files.wordpress.com/2013/05/boy-on-piano.jpg"/>
          <p:cNvSpPr txBox="1"/>
          <p:nvPr/>
        </p:nvSpPr>
        <p:spPr>
          <a:xfrm>
            <a:off x="9550554" y="2376146"/>
            <a:ext cx="2413670" cy="1549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600"/>
            </a:lvl1pPr>
          </a:lstStyle>
          <a:p>
            <a:pPr/>
            <a:r>
              <a:t>http://4minutepianist.files.wordpress.com/2013/05/boy-on-piano.jpg</a:t>
            </a:r>
          </a:p>
        </p:txBody>
      </p:sp>
      <p:pic>
        <p:nvPicPr>
          <p:cNvPr id="179" name="Bildschirmfoto 2014-05-14 um 12.18.44.png" descr="Bildschirmfoto 2014-05-14 um 12.18.44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63378" y="2349242"/>
            <a:ext cx="7851517" cy="5411014"/>
          </a:xfrm>
          <a:prstGeom prst="rect">
            <a:avLst/>
          </a:prstGeom>
          <a:ln w="3175"/>
        </p:spPr>
      </p:pic>
      <p:sp>
        <p:nvSpPr>
          <p:cNvPr id="180" name="http://reddoors.org/community-center-ocean-city-md-programs/private-ballet-and-pointe-lesson-one-hour/"/>
          <p:cNvSpPr txBox="1"/>
          <p:nvPr/>
        </p:nvSpPr>
        <p:spPr>
          <a:xfrm>
            <a:off x="2442936" y="7578066"/>
            <a:ext cx="3692401" cy="1549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600"/>
            </a:lvl1pPr>
          </a:lstStyle>
          <a:p>
            <a:pPr/>
            <a:r>
              <a:t>http://reddoors.org/community-center-ocean-city-md-programs/private-ballet-and-pointe-lesson-one-hour/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Bild" descr="Bild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451350" y="411300"/>
            <a:ext cx="4102100" cy="5803901"/>
          </a:xfrm>
          <a:prstGeom prst="rect">
            <a:avLst/>
          </a:prstGeom>
          <a:ln w="3175"/>
        </p:spPr>
      </p:pic>
      <p:pic>
        <p:nvPicPr>
          <p:cNvPr id="185" name="Bild" descr="Bild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335050" y="2451570"/>
            <a:ext cx="4426399" cy="3052372"/>
          </a:xfrm>
          <a:prstGeom prst="rect">
            <a:avLst/>
          </a:prstGeom>
          <a:ln w="3175"/>
        </p:spPr>
      </p:pic>
      <p:sp>
        <p:nvSpPr>
          <p:cNvPr id="186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187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8" name="Trainieren von Teilaufgabe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Trainieren von Teilaufgaben</a:t>
            </a:r>
          </a:p>
        </p:txBody>
      </p:sp>
      <p:sp>
        <p:nvSpPr>
          <p:cNvPr id="189" name="(Lenken + Balance)  +     Treten               =       Radfahren"/>
          <p:cNvSpPr txBox="1"/>
          <p:nvPr>
            <p:ph type="body" sz="quarter" idx="1"/>
          </p:nvPr>
        </p:nvSpPr>
        <p:spPr>
          <a:xfrm>
            <a:off x="203200" y="1346041"/>
            <a:ext cx="12598400" cy="828677"/>
          </a:xfrm>
          <a:prstGeom prst="rect">
            <a:avLst/>
          </a:prstGeom>
        </p:spPr>
        <p:txBody>
          <a:bodyPr/>
          <a:lstStyle/>
          <a:p>
            <a:pPr/>
            <a:r>
              <a:t>(Lenken + Balance)  +     Treten               =       Radfahren</a:t>
            </a:r>
          </a:p>
        </p:txBody>
      </p:sp>
      <p:sp>
        <p:nvSpPr>
          <p:cNvPr id="190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91" name="https://images.otto.de/asset/mmo/formatz/kettler-spirit-air-laufrad-rot-6127942.jpg"/>
          <p:cNvSpPr txBox="1"/>
          <p:nvPr/>
        </p:nvSpPr>
        <p:spPr>
          <a:xfrm>
            <a:off x="660546" y="5348539"/>
            <a:ext cx="2435207" cy="15540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500"/>
            </a:lvl1pPr>
          </a:lstStyle>
          <a:p>
            <a:pPr/>
            <a:r>
              <a:t>https://images.otto.de/asset/mmo/formatz/kettler-spirit-air-laufrad-rot-6127942.jpg</a:t>
            </a:r>
          </a:p>
        </p:txBody>
      </p:sp>
      <p:sp>
        <p:nvSpPr>
          <p:cNvPr id="192" name="https://images.otto.de/is/image/mmo/4677310?$ov_formatg2$"/>
          <p:cNvSpPr txBox="1"/>
          <p:nvPr/>
        </p:nvSpPr>
        <p:spPr>
          <a:xfrm>
            <a:off x="5065082" y="5348539"/>
            <a:ext cx="1895518" cy="15540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500"/>
            </a:lvl1pPr>
          </a:lstStyle>
          <a:p>
            <a:pPr/>
            <a:r>
              <a:t>https://images.otto.de/is/image/mmo/4677310?$ov_formatg2$</a:t>
            </a:r>
          </a:p>
        </p:txBody>
      </p:sp>
      <p:pic>
        <p:nvPicPr>
          <p:cNvPr id="193" name="Bild" descr="Bild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08149" y="6262437"/>
            <a:ext cx="2540001" cy="2476501"/>
          </a:xfrm>
          <a:prstGeom prst="rect">
            <a:avLst/>
          </a:prstGeom>
          <a:ln w="3175"/>
        </p:spPr>
      </p:pic>
      <p:pic>
        <p:nvPicPr>
          <p:cNvPr id="194" name="Bild" descr="Bild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431294" y="2424773"/>
            <a:ext cx="3130638" cy="3052372"/>
          </a:xfrm>
          <a:prstGeom prst="rect">
            <a:avLst/>
          </a:prstGeom>
          <a:ln w="3175"/>
        </p:spPr>
      </p:pic>
      <p:sp>
        <p:nvSpPr>
          <p:cNvPr id="195" name="https://images.otto.de/is/image/mmo/10443623?$001PICT01$"/>
          <p:cNvSpPr txBox="1"/>
          <p:nvPr/>
        </p:nvSpPr>
        <p:spPr>
          <a:xfrm>
            <a:off x="10221801" y="5354681"/>
            <a:ext cx="1549624" cy="14311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400"/>
            </a:lvl1pPr>
          </a:lstStyle>
          <a:p>
            <a:pPr/>
            <a:r>
              <a:t>https://images.otto.de/is/image/mmo/10443623?$001PICT01$</a:t>
            </a:r>
          </a:p>
        </p:txBody>
      </p:sp>
      <p:sp>
        <p:nvSpPr>
          <p:cNvPr id="196" name="https://images.otto.de/is/image/mmo/10444993?$001PICT01$"/>
          <p:cNvSpPr txBox="1"/>
          <p:nvPr/>
        </p:nvSpPr>
        <p:spPr>
          <a:xfrm>
            <a:off x="1103338" y="8677763"/>
            <a:ext cx="1549623" cy="14311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400"/>
            </a:lvl1pPr>
          </a:lstStyle>
          <a:p>
            <a:pPr/>
            <a:r>
              <a:t>https://images.otto.de/is/image/mmo/10444993?$001PICT01$</a:t>
            </a:r>
          </a:p>
        </p:txBody>
      </p:sp>
      <p:pic>
        <p:nvPicPr>
          <p:cNvPr id="197" name="Bild" descr="Bild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099699" y="6398757"/>
            <a:ext cx="2435207" cy="2203862"/>
          </a:xfrm>
          <a:prstGeom prst="rect">
            <a:avLst/>
          </a:prstGeom>
          <a:ln w="3175"/>
        </p:spPr>
      </p:pic>
      <p:sp>
        <p:nvSpPr>
          <p:cNvPr id="198" name="http://de.fotolia.com/id/53617865"/>
          <p:cNvSpPr txBox="1"/>
          <p:nvPr/>
        </p:nvSpPr>
        <p:spPr>
          <a:xfrm>
            <a:off x="5780712" y="8671621"/>
            <a:ext cx="1073181" cy="15540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500"/>
            </a:lvl1pPr>
          </a:lstStyle>
          <a:p>
            <a:pPr/>
            <a:r>
              <a:t>http://de.fotolia.com/id/53617865</a:t>
            </a:r>
          </a:p>
        </p:txBody>
      </p:sp>
      <p:sp>
        <p:nvSpPr>
          <p:cNvPr id="199" name="+"/>
          <p:cNvSpPr txBox="1"/>
          <p:nvPr/>
        </p:nvSpPr>
        <p:spPr>
          <a:xfrm>
            <a:off x="3508382" y="3456124"/>
            <a:ext cx="893441" cy="150023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10000"/>
            </a:lvl1pPr>
          </a:lstStyle>
          <a:p>
            <a:pPr/>
            <a:r>
              <a:t>+</a:t>
            </a:r>
          </a:p>
        </p:txBody>
      </p:sp>
      <p:sp>
        <p:nvSpPr>
          <p:cNvPr id="200" name="+"/>
          <p:cNvSpPr txBox="1"/>
          <p:nvPr/>
        </p:nvSpPr>
        <p:spPr>
          <a:xfrm>
            <a:off x="3508382" y="6750571"/>
            <a:ext cx="893441" cy="150023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10000"/>
            </a:lvl1pPr>
          </a:lstStyle>
          <a:p>
            <a:pPr/>
            <a:r>
              <a:t>+</a:t>
            </a:r>
          </a:p>
        </p:txBody>
      </p:sp>
      <p:sp>
        <p:nvSpPr>
          <p:cNvPr id="201" name="="/>
          <p:cNvSpPr txBox="1"/>
          <p:nvPr/>
        </p:nvSpPr>
        <p:spPr>
          <a:xfrm>
            <a:off x="8085463" y="3456124"/>
            <a:ext cx="893440" cy="150023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10000"/>
            </a:lvl1pPr>
          </a:lstStyle>
          <a:p>
            <a:pPr/>
            <a:r>
              <a:t>=</a:t>
            </a:r>
          </a:p>
        </p:txBody>
      </p:sp>
      <p:sp>
        <p:nvSpPr>
          <p:cNvPr id="202" name="="/>
          <p:cNvSpPr txBox="1"/>
          <p:nvPr/>
        </p:nvSpPr>
        <p:spPr>
          <a:xfrm>
            <a:off x="8232782" y="6750571"/>
            <a:ext cx="893441" cy="150023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10000"/>
            </a:lvl1pPr>
          </a:lstStyle>
          <a:p>
            <a:pPr/>
            <a:r>
              <a:t>=</a:t>
            </a:r>
          </a:p>
        </p:txBody>
      </p:sp>
      <p:pic>
        <p:nvPicPr>
          <p:cNvPr id="203" name="Bild" descr="Bild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486455" y="5974502"/>
            <a:ext cx="3130638" cy="3052372"/>
          </a:xfrm>
          <a:prstGeom prst="rect">
            <a:avLst/>
          </a:prstGeom>
          <a:ln w="3175"/>
        </p:spPr>
      </p:pic>
      <p:sp>
        <p:nvSpPr>
          <p:cNvPr id="204" name="https://images.otto.de/is/image/mmo/10443623?$001PICT01$"/>
          <p:cNvSpPr txBox="1"/>
          <p:nvPr/>
        </p:nvSpPr>
        <p:spPr>
          <a:xfrm>
            <a:off x="10276962" y="8677763"/>
            <a:ext cx="1549624" cy="14311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400"/>
            </a:lvl1pPr>
          </a:lstStyle>
          <a:p>
            <a:pPr/>
            <a:r>
              <a:t>https://images.otto.de/is/image/mmo/10443623?$001PICT01$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Abgerundetes Rechteck"/>
          <p:cNvSpPr/>
          <p:nvPr/>
        </p:nvSpPr>
        <p:spPr>
          <a:xfrm>
            <a:off x="114299" y="3771900"/>
            <a:ext cx="12710161" cy="609600"/>
          </a:xfrm>
          <a:prstGeom prst="roundRect">
            <a:avLst>
              <a:gd name="adj" fmla="val 31250"/>
            </a:avLst>
          </a:prstGeom>
          <a:solidFill>
            <a:srgbClr val="4EBFE2"/>
          </a:solidFill>
          <a:ln w="3175">
            <a:solidFill>
              <a:srgbClr val="000000"/>
            </a:solidFill>
          </a:ln>
        </p:spPr>
        <p:txBody>
          <a:bodyPr lIns="40640" tIns="40640" rIns="40640" bIns="40640" anchor="ctr"/>
          <a:lstStyle/>
          <a:p>
            <a:pPr/>
          </a:p>
        </p:txBody>
      </p:sp>
      <p:sp>
        <p:nvSpPr>
          <p:cNvPr id="209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210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11" name="Kapitel 3 - Kogni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Kapitel 3 - Kognition</a:t>
            </a:r>
          </a:p>
        </p:txBody>
      </p:sp>
      <p:sp>
        <p:nvSpPr>
          <p:cNvPr id="212" name="Gedächtnistype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Gedächtnistypen</a:t>
            </a:r>
          </a:p>
          <a:p>
            <a:pPr lvl="1"/>
            <a:r>
              <a:t>Kurzzeitgedächtnis und kognitive Prozesse </a:t>
            </a:r>
          </a:p>
          <a:p>
            <a:pPr lvl="1"/>
            <a:r>
              <a:t>Langzeitgedächtnis</a:t>
            </a:r>
          </a:p>
          <a:p>
            <a:pPr/>
            <a:r>
              <a:t>Lernen </a:t>
            </a:r>
          </a:p>
          <a:p>
            <a:pPr/>
            <a:r>
              <a:t>Vergessen</a:t>
            </a:r>
          </a:p>
          <a:p>
            <a:pPr/>
            <a:r>
              <a:t>Aufmerksamkeit</a:t>
            </a:r>
          </a:p>
          <a:p>
            <a:pPr/>
            <a:r>
              <a:t>Kognitive Belastung</a:t>
            </a:r>
          </a:p>
          <a:p>
            <a:pPr lvl="1"/>
            <a:r>
              <a:t>Arbeitsgedächtnisbelastung</a:t>
            </a:r>
          </a:p>
          <a:p>
            <a:pPr lvl="1"/>
            <a:r>
              <a:t>Belastung durch Mehrfachaufgaben</a:t>
            </a:r>
          </a:p>
          <a:p>
            <a:pPr lvl="1"/>
            <a:r>
              <a:t>Messen der kognitiven Belastung</a:t>
            </a:r>
          </a:p>
          <a:p>
            <a:pPr/>
            <a:r>
              <a:t>Entscheidungsfindung und -zeiten</a:t>
            </a:r>
          </a:p>
        </p:txBody>
      </p:sp>
      <p:sp>
        <p:nvSpPr>
          <p:cNvPr id="213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Bild" descr="Bild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39393" y="6035792"/>
            <a:ext cx="5720101" cy="3489386"/>
          </a:xfrm>
          <a:prstGeom prst="rect">
            <a:avLst/>
          </a:prstGeom>
          <a:ln w="3175"/>
        </p:spPr>
      </p:pic>
      <p:sp>
        <p:nvSpPr>
          <p:cNvPr id="218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219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20" name="Spurenverfallstheori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Spurenverfallstheorie</a:t>
            </a:r>
          </a:p>
        </p:txBody>
      </p:sp>
      <p:sp>
        <p:nvSpPr>
          <p:cNvPr id="221" name="Geht auf den Psychologen Hermann Ebbinghaus zurück…"/>
          <p:cNvSpPr txBox="1"/>
          <p:nvPr>
            <p:ph type="body" idx="1"/>
          </p:nvPr>
        </p:nvSpPr>
        <p:spPr>
          <a:xfrm>
            <a:off x="203200" y="1346041"/>
            <a:ext cx="12598400" cy="5002267"/>
          </a:xfrm>
          <a:prstGeom prst="rect">
            <a:avLst/>
          </a:prstGeom>
        </p:spPr>
        <p:txBody>
          <a:bodyPr/>
          <a:lstStyle/>
          <a:p>
            <a:pPr/>
            <a:r>
              <a:t>Geht auf den Psychologen Hermann Ebbinghaus zurück</a:t>
            </a:r>
          </a:p>
          <a:p>
            <a:pPr/>
            <a:r>
              <a:t>Experiment: Erinnerung an bedeutungslose Silbenfolgen </a:t>
            </a:r>
          </a:p>
          <a:p>
            <a:pPr lvl="1"/>
            <a:r>
              <a:t>verblasst zunehmend mit der Zeit</a:t>
            </a:r>
          </a:p>
          <a:p>
            <a:pPr lvl="1"/>
            <a:r>
              <a:t>daher Theorie: Spur im LZG verschwindet</a:t>
            </a:r>
          </a:p>
          <a:p>
            <a:pPr/>
            <a:r>
              <a:t>Neuere Erkenntnisse:</a:t>
            </a:r>
          </a:p>
          <a:p>
            <a:pPr lvl="1"/>
            <a:r>
              <a:t>Zeit nicht alleine ausschlaggebend, sondern Aktivierung</a:t>
            </a:r>
          </a:p>
          <a:p>
            <a:pPr lvl="1"/>
            <a:r>
              <a:t>wann und wie oft wurde auf das Wissen zugegriffen?</a:t>
            </a:r>
          </a:p>
          <a:p>
            <a:pPr/>
            <a:r>
              <a:t>Selten benötigtes Wissen verschwindet mit der Zeit</a:t>
            </a:r>
          </a:p>
        </p:txBody>
      </p:sp>
      <p:sp>
        <p:nvSpPr>
          <p:cNvPr id="222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23" name="http://sz-magazin.sueddeutsche.de/upl/images/user/252434/27452.jpg"/>
          <p:cNvSpPr txBox="1"/>
          <p:nvPr/>
        </p:nvSpPr>
        <p:spPr>
          <a:xfrm>
            <a:off x="8374085" y="9292287"/>
            <a:ext cx="3314775" cy="19225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800"/>
            </a:lvl1pPr>
          </a:lstStyle>
          <a:p>
            <a:pPr/>
            <a:r>
              <a:t>http://sz-magazin.sueddeutsche.de/upl/images/user/252434/27452.jpg</a:t>
            </a:r>
          </a:p>
        </p:txBody>
      </p:sp>
      <p:pic>
        <p:nvPicPr>
          <p:cNvPr id="224" name="Bild" descr="Bild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3787" y="6306818"/>
            <a:ext cx="6596410" cy="2947333"/>
          </a:xfrm>
          <a:prstGeom prst="rect">
            <a:avLst/>
          </a:prstGeom>
          <a:ln w="3175"/>
        </p:spPr>
      </p:pic>
      <p:sp>
        <p:nvSpPr>
          <p:cNvPr id="225" name="http://www.dreamon.at/wp-content/themes/ut-gogreen/img/slider/spuren-im-sand.jpg"/>
          <p:cNvSpPr txBox="1"/>
          <p:nvPr/>
        </p:nvSpPr>
        <p:spPr>
          <a:xfrm>
            <a:off x="1381004" y="9273521"/>
            <a:ext cx="4401976" cy="20454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900"/>
            </a:lvl1pPr>
          </a:lstStyle>
          <a:p>
            <a:pPr/>
            <a:r>
              <a:t>http://www.dreamon.at/wp-content/themes/ut-gogreen/img/slider/spuren-im-sand.jpg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228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29" name="Interferenztheori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Interferenztheorie</a:t>
            </a:r>
          </a:p>
        </p:txBody>
      </p:sp>
      <p:sp>
        <p:nvSpPr>
          <p:cNvPr id="230" name="Neues Wissen ersetzt altes…"/>
          <p:cNvSpPr txBox="1"/>
          <p:nvPr>
            <p:ph type="body" idx="1"/>
          </p:nvPr>
        </p:nvSpPr>
        <p:spPr>
          <a:xfrm>
            <a:off x="203200" y="1346041"/>
            <a:ext cx="12598400" cy="5320928"/>
          </a:xfrm>
          <a:prstGeom prst="rect">
            <a:avLst/>
          </a:prstGeom>
        </p:spPr>
        <p:txBody>
          <a:bodyPr/>
          <a:lstStyle/>
          <a:p>
            <a:pPr/>
            <a:r>
              <a:t>Neues Wissen ersetzt altes</a:t>
            </a:r>
          </a:p>
          <a:p>
            <a:pPr/>
          </a:p>
          <a:p>
            <a:pPr/>
            <a:r>
              <a:t>Bsp: Umzug, Straßennamen</a:t>
            </a:r>
          </a:p>
          <a:p>
            <a:pPr/>
            <a:r>
              <a:t>Bsp: Namen von Mitschülern beim Schulwechsel</a:t>
            </a:r>
          </a:p>
          <a:p>
            <a:pPr/>
            <a:r>
              <a:t>Bsp: ungenutzte Fremdsprache</a:t>
            </a:r>
          </a:p>
          <a:p>
            <a:pPr/>
          </a:p>
          <a:p>
            <a:pPr/>
            <a:r>
              <a:t>weitere??</a:t>
            </a:r>
          </a:p>
        </p:txBody>
      </p:sp>
      <p:sp>
        <p:nvSpPr>
          <p:cNvPr id="231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32" name="Bild" descr="Bild"/>
          <p:cNvPicPr>
            <a:picLocks noChangeAspect="1"/>
          </p:cNvPicPr>
          <p:nvPr/>
        </p:nvPicPr>
        <p:blipFill>
          <a:blip r:embed="rId2">
            <a:extLst/>
          </a:blip>
          <a:srcRect l="0" t="0" r="0" b="3616"/>
          <a:stretch>
            <a:fillRect/>
          </a:stretch>
        </p:blipFill>
        <p:spPr>
          <a:xfrm>
            <a:off x="8988597" y="6356834"/>
            <a:ext cx="4013201" cy="3023443"/>
          </a:xfrm>
          <a:prstGeom prst="rect">
            <a:avLst/>
          </a:prstGeom>
          <a:ln w="3175"/>
        </p:spPr>
      </p:pic>
      <p:sp>
        <p:nvSpPr>
          <p:cNvPr id="233" name="http://localvictor.files.wordpress.com/2009/07/push1.jpg?w=600"/>
          <p:cNvSpPr txBox="1"/>
          <p:nvPr/>
        </p:nvSpPr>
        <p:spPr>
          <a:xfrm>
            <a:off x="9317497" y="9559272"/>
            <a:ext cx="2288729" cy="1549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600"/>
            </a:lvl1pPr>
          </a:lstStyle>
          <a:p>
            <a:pPr/>
            <a:r>
              <a:t>http://localvictor.files.wordpress.com/2009/07/push1.jpg?w=600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Bild" descr="Bild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334439" y="1485771"/>
            <a:ext cx="5397501" cy="3581401"/>
          </a:xfrm>
          <a:prstGeom prst="rect">
            <a:avLst/>
          </a:prstGeom>
          <a:ln w="3175"/>
        </p:spPr>
      </p:pic>
      <p:sp>
        <p:nvSpPr>
          <p:cNvPr id="236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237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38" name="Faktoren, die das Vergessen verlangsame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Faktoren, die das Vergessen verlangsamen </a:t>
            </a:r>
          </a:p>
        </p:txBody>
      </p:sp>
      <p:sp>
        <p:nvSpPr>
          <p:cNvPr id="239" name="Starke Emotionen:…"/>
          <p:cNvSpPr txBox="1"/>
          <p:nvPr>
            <p:ph type="body" sz="half" idx="1"/>
          </p:nvPr>
        </p:nvSpPr>
        <p:spPr>
          <a:xfrm>
            <a:off x="203200" y="1346041"/>
            <a:ext cx="7915608" cy="3581401"/>
          </a:xfrm>
          <a:prstGeom prst="rect">
            <a:avLst/>
          </a:prstGeom>
        </p:spPr>
        <p:txBody>
          <a:bodyPr/>
          <a:lstStyle/>
          <a:p>
            <a:pPr/>
            <a:r>
              <a:t>Starke Emotionen:</a:t>
            </a:r>
          </a:p>
          <a:p>
            <a:pPr lvl="1"/>
            <a:r>
              <a:t>damit verknüpftes wird länger behalten</a:t>
            </a:r>
          </a:p>
          <a:p>
            <a:pPr/>
            <a:r>
              <a:t>Kontext:</a:t>
            </a:r>
          </a:p>
          <a:p>
            <a:pPr lvl="1"/>
            <a:r>
              <a:t>Lernen und Erinnern im selben Kontext</a:t>
            </a:r>
          </a:p>
        </p:txBody>
      </p:sp>
      <p:sp>
        <p:nvSpPr>
          <p:cNvPr id="240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41" name="http://www.stressfrei-zum-erfolg.de/media/images/stressfrei-zum-erfolg-01.jpg"/>
          <p:cNvSpPr txBox="1"/>
          <p:nvPr/>
        </p:nvSpPr>
        <p:spPr>
          <a:xfrm>
            <a:off x="443317" y="5296467"/>
            <a:ext cx="3641204" cy="19225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800"/>
            </a:lvl1pPr>
          </a:lstStyle>
          <a:p>
            <a:pPr/>
            <a:r>
              <a:t>http://www.stressfrei-zum-erfolg.de/media/images/stressfrei-zum-erfolg-01.jpg</a:t>
            </a:r>
          </a:p>
        </p:txBody>
      </p:sp>
      <p:pic>
        <p:nvPicPr>
          <p:cNvPr id="242" name="Bild" descr="Bild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79400" y="5519185"/>
            <a:ext cx="12446000" cy="3810001"/>
          </a:xfrm>
          <a:prstGeom prst="rect">
            <a:avLst/>
          </a:prstGeom>
          <a:ln w="3175"/>
        </p:spPr>
      </p:pic>
      <p:sp>
        <p:nvSpPr>
          <p:cNvPr id="243" name="http://www.abu-dhabi.diplo.de/contentblob/1981068/Galeriebild_gross/205940/maedchen_lernen.jpg"/>
          <p:cNvSpPr txBox="1"/>
          <p:nvPr/>
        </p:nvSpPr>
        <p:spPr>
          <a:xfrm>
            <a:off x="8600741" y="5118459"/>
            <a:ext cx="4090901" cy="1672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700"/>
            </a:lvl1pPr>
          </a:lstStyle>
          <a:p>
            <a:pPr/>
            <a:r>
              <a:t>http://www.abu-dhabi.diplo.de/contentblob/1981068/Galeriebild_gross/205940/maedchen_lernen.jpg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Abgerundetes Rechteck"/>
          <p:cNvSpPr/>
          <p:nvPr/>
        </p:nvSpPr>
        <p:spPr>
          <a:xfrm>
            <a:off x="114299" y="4445000"/>
            <a:ext cx="12710161" cy="609600"/>
          </a:xfrm>
          <a:prstGeom prst="roundRect">
            <a:avLst>
              <a:gd name="adj" fmla="val 31250"/>
            </a:avLst>
          </a:prstGeom>
          <a:solidFill>
            <a:srgbClr val="4EBFE2"/>
          </a:solidFill>
          <a:ln w="3175">
            <a:solidFill>
              <a:srgbClr val="000000"/>
            </a:solidFill>
          </a:ln>
        </p:spPr>
        <p:txBody>
          <a:bodyPr lIns="40640" tIns="40640" rIns="40640" bIns="40640" anchor="ctr"/>
          <a:lstStyle/>
          <a:p>
            <a:pPr/>
          </a:p>
        </p:txBody>
      </p:sp>
      <p:sp>
        <p:nvSpPr>
          <p:cNvPr id="248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249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50" name="Kapitel 3 - Kogni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Kapitel 3 - Kognition</a:t>
            </a:r>
          </a:p>
        </p:txBody>
      </p:sp>
      <p:sp>
        <p:nvSpPr>
          <p:cNvPr id="251" name="Gedächtnistype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Gedächtnistypen</a:t>
            </a:r>
          </a:p>
          <a:p>
            <a:pPr lvl="1"/>
            <a:r>
              <a:t>Kurzzeitgedächtnis und kognitive Prozesse </a:t>
            </a:r>
          </a:p>
          <a:p>
            <a:pPr lvl="1"/>
            <a:r>
              <a:t>Langzeitgedächtnis</a:t>
            </a:r>
          </a:p>
          <a:p>
            <a:pPr/>
            <a:r>
              <a:t>Lernen </a:t>
            </a:r>
          </a:p>
          <a:p>
            <a:pPr/>
            <a:r>
              <a:t>Vergessen</a:t>
            </a:r>
          </a:p>
          <a:p>
            <a:pPr/>
            <a:r>
              <a:t>Aufmerksamkeit</a:t>
            </a:r>
          </a:p>
          <a:p>
            <a:pPr/>
            <a:r>
              <a:t>Kognitive Belastung</a:t>
            </a:r>
          </a:p>
          <a:p>
            <a:pPr lvl="1"/>
            <a:r>
              <a:t>Arbeitsgedächtnisbelastung</a:t>
            </a:r>
          </a:p>
          <a:p>
            <a:pPr lvl="1"/>
            <a:r>
              <a:t>Belastung durch Mehrfachaufgaben</a:t>
            </a:r>
          </a:p>
          <a:p>
            <a:pPr lvl="1"/>
            <a:r>
              <a:t>Messen der kognitiven Belastung</a:t>
            </a:r>
          </a:p>
          <a:p>
            <a:pPr/>
            <a:r>
              <a:t>Entscheidungsfindung und -zeiten</a:t>
            </a:r>
          </a:p>
        </p:txBody>
      </p:sp>
      <p:sp>
        <p:nvSpPr>
          <p:cNvPr id="252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255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56" name="Selektive Aufmerksamke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Selektive Aufmerksamkeit</a:t>
            </a:r>
          </a:p>
        </p:txBody>
      </p:sp>
      <p:sp>
        <p:nvSpPr>
          <p:cNvPr id="257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58" name="https://www.youtube.com/watch?v=mg11glsBW4Y"/>
          <p:cNvSpPr txBox="1"/>
          <p:nvPr/>
        </p:nvSpPr>
        <p:spPr>
          <a:xfrm>
            <a:off x="8044777" y="473945"/>
            <a:ext cx="4378220" cy="29094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1500"/>
            </a:lvl1pPr>
          </a:lstStyle>
          <a:p>
            <a:pPr/>
            <a:r>
              <a:t>https://www.youtube.com/watch?v=mg11glsBW4Y</a:t>
            </a:r>
          </a:p>
        </p:txBody>
      </p:sp>
      <p:pic>
        <p:nvPicPr>
          <p:cNvPr id="259" name="Girl Falls In Mall Fountain While Texting.mp4" descr="Girl Falls In Mall Fountain While Texting.mp4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-1" y="1202944"/>
            <a:ext cx="13004801" cy="73477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096" fill="hold"/>
                                        <p:tgtEl>
                                          <p:spTgt spid="2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59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259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59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264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65" name="Erinnerung: Cocktail-Party-Effek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Erinnerung: Cocktail-Party-Effekt</a:t>
            </a:r>
          </a:p>
        </p:txBody>
      </p:sp>
      <p:sp>
        <p:nvSpPr>
          <p:cNvPr id="266" name="Selektives Hören…"/>
          <p:cNvSpPr txBox="1"/>
          <p:nvPr>
            <p:ph type="body" sz="half" idx="1"/>
          </p:nvPr>
        </p:nvSpPr>
        <p:spPr>
          <a:xfrm>
            <a:off x="203200" y="1346041"/>
            <a:ext cx="5507849" cy="8012064"/>
          </a:xfrm>
          <a:prstGeom prst="rect">
            <a:avLst/>
          </a:prstGeom>
        </p:spPr>
        <p:txBody>
          <a:bodyPr/>
          <a:lstStyle/>
          <a:p>
            <a:pPr/>
            <a:r>
              <a:t>Selektives Hören</a:t>
            </a:r>
          </a:p>
          <a:p>
            <a:pPr/>
          </a:p>
          <a:p>
            <a:pPr/>
            <a:r>
              <a:t>Geregelte Unterhaltung trotz Stimmengewirr</a:t>
            </a:r>
          </a:p>
          <a:p>
            <a:pPr/>
          </a:p>
          <a:p>
            <a:pPr/>
            <a:r>
              <a:t>Andere Stimmen um bis zu 15dB gedämpft</a:t>
            </a:r>
          </a:p>
          <a:p>
            <a:pPr lvl="1"/>
            <a:r>
              <a:t>nur in der Wahrnehmung</a:t>
            </a:r>
          </a:p>
          <a:p>
            <a:pPr lvl="1"/>
            <a:r>
              <a:t>nicht physikalisch</a:t>
            </a:r>
          </a:p>
          <a:p>
            <a:pPr lvl="1"/>
          </a:p>
          <a:p>
            <a:pPr/>
            <a:r>
              <a:t>Derzeit für Computer nicht machbar</a:t>
            </a:r>
          </a:p>
        </p:txBody>
      </p:sp>
      <p:sp>
        <p:nvSpPr>
          <p:cNvPr id="267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68" name="Cocktail-Party-Effekt.pdf" descr="Cocktail-Party-Effekt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22198" y="1420098"/>
            <a:ext cx="7353301" cy="7251701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271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72" name="Fokussierte Aufmerksamke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Fokussierte Aufmerksamkeit</a:t>
            </a:r>
          </a:p>
        </p:txBody>
      </p:sp>
      <p:sp>
        <p:nvSpPr>
          <p:cNvPr id="273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74" name="Bildschirmfoto 2014-05-07 um 23.19.37.png" descr="Bildschirmfoto 2014-05-07 um 23.19.37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3635" y="1886238"/>
            <a:ext cx="10977530" cy="6758715"/>
          </a:xfrm>
          <a:prstGeom prst="rect">
            <a:avLst/>
          </a:prstGeom>
          <a:ln w="3175"/>
          <a:effectLst>
            <a:outerShdw sx="100000" sy="100000" kx="0" ky="0" algn="b" rotWithShape="0" blurRad="190500" dist="8455" dir="5400000">
              <a:srgbClr val="000000"/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279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80" name="Geteilte Aufmerksamke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Geteilte Aufmerksamkeit</a:t>
            </a:r>
          </a:p>
        </p:txBody>
      </p:sp>
      <p:sp>
        <p:nvSpPr>
          <p:cNvPr id="281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90" name="Gruppieren"/>
          <p:cNvGrpSpPr/>
          <p:nvPr/>
        </p:nvGrpSpPr>
        <p:grpSpPr>
          <a:xfrm>
            <a:off x="441199" y="1029154"/>
            <a:ext cx="12122403" cy="8447483"/>
            <a:chOff x="0" y="0"/>
            <a:chExt cx="12122401" cy="8447481"/>
          </a:xfrm>
        </p:grpSpPr>
        <p:pic>
          <p:nvPicPr>
            <p:cNvPr id="282" name="Bild" descr="Bild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6740" y="0"/>
              <a:ext cx="6629401" cy="4406900"/>
            </a:xfrm>
            <a:prstGeom prst="rect">
              <a:avLst/>
            </a:prstGeom>
            <a:ln w="3175" cap="flat">
              <a:noFill/>
              <a:round/>
            </a:ln>
            <a:effectLst/>
          </p:spPr>
        </p:pic>
        <p:sp>
          <p:nvSpPr>
            <p:cNvPr id="283" name="http://static.a-z.ch/__ip/ZAS8Ioh-act0NRMFDCfeQoHT9QQ/eb5bedd494c6c14890786b9b687436a564dc3f82/assetRelationTeaser-detail/limmattal/zuerich/1200-personen-in-fuenf-wochen-wegen-ablenkung-am-steuer-gebuesst-115639346"/>
            <p:cNvSpPr txBox="1"/>
            <p:nvPr/>
          </p:nvSpPr>
          <p:spPr>
            <a:xfrm>
              <a:off x="0" y="4429867"/>
              <a:ext cx="6846782" cy="155404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0640" tIns="40640" rIns="40640" bIns="40640" numCol="1" anchor="ctr">
              <a:spAutoFit/>
            </a:bodyPr>
            <a:lstStyle>
              <a:lvl1pPr>
                <a:defRPr sz="500"/>
              </a:lvl1pPr>
            </a:lstStyle>
            <a:p>
              <a:pPr/>
              <a:r>
                <a:t>http://static.a-z.ch/__ip/ZAS8Ioh-act0NRMFDCfeQoHT9QQ/eb5bedd494c6c14890786b9b687436a564dc3f82/assetRelationTeaser-detail/limmattal/zuerich/1200-personen-in-fuenf-wochen-wegen-ablenkung-am-steuer-gebuesst-115639346</a:t>
              </a:r>
            </a:p>
          </p:txBody>
        </p:sp>
        <p:pic>
          <p:nvPicPr>
            <p:cNvPr id="284" name="Bild" descr="Bild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6892573" y="17542"/>
              <a:ext cx="5229829" cy="3702761"/>
            </a:xfrm>
            <a:prstGeom prst="rect">
              <a:avLst/>
            </a:prstGeom>
            <a:ln w="3175" cap="flat">
              <a:noFill/>
              <a:round/>
            </a:ln>
            <a:effectLst/>
          </p:spPr>
        </p:pic>
        <p:sp>
          <p:nvSpPr>
            <p:cNvPr id="285" name="http://ais.badische-zeitung.de/piece/00/3f/3b/42/4143938.jpg"/>
            <p:cNvSpPr txBox="1"/>
            <p:nvPr/>
          </p:nvSpPr>
          <p:spPr>
            <a:xfrm>
              <a:off x="7684492" y="3700656"/>
              <a:ext cx="3548038" cy="216826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0640" tIns="40640" rIns="40640" bIns="40640" numCol="1" anchor="ctr">
              <a:spAutoFit/>
            </a:bodyPr>
            <a:lstStyle>
              <a:lvl1pPr>
                <a:defRPr sz="1000"/>
              </a:lvl1pPr>
            </a:lstStyle>
            <a:p>
              <a:pPr/>
              <a:r>
                <a:t>http://ais.badische-zeitung.de/piece/00/3f/3b/42/4143938.jpg</a:t>
              </a:r>
            </a:p>
          </p:txBody>
        </p:sp>
        <p:pic>
          <p:nvPicPr>
            <p:cNvPr id="286" name="Bild" descr="Bild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9204" y="4566921"/>
              <a:ext cx="6584474" cy="3702761"/>
            </a:xfrm>
            <a:prstGeom prst="rect">
              <a:avLst/>
            </a:prstGeom>
            <a:ln w="3175" cap="flat">
              <a:noFill/>
              <a:round/>
            </a:ln>
            <a:effectLst/>
          </p:spPr>
        </p:pic>
        <p:sp>
          <p:nvSpPr>
            <p:cNvPr id="287" name="https://www.allianz.de/static-resources/ratgeber/auto/medien/v_1355996131000/ablenkung_818x460.jpg"/>
            <p:cNvSpPr txBox="1"/>
            <p:nvPr/>
          </p:nvSpPr>
          <p:spPr>
            <a:xfrm>
              <a:off x="28770" y="8242940"/>
              <a:ext cx="5432184" cy="20454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0640" tIns="40640" rIns="40640" bIns="40640" numCol="1" anchor="ctr">
              <a:spAutoFit/>
            </a:bodyPr>
            <a:lstStyle>
              <a:lvl1pPr>
                <a:defRPr sz="900"/>
              </a:lvl1pPr>
            </a:lstStyle>
            <a:p>
              <a:pPr/>
              <a:r>
                <a:t>https://www.allianz.de/static-resources/ratgeber/auto/medien/v_1355996131000/ablenkung_818x460.jpg</a:t>
              </a:r>
            </a:p>
          </p:txBody>
        </p:sp>
        <p:pic>
          <p:nvPicPr>
            <p:cNvPr id="288" name="Bild" descr="Bild"/>
            <p:cNvPicPr>
              <a:picLocks noChangeAspect="1"/>
            </p:cNvPicPr>
            <p:nvPr/>
          </p:nvPicPr>
          <p:blipFill>
            <a:blip r:embed="rId6">
              <a:extLst/>
            </a:blip>
            <a:srcRect l="0" t="0" r="18535" b="0"/>
            <a:stretch>
              <a:fillRect/>
            </a:stretch>
          </p:blipFill>
          <p:spPr>
            <a:xfrm>
              <a:off x="6886010" y="3991994"/>
              <a:ext cx="5231438" cy="4277688"/>
            </a:xfrm>
            <a:prstGeom prst="rect">
              <a:avLst/>
            </a:prstGeom>
            <a:ln w="3175" cap="flat">
              <a:noFill/>
              <a:round/>
            </a:ln>
            <a:effectLst/>
          </p:spPr>
        </p:pic>
        <p:sp>
          <p:nvSpPr>
            <p:cNvPr id="289" name="http://img.welt.de/img/news/crop111875297/030872660-ci3x2l-w620/Hektik-hilft-nicht.jpg"/>
            <p:cNvSpPr txBox="1"/>
            <p:nvPr/>
          </p:nvSpPr>
          <p:spPr>
            <a:xfrm>
              <a:off x="7769882" y="8272033"/>
              <a:ext cx="3622439" cy="16727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0640" tIns="40640" rIns="40640" bIns="40640" numCol="1" anchor="ctr">
              <a:spAutoFit/>
            </a:bodyPr>
            <a:lstStyle>
              <a:lvl1pPr>
                <a:defRPr sz="700"/>
              </a:lvl1pPr>
            </a:lstStyle>
            <a:p>
              <a:pPr/>
              <a:r>
                <a:t>http://img.welt.de/img/news/crop111875297/030872660-ci3x2l-w620/Hektik-hilft-nicht.jpg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295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96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297" name="Test Your Awareness_ Do The Test.mp4" descr="Test Your Awareness_ Do The Test.mp4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349361" y="262020"/>
            <a:ext cx="12306078" cy="9229560"/>
          </a:xfrm>
          <a:prstGeom prst="rect">
            <a:avLst/>
          </a:prstGeom>
          <a:ln w="12700">
            <a:miter lim="400000"/>
          </a:ln>
        </p:spPr>
      </p:pic>
      <p:sp>
        <p:nvSpPr>
          <p:cNvPr id="298" name="https://www.youtube.com/watch?v=Ahg6qcgoay4"/>
          <p:cNvSpPr txBox="1"/>
          <p:nvPr/>
        </p:nvSpPr>
        <p:spPr>
          <a:xfrm>
            <a:off x="8212261" y="9523706"/>
            <a:ext cx="1810098" cy="1549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600"/>
            </a:lvl1pPr>
          </a:lstStyle>
          <a:p>
            <a:pPr/>
            <a:r>
              <a:t>https://www.youtube.com/watch?v=Ahg6qcgoay4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404" fill="hold"/>
                                        <p:tgtEl>
                                          <p:spTgt spid="2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97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297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97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Abgerundetes Rechteck"/>
          <p:cNvSpPr/>
          <p:nvPr/>
        </p:nvSpPr>
        <p:spPr>
          <a:xfrm>
            <a:off x="114299" y="5118100"/>
            <a:ext cx="12710161" cy="609600"/>
          </a:xfrm>
          <a:prstGeom prst="roundRect">
            <a:avLst>
              <a:gd name="adj" fmla="val 31250"/>
            </a:avLst>
          </a:prstGeom>
          <a:solidFill>
            <a:srgbClr val="4EBFE2"/>
          </a:solidFill>
          <a:ln w="3175">
            <a:solidFill>
              <a:srgbClr val="000000"/>
            </a:solidFill>
          </a:ln>
        </p:spPr>
        <p:txBody>
          <a:bodyPr lIns="40640" tIns="40640" rIns="40640" bIns="40640" anchor="ctr"/>
          <a:lstStyle/>
          <a:p>
            <a:pPr/>
          </a:p>
        </p:txBody>
      </p:sp>
      <p:sp>
        <p:nvSpPr>
          <p:cNvPr id="303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304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05" name="Kapitel 3 - Kogni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Kapitel 3 - Kognition</a:t>
            </a:r>
          </a:p>
        </p:txBody>
      </p:sp>
      <p:sp>
        <p:nvSpPr>
          <p:cNvPr id="306" name="Gedächtnistype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Gedächtnistypen</a:t>
            </a:r>
          </a:p>
          <a:p>
            <a:pPr lvl="1"/>
            <a:r>
              <a:t>Kurzzeitgedächtnis und kognitive Prozesse </a:t>
            </a:r>
          </a:p>
          <a:p>
            <a:pPr lvl="1"/>
            <a:r>
              <a:t>Langzeitgedächtnis</a:t>
            </a:r>
          </a:p>
          <a:p>
            <a:pPr/>
            <a:r>
              <a:t>Lernen </a:t>
            </a:r>
          </a:p>
          <a:p>
            <a:pPr/>
            <a:r>
              <a:t>Vergessen</a:t>
            </a:r>
          </a:p>
          <a:p>
            <a:pPr/>
            <a:r>
              <a:t>Aufmerksamkeit</a:t>
            </a:r>
          </a:p>
          <a:p>
            <a:pPr/>
            <a:r>
              <a:t>Kognitive Belastung</a:t>
            </a:r>
          </a:p>
          <a:p>
            <a:pPr lvl="1"/>
            <a:r>
              <a:t>Arbeitsgedächtnisbelastung</a:t>
            </a:r>
          </a:p>
          <a:p>
            <a:pPr lvl="1"/>
            <a:r>
              <a:t>Belastung durch Mehrfachaufgaben</a:t>
            </a:r>
          </a:p>
          <a:p>
            <a:pPr lvl="1"/>
            <a:r>
              <a:t>Messen der kognitiven Belastung</a:t>
            </a:r>
          </a:p>
          <a:p>
            <a:pPr/>
            <a:r>
              <a:t>Entscheidungsfindung und -zeiten</a:t>
            </a:r>
          </a:p>
        </p:txBody>
      </p:sp>
      <p:sp>
        <p:nvSpPr>
          <p:cNvPr id="307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312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13" name="Arbeitsgedächtnisbelastu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Arbeitsgedächtnisbelastung</a:t>
            </a:r>
          </a:p>
        </p:txBody>
      </p:sp>
      <p:sp>
        <p:nvSpPr>
          <p:cNvPr id="314" name="durch die Form der Darbietung bzw. Vermittlung…"/>
          <p:cNvSpPr txBox="1"/>
          <p:nvPr>
            <p:ph type="body" sz="half" idx="1"/>
          </p:nvPr>
        </p:nvSpPr>
        <p:spPr>
          <a:xfrm>
            <a:off x="6501909" y="2419214"/>
            <a:ext cx="6263034" cy="6465178"/>
          </a:xfrm>
          <a:prstGeom prst="rect">
            <a:avLst/>
          </a:prstGeom>
        </p:spPr>
        <p:txBody>
          <a:bodyPr/>
          <a:lstStyle/>
          <a:p>
            <a:pPr/>
            <a:r>
              <a:t>durch die Form der Darbietung bzw. Vermittlung</a:t>
            </a:r>
          </a:p>
          <a:p>
            <a:pPr/>
          </a:p>
          <a:p>
            <a:pPr/>
            <a:r>
              <a:t>durch die Aufgabe selbst</a:t>
            </a:r>
          </a:p>
          <a:p>
            <a:pPr/>
          </a:p>
          <a:p>
            <a:pPr/>
          </a:p>
          <a:p>
            <a:pPr/>
            <a:r>
              <a:t>durch das Bilden und Automatisieren neuer Schemata </a:t>
            </a:r>
          </a:p>
        </p:txBody>
      </p:sp>
      <p:sp>
        <p:nvSpPr>
          <p:cNvPr id="315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16" name="Lernbezogene Belastung"/>
          <p:cNvSpPr/>
          <p:nvPr/>
        </p:nvSpPr>
        <p:spPr>
          <a:xfrm>
            <a:off x="459505" y="5739270"/>
            <a:ext cx="5250823" cy="2371120"/>
          </a:xfrm>
          <a:prstGeom prst="rect">
            <a:avLst/>
          </a:prstGeom>
          <a:solidFill>
            <a:schemeClr val="accent2">
              <a:hueOff val="-2473792"/>
              <a:satOff val="-50209"/>
              <a:lumOff val="23543"/>
            </a:schemeClr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>
            <a:lvl1pPr algn="ctr">
              <a:defRPr sz="3600"/>
            </a:lvl1pPr>
          </a:lstStyle>
          <a:p>
            <a:pPr/>
            <a:r>
              <a:t>Lernbezogene Belastung</a:t>
            </a:r>
          </a:p>
        </p:txBody>
      </p:sp>
      <p:sp>
        <p:nvSpPr>
          <p:cNvPr id="317" name="Intrinsische Belastung"/>
          <p:cNvSpPr/>
          <p:nvPr/>
        </p:nvSpPr>
        <p:spPr>
          <a:xfrm>
            <a:off x="459505" y="3753157"/>
            <a:ext cx="5250823" cy="1880427"/>
          </a:xfrm>
          <a:prstGeom prst="rect">
            <a:avLst/>
          </a:prstGeom>
          <a:solidFill>
            <a:srgbClr val="BFC1DD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>
            <a:lvl1pPr algn="ctr">
              <a:defRPr sz="3600"/>
            </a:lvl1pPr>
          </a:lstStyle>
          <a:p>
            <a:pPr/>
            <a:r>
              <a:t>Intrinsische Belastung</a:t>
            </a:r>
          </a:p>
        </p:txBody>
      </p:sp>
      <p:sp>
        <p:nvSpPr>
          <p:cNvPr id="318" name="Extrinsische Belastung"/>
          <p:cNvSpPr/>
          <p:nvPr/>
        </p:nvSpPr>
        <p:spPr>
          <a:xfrm>
            <a:off x="459505" y="2420801"/>
            <a:ext cx="5250823" cy="1226669"/>
          </a:xfrm>
          <a:prstGeom prst="rect">
            <a:avLst/>
          </a:prstGeom>
          <a:solidFill>
            <a:schemeClr val="accent5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>
            <a:lvl1pPr algn="ctr">
              <a:defRPr sz="3600"/>
            </a:lvl1pPr>
          </a:lstStyle>
          <a:p>
            <a:pPr/>
            <a:r>
              <a:t>Extrinsische Belastung</a:t>
            </a:r>
          </a:p>
        </p:txBody>
      </p:sp>
      <p:sp>
        <p:nvSpPr>
          <p:cNvPr id="319" name="Linie"/>
          <p:cNvSpPr/>
          <p:nvPr/>
        </p:nvSpPr>
        <p:spPr>
          <a:xfrm>
            <a:off x="433594" y="2278601"/>
            <a:ext cx="12136631" cy="1"/>
          </a:xfrm>
          <a:prstGeom prst="line">
            <a:avLst/>
          </a:prstGeom>
          <a:ln w="762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20" name="Linie"/>
          <p:cNvSpPr/>
          <p:nvPr/>
        </p:nvSpPr>
        <p:spPr>
          <a:xfrm>
            <a:off x="433594" y="8252589"/>
            <a:ext cx="12136631" cy="1"/>
          </a:xfrm>
          <a:prstGeom prst="line">
            <a:avLst/>
          </a:prstGeom>
          <a:ln w="76200">
            <a:solidFill>
              <a:srgbClr val="000000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325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26" name="Belastung durch Mehrfachaufgabe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Belastung durch Mehrfachaufgaben</a:t>
            </a:r>
          </a:p>
        </p:txBody>
      </p:sp>
      <p:sp>
        <p:nvSpPr>
          <p:cNvPr id="327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28" name="Aufgabe 1"/>
          <p:cNvSpPr/>
          <p:nvPr/>
        </p:nvSpPr>
        <p:spPr>
          <a:xfrm>
            <a:off x="1555235" y="6644258"/>
            <a:ext cx="2704822" cy="1800140"/>
          </a:xfrm>
          <a:prstGeom prst="rect">
            <a:avLst/>
          </a:prstGeom>
          <a:solidFill>
            <a:srgbClr val="BFC1DD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>
            <a:lvl1pPr algn="ctr">
              <a:defRPr sz="3600"/>
            </a:lvl1pPr>
          </a:lstStyle>
          <a:p>
            <a:pPr/>
            <a:r>
              <a:t>Aufgabe 1</a:t>
            </a:r>
          </a:p>
        </p:txBody>
      </p:sp>
      <p:sp>
        <p:nvSpPr>
          <p:cNvPr id="329" name="Aufgabe 2"/>
          <p:cNvSpPr/>
          <p:nvPr/>
        </p:nvSpPr>
        <p:spPr>
          <a:xfrm>
            <a:off x="1555235" y="4705690"/>
            <a:ext cx="2704822" cy="1800140"/>
          </a:xfrm>
          <a:prstGeom prst="rect">
            <a:avLst/>
          </a:prstGeom>
          <a:solidFill>
            <a:schemeClr val="accent3">
              <a:hueOff val="-333990"/>
              <a:satOff val="3917"/>
              <a:lumOff val="-6666"/>
            </a:schemeClr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>
            <a:lvl1pPr algn="ctr">
              <a:defRPr sz="3600"/>
            </a:lvl1pPr>
          </a:lstStyle>
          <a:p>
            <a:pPr/>
            <a:r>
              <a:t>Aufgabe 2</a:t>
            </a:r>
          </a:p>
        </p:txBody>
      </p:sp>
      <p:sp>
        <p:nvSpPr>
          <p:cNvPr id="330" name="Aufgabe 3"/>
          <p:cNvSpPr/>
          <p:nvPr/>
        </p:nvSpPr>
        <p:spPr>
          <a:xfrm>
            <a:off x="1555235" y="2767121"/>
            <a:ext cx="2704822" cy="1800140"/>
          </a:xfrm>
          <a:prstGeom prst="rect">
            <a:avLst/>
          </a:prstGeom>
          <a:solidFill>
            <a:schemeClr val="accent4">
              <a:hueOff val="384618"/>
              <a:satOff val="3869"/>
              <a:lumOff val="5802"/>
            </a:schemeClr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>
            <a:lvl1pPr algn="ctr">
              <a:defRPr sz="3600"/>
            </a:lvl1pPr>
          </a:lstStyle>
          <a:p>
            <a:pPr/>
            <a:r>
              <a:t>Aufgabe 3</a:t>
            </a:r>
          </a:p>
        </p:txBody>
      </p:sp>
      <p:sp>
        <p:nvSpPr>
          <p:cNvPr id="331" name="Linie"/>
          <p:cNvSpPr/>
          <p:nvPr/>
        </p:nvSpPr>
        <p:spPr>
          <a:xfrm>
            <a:off x="668613" y="4039257"/>
            <a:ext cx="11667573" cy="1"/>
          </a:xfrm>
          <a:prstGeom prst="line">
            <a:avLst/>
          </a:prstGeom>
          <a:ln w="762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32" name="Aufgabe 1"/>
          <p:cNvSpPr/>
          <p:nvPr/>
        </p:nvSpPr>
        <p:spPr>
          <a:xfrm>
            <a:off x="5111235" y="6644258"/>
            <a:ext cx="2704822" cy="1800140"/>
          </a:xfrm>
          <a:prstGeom prst="rect">
            <a:avLst/>
          </a:prstGeom>
          <a:solidFill>
            <a:srgbClr val="BFC1DD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>
            <a:lvl1pPr algn="ctr">
              <a:defRPr sz="3600"/>
            </a:lvl1pPr>
          </a:lstStyle>
          <a:p>
            <a:pPr/>
            <a:r>
              <a:t>Aufgabe 1</a:t>
            </a:r>
          </a:p>
        </p:txBody>
      </p:sp>
      <p:sp>
        <p:nvSpPr>
          <p:cNvPr id="333" name="Aufgabe 2"/>
          <p:cNvSpPr/>
          <p:nvPr/>
        </p:nvSpPr>
        <p:spPr>
          <a:xfrm>
            <a:off x="5111235" y="5680328"/>
            <a:ext cx="2704822" cy="825502"/>
          </a:xfrm>
          <a:prstGeom prst="rect">
            <a:avLst/>
          </a:prstGeom>
          <a:solidFill>
            <a:schemeClr val="accent3">
              <a:hueOff val="-333990"/>
              <a:satOff val="3917"/>
              <a:lumOff val="-6666"/>
            </a:schemeClr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>
            <a:lvl1pPr algn="ctr">
              <a:defRPr sz="3600"/>
            </a:lvl1pPr>
          </a:lstStyle>
          <a:p>
            <a:pPr/>
            <a:r>
              <a:t>Aufgabe 2</a:t>
            </a:r>
          </a:p>
        </p:txBody>
      </p:sp>
      <p:sp>
        <p:nvSpPr>
          <p:cNvPr id="334" name="Aufgabe 3"/>
          <p:cNvSpPr/>
          <p:nvPr/>
        </p:nvSpPr>
        <p:spPr>
          <a:xfrm>
            <a:off x="5111235" y="4059026"/>
            <a:ext cx="2704822" cy="1482873"/>
          </a:xfrm>
          <a:prstGeom prst="rect">
            <a:avLst/>
          </a:prstGeom>
          <a:solidFill>
            <a:schemeClr val="accent4">
              <a:hueOff val="384618"/>
              <a:satOff val="3869"/>
              <a:lumOff val="5802"/>
            </a:schemeClr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>
            <a:lvl1pPr algn="ctr">
              <a:defRPr sz="3600"/>
            </a:lvl1pPr>
          </a:lstStyle>
          <a:p>
            <a:pPr/>
            <a:r>
              <a:t>Aufgabe 3</a:t>
            </a:r>
          </a:p>
        </p:txBody>
      </p:sp>
      <p:sp>
        <p:nvSpPr>
          <p:cNvPr id="335" name="Aufgabe 1"/>
          <p:cNvSpPr/>
          <p:nvPr/>
        </p:nvSpPr>
        <p:spPr>
          <a:xfrm>
            <a:off x="8667235" y="7618896"/>
            <a:ext cx="2704822" cy="825502"/>
          </a:xfrm>
          <a:prstGeom prst="rect">
            <a:avLst/>
          </a:prstGeom>
          <a:solidFill>
            <a:srgbClr val="BFC1DD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>
            <a:lvl1pPr algn="ctr">
              <a:defRPr sz="3600"/>
            </a:lvl1pPr>
          </a:lstStyle>
          <a:p>
            <a:pPr/>
            <a:r>
              <a:t>Aufgabe 1</a:t>
            </a:r>
          </a:p>
        </p:txBody>
      </p:sp>
      <p:sp>
        <p:nvSpPr>
          <p:cNvPr id="336" name="Aufgabe 2"/>
          <p:cNvSpPr/>
          <p:nvPr/>
        </p:nvSpPr>
        <p:spPr>
          <a:xfrm>
            <a:off x="8667235" y="5985552"/>
            <a:ext cx="2704822" cy="1502110"/>
          </a:xfrm>
          <a:prstGeom prst="rect">
            <a:avLst/>
          </a:prstGeom>
          <a:solidFill>
            <a:schemeClr val="accent3">
              <a:hueOff val="-333990"/>
              <a:satOff val="3917"/>
              <a:lumOff val="-6666"/>
            </a:schemeClr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>
            <a:lvl1pPr algn="ctr">
              <a:defRPr sz="3600"/>
            </a:lvl1pPr>
          </a:lstStyle>
          <a:p>
            <a:pPr/>
            <a:r>
              <a:t>Aufgabe 2</a:t>
            </a:r>
          </a:p>
        </p:txBody>
      </p:sp>
      <p:sp>
        <p:nvSpPr>
          <p:cNvPr id="337" name="Aufgabe 3"/>
          <p:cNvSpPr/>
          <p:nvPr/>
        </p:nvSpPr>
        <p:spPr>
          <a:xfrm>
            <a:off x="8667235" y="4079579"/>
            <a:ext cx="2704822" cy="1800140"/>
          </a:xfrm>
          <a:prstGeom prst="rect">
            <a:avLst/>
          </a:prstGeom>
          <a:solidFill>
            <a:schemeClr val="accent4">
              <a:hueOff val="384618"/>
              <a:satOff val="3869"/>
              <a:lumOff val="5802"/>
            </a:schemeClr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>
            <a:lvl1pPr algn="ctr">
              <a:defRPr sz="3600"/>
            </a:lvl1pPr>
          </a:lstStyle>
          <a:p>
            <a:pPr/>
            <a:r>
              <a:t>Aufgabe 3</a:t>
            </a:r>
          </a:p>
        </p:txBody>
      </p:sp>
      <p:sp>
        <p:nvSpPr>
          <p:cNvPr id="338" name="Linie"/>
          <p:cNvSpPr/>
          <p:nvPr/>
        </p:nvSpPr>
        <p:spPr>
          <a:xfrm>
            <a:off x="668613" y="8484257"/>
            <a:ext cx="11667573" cy="1"/>
          </a:xfrm>
          <a:prstGeom prst="line">
            <a:avLst/>
          </a:prstGeom>
          <a:ln w="76200">
            <a:solidFill>
              <a:srgbClr val="000000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343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44" name="Performance Resource Fun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Performance Resource Function</a:t>
            </a:r>
          </a:p>
        </p:txBody>
      </p:sp>
      <p:sp>
        <p:nvSpPr>
          <p:cNvPr id="345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46" name="PRF.pdf" descr="PRF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0816" y="1958965"/>
            <a:ext cx="12663168" cy="6613261"/>
          </a:xfrm>
          <a:prstGeom prst="rect">
            <a:avLst/>
          </a:prstGeom>
          <a:ln w="3175"/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351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52" name="Messen der kognitiven Belastu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Messen der kognitiven Belastung</a:t>
            </a:r>
          </a:p>
        </p:txBody>
      </p:sp>
      <p:sp>
        <p:nvSpPr>
          <p:cNvPr id="353" name="Foliennummer"/>
          <p:cNvSpPr txBox="1"/>
          <p:nvPr>
            <p:ph type="sldNum" sz="quarter" idx="2"/>
          </p:nvPr>
        </p:nvSpPr>
        <p:spPr>
          <a:xfrm>
            <a:off x="12546999" y="10132434"/>
            <a:ext cx="291749" cy="27866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54" name="Haupt-aufgabe"/>
          <p:cNvSpPr/>
          <p:nvPr/>
        </p:nvSpPr>
        <p:spPr>
          <a:xfrm>
            <a:off x="1555235" y="6517258"/>
            <a:ext cx="2704822" cy="1800140"/>
          </a:xfrm>
          <a:prstGeom prst="rect">
            <a:avLst/>
          </a:prstGeom>
          <a:solidFill>
            <a:srgbClr val="BFC1DD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>
            <a:lvl1pPr algn="ctr">
              <a:defRPr sz="3600"/>
            </a:lvl1pPr>
          </a:lstStyle>
          <a:p>
            <a:pPr/>
            <a:r>
              <a:t>Haupt-aufgabe</a:t>
            </a:r>
          </a:p>
        </p:txBody>
      </p:sp>
      <p:sp>
        <p:nvSpPr>
          <p:cNvPr id="355" name="Neben-aufgabe"/>
          <p:cNvSpPr/>
          <p:nvPr/>
        </p:nvSpPr>
        <p:spPr>
          <a:xfrm>
            <a:off x="1555236" y="3952579"/>
            <a:ext cx="2704822" cy="2372033"/>
          </a:xfrm>
          <a:prstGeom prst="rect">
            <a:avLst/>
          </a:prstGeom>
          <a:solidFill>
            <a:schemeClr val="accent4">
              <a:hueOff val="384618"/>
              <a:satOff val="3869"/>
              <a:lumOff val="5802"/>
            </a:schemeClr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>
            <a:lvl1pPr algn="ctr">
              <a:defRPr sz="3600"/>
            </a:lvl1pPr>
          </a:lstStyle>
          <a:p>
            <a:pPr/>
            <a:r>
              <a:t>Neben-aufgabe</a:t>
            </a:r>
          </a:p>
        </p:txBody>
      </p:sp>
      <p:sp>
        <p:nvSpPr>
          <p:cNvPr id="356" name="Linie"/>
          <p:cNvSpPr/>
          <p:nvPr/>
        </p:nvSpPr>
        <p:spPr>
          <a:xfrm>
            <a:off x="668613" y="3912257"/>
            <a:ext cx="11667573" cy="1"/>
          </a:xfrm>
          <a:prstGeom prst="line">
            <a:avLst/>
          </a:prstGeom>
          <a:ln w="7620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57" name="Linie"/>
          <p:cNvSpPr/>
          <p:nvPr/>
        </p:nvSpPr>
        <p:spPr>
          <a:xfrm>
            <a:off x="668613" y="8357257"/>
            <a:ext cx="11667573" cy="1"/>
          </a:xfrm>
          <a:prstGeom prst="line">
            <a:avLst/>
          </a:prstGeom>
          <a:ln w="76200">
            <a:solidFill>
              <a:srgbClr val="000000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58" name="Haupt-aufgabe"/>
          <p:cNvSpPr/>
          <p:nvPr/>
        </p:nvSpPr>
        <p:spPr>
          <a:xfrm>
            <a:off x="5111235" y="5926915"/>
            <a:ext cx="2704822" cy="2372033"/>
          </a:xfrm>
          <a:prstGeom prst="rect">
            <a:avLst/>
          </a:prstGeom>
          <a:solidFill>
            <a:srgbClr val="BFC1DD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>
            <a:lvl1pPr algn="ctr">
              <a:defRPr sz="3600"/>
            </a:lvl1pPr>
          </a:lstStyle>
          <a:p>
            <a:pPr/>
            <a:r>
              <a:t>Haupt-aufgabe</a:t>
            </a:r>
          </a:p>
        </p:txBody>
      </p:sp>
      <p:sp>
        <p:nvSpPr>
          <p:cNvPr id="359" name="Neben-aufgabe"/>
          <p:cNvSpPr/>
          <p:nvPr/>
        </p:nvSpPr>
        <p:spPr>
          <a:xfrm>
            <a:off x="5111235" y="3952579"/>
            <a:ext cx="2704822" cy="1800140"/>
          </a:xfrm>
          <a:prstGeom prst="rect">
            <a:avLst/>
          </a:prstGeom>
          <a:solidFill>
            <a:schemeClr val="accent4">
              <a:hueOff val="384618"/>
              <a:satOff val="3869"/>
              <a:lumOff val="5802"/>
            </a:schemeClr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>
            <a:lvl1pPr algn="ctr">
              <a:defRPr sz="3600"/>
            </a:lvl1pPr>
          </a:lstStyle>
          <a:p>
            <a:pPr/>
            <a:r>
              <a:t>Neben-aufgabe</a:t>
            </a:r>
          </a:p>
        </p:txBody>
      </p:sp>
      <p:sp>
        <p:nvSpPr>
          <p:cNvPr id="360" name="Haupt-aufgabe"/>
          <p:cNvSpPr/>
          <p:nvPr/>
        </p:nvSpPr>
        <p:spPr>
          <a:xfrm>
            <a:off x="8667235" y="4703593"/>
            <a:ext cx="2704822" cy="3613805"/>
          </a:xfrm>
          <a:prstGeom prst="rect">
            <a:avLst/>
          </a:prstGeom>
          <a:solidFill>
            <a:srgbClr val="BFC1DD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>
            <a:lvl1pPr algn="ctr">
              <a:defRPr sz="3600"/>
            </a:lvl1pPr>
          </a:lstStyle>
          <a:p>
            <a:pPr/>
            <a:r>
              <a:t>Haupt-aufgabe</a:t>
            </a:r>
          </a:p>
        </p:txBody>
      </p:sp>
      <p:sp>
        <p:nvSpPr>
          <p:cNvPr id="361" name="Nebenaufgabe"/>
          <p:cNvSpPr/>
          <p:nvPr/>
        </p:nvSpPr>
        <p:spPr>
          <a:xfrm>
            <a:off x="8667236" y="3951944"/>
            <a:ext cx="2704822" cy="596549"/>
          </a:xfrm>
          <a:prstGeom prst="rect">
            <a:avLst/>
          </a:prstGeom>
          <a:solidFill>
            <a:schemeClr val="accent4">
              <a:hueOff val="384618"/>
              <a:satOff val="3869"/>
              <a:lumOff val="5802"/>
            </a:schemeClr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 anchor="ctr"/>
          <a:lstStyle>
            <a:lvl1pPr algn="ctr">
              <a:defRPr sz="2300"/>
            </a:lvl1pPr>
          </a:lstStyle>
          <a:p>
            <a:pPr/>
            <a:r>
              <a:t>Nebenaufgabe</a:t>
            </a:r>
          </a:p>
        </p:txBody>
      </p:sp>
      <p:sp>
        <p:nvSpPr>
          <p:cNvPr id="362" name="gemessen"/>
          <p:cNvSpPr txBox="1"/>
          <p:nvPr/>
        </p:nvSpPr>
        <p:spPr>
          <a:xfrm>
            <a:off x="2517481" y="1950322"/>
            <a:ext cx="2261195" cy="59972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3600"/>
            </a:lvl1pPr>
          </a:lstStyle>
          <a:p>
            <a:pPr/>
            <a:r>
              <a:t>gemessen</a:t>
            </a:r>
          </a:p>
        </p:txBody>
      </p:sp>
      <p:sp>
        <p:nvSpPr>
          <p:cNvPr id="363" name="Linie"/>
          <p:cNvSpPr/>
          <p:nvPr/>
        </p:nvSpPr>
        <p:spPr>
          <a:xfrm>
            <a:off x="4878997" y="2503769"/>
            <a:ext cx="3829594" cy="1563970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64" name="Linie"/>
          <p:cNvSpPr/>
          <p:nvPr/>
        </p:nvSpPr>
        <p:spPr>
          <a:xfrm>
            <a:off x="4395863" y="2535871"/>
            <a:ext cx="1026766" cy="2359745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65" name="Linie"/>
          <p:cNvSpPr/>
          <p:nvPr/>
        </p:nvSpPr>
        <p:spPr>
          <a:xfrm flipH="1">
            <a:off x="2673240" y="2618523"/>
            <a:ext cx="489861" cy="1792271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Abgerundetes Rechteck"/>
          <p:cNvSpPr/>
          <p:nvPr/>
        </p:nvSpPr>
        <p:spPr>
          <a:xfrm>
            <a:off x="114299" y="7429500"/>
            <a:ext cx="12710161" cy="609600"/>
          </a:xfrm>
          <a:prstGeom prst="roundRect">
            <a:avLst>
              <a:gd name="adj" fmla="val 31250"/>
            </a:avLst>
          </a:prstGeom>
          <a:solidFill>
            <a:srgbClr val="4EBFE2"/>
          </a:solidFill>
          <a:ln w="3175">
            <a:solidFill>
              <a:srgbClr val="000000"/>
            </a:solidFill>
          </a:ln>
        </p:spPr>
        <p:txBody>
          <a:bodyPr lIns="40640" tIns="40640" rIns="40640" bIns="40640" anchor="ctr"/>
          <a:lstStyle/>
          <a:p>
            <a:pPr/>
          </a:p>
        </p:txBody>
      </p:sp>
      <p:sp>
        <p:nvSpPr>
          <p:cNvPr id="370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371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72" name="Kapitel 3 - Kogni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Kapitel 3 - Kognition</a:t>
            </a:r>
          </a:p>
        </p:txBody>
      </p:sp>
      <p:sp>
        <p:nvSpPr>
          <p:cNvPr id="373" name="Gedächtnistype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Gedächtnistypen</a:t>
            </a:r>
          </a:p>
          <a:p>
            <a:pPr lvl="1"/>
            <a:r>
              <a:t>Kurzzeitgedächtnis und kognitive Prozesse </a:t>
            </a:r>
          </a:p>
          <a:p>
            <a:pPr lvl="1"/>
            <a:r>
              <a:t>Langzeitgedächtnis</a:t>
            </a:r>
          </a:p>
          <a:p>
            <a:pPr/>
            <a:r>
              <a:t>Lernen </a:t>
            </a:r>
          </a:p>
          <a:p>
            <a:pPr/>
            <a:r>
              <a:t>Vergessen</a:t>
            </a:r>
          </a:p>
          <a:p>
            <a:pPr/>
            <a:r>
              <a:t>Aufmerksamkeit</a:t>
            </a:r>
          </a:p>
          <a:p>
            <a:pPr/>
            <a:r>
              <a:t>Kognitive Belastung</a:t>
            </a:r>
          </a:p>
          <a:p>
            <a:pPr lvl="1"/>
            <a:r>
              <a:t>Arbeitsgedächtnisbelastung</a:t>
            </a:r>
          </a:p>
          <a:p>
            <a:pPr lvl="1"/>
            <a:r>
              <a:t>Belastung durch Mehrfachaufgaben</a:t>
            </a:r>
          </a:p>
          <a:p>
            <a:pPr lvl="1"/>
            <a:r>
              <a:t>Messen der kognitiven Belastung</a:t>
            </a:r>
          </a:p>
          <a:p>
            <a:pPr/>
            <a:r>
              <a:t>Entscheidungsfindung und -zeiten</a:t>
            </a:r>
          </a:p>
        </p:txBody>
      </p:sp>
      <p:sp>
        <p:nvSpPr>
          <p:cNvPr id="374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377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78" name="Hick-Hyman Gesetz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Hick-Hyman Gesetz</a:t>
            </a:r>
          </a:p>
        </p:txBody>
      </p:sp>
      <p:sp>
        <p:nvSpPr>
          <p:cNvPr id="379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80" name="CodeCogsEqn-7.pdf" descr="CodeCogsEqn-7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99866" y="8253399"/>
            <a:ext cx="10405068" cy="807702"/>
          </a:xfrm>
          <a:prstGeom prst="rect">
            <a:avLst/>
          </a:prstGeom>
          <a:ln w="3175"/>
        </p:spPr>
      </p:pic>
      <p:sp>
        <p:nvSpPr>
          <p:cNvPr id="381" name="Linie"/>
          <p:cNvSpPr/>
          <p:nvPr/>
        </p:nvSpPr>
        <p:spPr>
          <a:xfrm flipV="1">
            <a:off x="3764406" y="2322268"/>
            <a:ext cx="1" cy="4053940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82" name="Linie"/>
          <p:cNvSpPr/>
          <p:nvPr/>
        </p:nvSpPr>
        <p:spPr>
          <a:xfrm>
            <a:off x="3721417" y="6360967"/>
            <a:ext cx="6324770" cy="1"/>
          </a:xfrm>
          <a:prstGeom prst="line">
            <a:avLst/>
          </a:prstGeom>
          <a:ln w="762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386" name="Verbindungslinie" descr="Verbindungslini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725119" y="2699826"/>
            <a:ext cx="6079650" cy="3159289"/>
          </a:xfrm>
          <a:prstGeom prst="rect">
            <a:avLst/>
          </a:prstGeom>
        </p:spPr>
      </p:pic>
      <p:sp>
        <p:nvSpPr>
          <p:cNvPr id="384" name="EZ"/>
          <p:cNvSpPr txBox="1"/>
          <p:nvPr/>
        </p:nvSpPr>
        <p:spPr>
          <a:xfrm>
            <a:off x="2958613" y="2628981"/>
            <a:ext cx="736005" cy="59972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3600"/>
            </a:lvl1pPr>
          </a:lstStyle>
          <a:p>
            <a:pPr/>
            <a:r>
              <a:t>EZ</a:t>
            </a:r>
          </a:p>
        </p:txBody>
      </p:sp>
      <p:sp>
        <p:nvSpPr>
          <p:cNvPr id="385" name="N"/>
          <p:cNvSpPr txBox="1"/>
          <p:nvPr/>
        </p:nvSpPr>
        <p:spPr>
          <a:xfrm>
            <a:off x="9195013" y="6365165"/>
            <a:ext cx="481955" cy="59972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3600"/>
            </a:lvl1pPr>
          </a:lstStyle>
          <a:p>
            <a:pPr/>
            <a:r>
              <a:t>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392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93" name="Beispiele für Hick-Hyman Gesetz (oder nicht?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700"/>
            </a:lvl1pPr>
          </a:lstStyle>
          <a:p>
            <a:pPr/>
            <a:r>
              <a:t>Beispiele für Hick-Hyman Gesetz (oder nicht?)</a:t>
            </a:r>
          </a:p>
        </p:txBody>
      </p:sp>
      <p:sp>
        <p:nvSpPr>
          <p:cNvPr id="394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395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40100" y="1727200"/>
            <a:ext cx="6350000" cy="3962400"/>
          </a:xfrm>
          <a:prstGeom prst="rect">
            <a:avLst/>
          </a:prstGeom>
          <a:ln w="3175"/>
        </p:spPr>
      </p:pic>
      <p:sp>
        <p:nvSpPr>
          <p:cNvPr id="396" name="http://www.hier-luebeck.de/wp-content/uploads/2010/09/StartMenueWindows7.jpg"/>
          <p:cNvSpPr txBox="1"/>
          <p:nvPr/>
        </p:nvSpPr>
        <p:spPr>
          <a:xfrm>
            <a:off x="3263900" y="5702300"/>
            <a:ext cx="6385990" cy="29210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defRPr sz="1350" u="sng">
                <a:hlinkClick r:id="rId4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4" invalidUrl="" action="" tgtFrame="" tooltip="" history="1" highlightClick="0" endSnd="0"/>
              </a:rPr>
              <a:t>http://www.hier-luebeck.de/wp-content/uploads/2010/09/StartMenueWindows7.jpg</a:t>
            </a:r>
          </a:p>
        </p:txBody>
      </p:sp>
      <p:pic>
        <p:nvPicPr>
          <p:cNvPr id="397" name="droppedImage.png" descr="dropped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340100" y="6316318"/>
            <a:ext cx="6388100" cy="2416864"/>
          </a:xfrm>
          <a:prstGeom prst="rect">
            <a:avLst/>
          </a:prstGeom>
          <a:ln w="3175"/>
        </p:spPr>
      </p:pic>
      <p:sp>
        <p:nvSpPr>
          <p:cNvPr id="398" name="http://www.photosophic.com/iphone_screen"/>
          <p:cNvSpPr txBox="1"/>
          <p:nvPr/>
        </p:nvSpPr>
        <p:spPr>
          <a:xfrm>
            <a:off x="3263900" y="8750300"/>
            <a:ext cx="4091637" cy="32355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>
              <a:defRPr sz="1600" u="sng">
                <a:hlinkClick r:id="rId6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6" invalidUrl="" action="" tgtFrame="" tooltip="" history="1" highlightClick="0" endSnd="0"/>
              </a:rPr>
              <a:t>http://www.photosophic.com/iphone_screen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Butz, Krüger, Völkel: Mensch-Maschine-Interaktion, Kapitel 3 - Kognition                  Folie"/>
          <p:cNvSpPr txBox="1"/>
          <p:nvPr/>
        </p:nvSpPr>
        <p:spPr>
          <a:xfrm>
            <a:off x="170816" y="9497434"/>
            <a:ext cx="12663168" cy="2786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0640" tIns="40640" rIns="40640" bIns="40640">
            <a:spAutoFit/>
          </a:bodyPr>
          <a:lstStyle>
            <a:lvl1pPr>
              <a:buClr>
                <a:srgbClr val="000000"/>
              </a:buClr>
              <a:buFont typeface="Arial"/>
              <a:defRPr sz="1400"/>
            </a:lvl1pPr>
          </a:lstStyle>
          <a:p>
            <a:pPr/>
            <a:r>
              <a:t>Butz, Krüger, Völkel: Mensch-Maschine-Interaktion, Kapitel 3 - Kognition			       		      Folie</a:t>
            </a:r>
          </a:p>
        </p:txBody>
      </p:sp>
      <p:sp>
        <p:nvSpPr>
          <p:cNvPr id="403" name="Linie"/>
          <p:cNvSpPr/>
          <p:nvPr/>
        </p:nvSpPr>
        <p:spPr>
          <a:xfrm>
            <a:off x="-1" y="9504303"/>
            <a:ext cx="13004802" cy="1883"/>
          </a:xfrm>
          <a:prstGeom prst="line">
            <a:avLst/>
          </a:prstGeom>
          <a:ln w="3175">
            <a:solidFill>
              <a:srgbClr val="000000"/>
            </a:solidFill>
          </a:ln>
        </p:spPr>
        <p:txBody>
          <a:bodyPr lIns="0" tIns="0" rIns="0" bIns="0"/>
          <a:lstStyle/>
          <a:p>
            <a:pPr marL="0" marR="0" defTabSz="457200">
              <a:defRPr sz="1100">
                <a:uFillTx/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04" name="Hick’s Law, erklärt für eine andere Zielgrupp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Hick’s Law, erklärt für eine andere Zielgruppe</a:t>
            </a:r>
          </a:p>
        </p:txBody>
      </p:sp>
      <p:sp>
        <p:nvSpPr>
          <p:cNvPr id="405" name="Foliennumm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06" name="Blauer - Hicks Law (SD).mov" descr="Blauer - Hicks Law (SD)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943318" y="1047213"/>
            <a:ext cx="11118164" cy="8338624"/>
          </a:xfrm>
          <a:prstGeom prst="rect">
            <a:avLst/>
          </a:prstGeom>
          <a:ln w="12700">
            <a:miter lim="400000"/>
          </a:ln>
        </p:spPr>
      </p:pic>
      <p:sp>
        <p:nvSpPr>
          <p:cNvPr id="407" name="https://www.youtube.com/watch?v=w0hJveJ8Hp0"/>
          <p:cNvSpPr txBox="1"/>
          <p:nvPr/>
        </p:nvSpPr>
        <p:spPr>
          <a:xfrm>
            <a:off x="7102085" y="9509718"/>
            <a:ext cx="3493567" cy="25409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0640" tIns="40640" rIns="40640" bIns="40640" anchor="ctr">
            <a:spAutoFit/>
          </a:bodyPr>
          <a:lstStyle>
            <a:lvl1pPr>
              <a:defRPr sz="1200"/>
            </a:lvl1pPr>
          </a:lstStyle>
          <a:p>
            <a:pPr/>
            <a:r>
              <a:t>https://www.youtube.com/watch?v=w0hJveJ8Hp0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891" fill="hold"/>
                                        <p:tgtEl>
                                          <p:spTgt spid="4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406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406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40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FC1DD"/>
        </a:solidFill>
        <a:ln w="317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0640" tIns="40640" rIns="40640" bIns="40640" numCol="1" spcCol="38100" rtlCol="0" anchor="ctr" upright="0">
        <a:spAutoFit/>
      </a:bodyPr>
      <a:lstStyle>
        <a:defPPr marL="57799" marR="57799" indent="0" algn="l" defTabSz="1295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40640" tIns="40640" rIns="40640" bIns="40640" numCol="1" spcCol="38100" rtlCol="0" anchor="ctr" upright="0">
        <a:spAutoFit/>
      </a:bodyPr>
      <a:lstStyle>
        <a:defPPr marL="57799" marR="57799" indent="0" algn="l" defTabSz="1295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FC1DD"/>
        </a:solidFill>
        <a:ln w="317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0640" tIns="40640" rIns="40640" bIns="40640" numCol="1" spcCol="38100" rtlCol="0" anchor="ctr" upright="0">
        <a:spAutoFit/>
      </a:bodyPr>
      <a:lstStyle>
        <a:defPPr marL="57799" marR="57799" indent="0" algn="l" defTabSz="1295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40640" tIns="40640" rIns="40640" bIns="40640" numCol="1" spcCol="38100" rtlCol="0" anchor="ctr" upright="0">
        <a:spAutoFit/>
      </a:bodyPr>
      <a:lstStyle>
        <a:defPPr marL="57799" marR="57799" indent="0" algn="l" defTabSz="1295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>
              <a:solidFill>
                <a:srgbClr val="000000"/>
              </a:solidFill>
            </a:uFill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