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media1.mp4" ContentType="video/unknown"/>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jpeg" ContentType="image/jpeg"/>
  <Override PartName="/ppt/media/image2.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3.jpe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4.jpeg" ContentType="image/jpeg"/>
  <Override PartName="/ppt/media/image5.jpe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media1.mov" ContentType="video/unknown"/>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media2.mp4" ContentType="video/unknown"/>
  <Override PartName="/ppt/notesSlides/notesSlide31.xml" ContentType="application/vnd.openxmlformats-officedocument.presentationml.notesSlide+xml"/>
  <Override PartName="/ppt/media/image6.jpeg" ContentType="image/jpeg"/>
  <Override PartName="/ppt/media/image7.jpeg" ContentType="image/jpeg"/>
  <Override PartName="/ppt/media/media2.mov" ContentType="video/unknown"/>
  <Override PartName="/ppt/notesSlides/notesSlide3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 Id="rId3" Type="http://schemas.openxmlformats.org/officeDocument/2006/relationships/hyperlink" Target="http://sonification.de/handbook/index.php/chapters/chapter13/" TargetMode="External"/></Relationships>

</file>

<file path=ppt/notesSlides/_rels/notesSlide24.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 name="Shape 36"/>
          <p:cNvSpPr/>
          <p:nvPr>
            <p:ph type="sldImg"/>
          </p:nvPr>
        </p:nvSpPr>
        <p:spPr>
          <a:prstGeom prst="rect">
            <a:avLst/>
          </a:prstGeom>
        </p:spPr>
        <p:txBody>
          <a:bodyPr/>
          <a:lstStyle/>
          <a:p>
            <a:pPr/>
          </a:p>
        </p:txBody>
      </p:sp>
      <p:sp>
        <p:nvSpPr>
          <p:cNvPr id="37" name="Shape 37"/>
          <p:cNvSpPr/>
          <p:nvPr>
            <p:ph type="body" sz="quarter" idx="1"/>
          </p:nvPr>
        </p:nvSpPr>
        <p:spPr>
          <a:prstGeom prst="rect">
            <a:avLst/>
          </a:prstGeom>
        </p:spPr>
        <p:txBody>
          <a:bodyPr/>
          <a:lstStyle/>
          <a:p>
            <a:pPr/>
            <a:r>
              <a:t>Thema dieser Einheit: menschliche Sinne</a:t>
            </a:r>
          </a:p>
          <a:p>
            <a:pPr/>
          </a:p>
          <a:p>
            <a:pPr/>
            <a:r>
              <a:t>in der MMI: vor allem Sehsinn und gelegentlich Hörsinn, deswegen die Gewichtung</a:t>
            </a:r>
          </a:p>
          <a:p>
            <a:pPr/>
          </a:p>
          <a:p>
            <a:pPr/>
            <a:r>
              <a:t>Tastsinn (haptische Ausgabe) kommt grade in Mode: aktuelles Forschungsgebiet</a:t>
            </a:r>
          </a:p>
          <a:p>
            <a:pPr/>
          </a:p>
          <a:p>
            <a:pPr/>
            <a:r>
              <a:t>Geruch und Geschmack: bisher nicht sinnvoll eingesetzt in MMI (sieht man an den vielen geschmacklosen UIs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 name="Shape 51"/>
          <p:cNvSpPr/>
          <p:nvPr>
            <p:ph type="sldImg"/>
          </p:nvPr>
        </p:nvSpPr>
        <p:spPr>
          <a:prstGeom prst="rect">
            <a:avLst/>
          </a:prstGeom>
        </p:spPr>
        <p:txBody>
          <a:bodyPr/>
          <a:lstStyle/>
          <a:p>
            <a:pPr/>
          </a:p>
        </p:txBody>
      </p:sp>
      <p:sp>
        <p:nvSpPr>
          <p:cNvPr id="52" name="Shape 52"/>
          <p:cNvSpPr/>
          <p:nvPr>
            <p:ph type="body" sz="quarter" idx="1"/>
          </p:nvPr>
        </p:nvSpPr>
        <p:spPr>
          <a:prstGeom prst="rect">
            <a:avLst/>
          </a:prstGeom>
        </p:spPr>
        <p:txBody>
          <a:bodyPr/>
          <a:lstStyle/>
          <a:p>
            <a:pPr/>
            <a:r>
              <a:t>Auge war Vorbild für die Kamera</a:t>
            </a:r>
          </a:p>
          <a:p>
            <a:pPr/>
            <a:r>
              <a:t>	Linse = Objektiv (Fokussierung)</a:t>
            </a:r>
          </a:p>
          <a:p>
            <a:pPr/>
            <a:r>
              <a:t>	Iris = Blende (Akkomodation)</a:t>
            </a:r>
          </a:p>
          <a:p>
            <a:pPr/>
            <a:r>
              <a:t>	Netzhaut = Film bzw. Sensor (Farbsehen)</a:t>
            </a:r>
          </a:p>
          <a:p>
            <a:pPr/>
          </a:p>
          <a:p>
            <a:pPr/>
            <a:r>
              <a:t>Lichtempfindliche Sinneszellen in der Netzhaut verteilt</a:t>
            </a:r>
          </a:p>
          <a:p>
            <a:pPr/>
            <a:r>
              <a:t>	Zäpfchen (S,M,L für RGB)</a:t>
            </a:r>
          </a:p>
          <a:p>
            <a:pPr/>
            <a:r>
              <a:t>	Stäbchen: empfindlicher, aber nur Helligkeit</a:t>
            </a:r>
          </a:p>
          <a:p>
            <a:pPr/>
          </a:p>
          <a:p>
            <a:pPr/>
            <a:r>
              <a:t>Kontrastumfang ohne Akkommodation 2^10 = 10 Blendenstufen oder 1:1.000, mit Akkommodation 2^20 oder 1:1 Mio.</a:t>
            </a:r>
          </a:p>
          <a:p>
            <a:pPr/>
          </a:p>
          <a:p>
            <a:pPr/>
            <a:r>
              <a:t>Auge kann etwa 60 Helligkeitsstufen unterscheiden. Daher 8 Bit je Farbkanal ausreichend für stufenlose Verläufe</a:t>
            </a:r>
          </a:p>
          <a:p>
            <a:pPr/>
          </a:p>
          <a:p>
            <a:pPr/>
            <a:r>
              <a:t>Sehnerv leitet Lichtreize weiter und macht erste Verarbeitung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 name="Shape 59"/>
          <p:cNvSpPr/>
          <p:nvPr>
            <p:ph type="sldImg"/>
          </p:nvPr>
        </p:nvSpPr>
        <p:spPr>
          <a:prstGeom prst="rect">
            <a:avLst/>
          </a:prstGeom>
        </p:spPr>
        <p:txBody>
          <a:bodyPr/>
          <a:lstStyle/>
          <a:p>
            <a:pPr/>
          </a:p>
        </p:txBody>
      </p:sp>
      <p:sp>
        <p:nvSpPr>
          <p:cNvPr id="60" name="Shape 60"/>
          <p:cNvSpPr/>
          <p:nvPr>
            <p:ph type="body" sz="quarter" idx="1"/>
          </p:nvPr>
        </p:nvSpPr>
        <p:spPr>
          <a:prstGeom prst="rect">
            <a:avLst/>
          </a:prstGeom>
        </p:spPr>
        <p:txBody>
          <a:bodyPr/>
          <a:lstStyle/>
          <a:p>
            <a:pPr/>
            <a:r>
              <a:t>Zäpfchen nur in der Mitte der Netzhaut, innerhalb weniger Grad</a:t>
            </a:r>
          </a:p>
          <a:p>
            <a:pPr/>
            <a:r>
              <a:t>	nur dort sehen wir scharf und farbig</a:t>
            </a:r>
          </a:p>
          <a:p>
            <a:pPr/>
            <a:r>
              <a:t>	Auflösung: eine Winkelminute</a:t>
            </a:r>
          </a:p>
          <a:p>
            <a:pPr/>
          </a:p>
          <a:p>
            <a:pPr/>
            <a:r>
              <a:t>außen nur Stäbchen</a:t>
            </a:r>
          </a:p>
          <a:p>
            <a:pPr/>
            <a:r>
              <a:t>	Hell-dunkel, Bewegung</a:t>
            </a:r>
          </a:p>
          <a:p>
            <a:pPr/>
            <a:r>
              <a:t>	z.B. Fluchtreflex, wenn Gefahr aus dem Augenwinkel</a:t>
            </a:r>
          </a:p>
          <a:p>
            <a:pPr/>
          </a:p>
          <a:p>
            <a:pPr/>
            <a:r>
              <a:t>aber: wieso sehen wir fast 180 Grad???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Weil nur in der Mitte ein scharfes Bild entsteht, tastet das Auge die gesamte Umgebung ab</a:t>
            </a:r>
          </a:p>
          <a:p>
            <a:pPr/>
          </a:p>
          <a:p>
            <a:pPr/>
            <a:r>
              <a:t>Eine Bewegung ca. alle 200ms, dann wieder Fixierung eines neuen Punktes</a:t>
            </a:r>
          </a:p>
          <a:p>
            <a:pPr/>
          </a:p>
          <a:p>
            <a:pPr/>
            <a:r>
              <a:t>Kann mit dem Eyetracker verfolgt werden. Beim Lesen werden beispielsweise ganze Wortgestalten erkannt, dadurch deutlich schneller</a:t>
            </a:r>
          </a:p>
          <a:p>
            <a:pPr/>
          </a:p>
          <a:p>
            <a:pPr/>
            <a:r>
              <a:t>Bedeutet auch, dass visuelle Aufmerksamkeit nicht überall sein kann (Ausblick change blindness)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Shape 81"/>
          <p:cNvSpPr/>
          <p:nvPr>
            <p:ph type="sldImg"/>
          </p:nvPr>
        </p:nvSpPr>
        <p:spPr>
          <a:prstGeom prst="rect">
            <a:avLst/>
          </a:prstGeom>
        </p:spPr>
        <p:txBody>
          <a:bodyPr/>
          <a:lstStyle/>
          <a:p>
            <a:pPr/>
          </a:p>
        </p:txBody>
      </p:sp>
      <p:sp>
        <p:nvSpPr>
          <p:cNvPr id="82" name="Shape 82"/>
          <p:cNvSpPr/>
          <p:nvPr>
            <p:ph type="body" sz="quarter" idx="1"/>
          </p:nvPr>
        </p:nvSpPr>
        <p:spPr>
          <a:prstGeom prst="rect">
            <a:avLst/>
          </a:prstGeom>
        </p:spPr>
        <p:txBody>
          <a:bodyPr/>
          <a:lstStyle/>
          <a:p>
            <a:pPr/>
            <a:r>
              <a:t>3 Sorten Zapfen mit versch. spektraler Empfindlichkeit, grob gesehen RGB</a:t>
            </a:r>
          </a:p>
          <a:p>
            <a:pPr/>
          </a:p>
          <a:p>
            <a:pPr/>
            <a:r>
              <a:t>Stäbchen empfindlich im Rot/Gelb/Grün Bereich (historisch: Vegetation)</a:t>
            </a:r>
          </a:p>
          <a:p>
            <a:pPr/>
          </a:p>
          <a:p>
            <a:pPr/>
            <a:r>
              <a:t>deutlich weniger S-Zapfen: Sehen im Blaubereich viel schwieriger, daher dunkelblaue Schrift hellblauem Grund am schwersten zu lesen!</a:t>
            </a:r>
          </a:p>
          <a:p>
            <a:pPr/>
          </a:p>
          <a:p>
            <a:pPr/>
            <a:r>
              <a:t>Farbauflösung im Rot/Gelb/Grün Bereich am besten, daher in der Kunst 4. Primärfarbe Gelb (siehe gleich)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 name="Shape 93"/>
          <p:cNvSpPr/>
          <p:nvPr>
            <p:ph type="sldImg"/>
          </p:nvPr>
        </p:nvSpPr>
        <p:spPr>
          <a:prstGeom prst="rect">
            <a:avLst/>
          </a:prstGeom>
        </p:spPr>
        <p:txBody>
          <a:bodyPr/>
          <a:lstStyle/>
          <a:p>
            <a:pPr/>
          </a:p>
        </p:txBody>
      </p:sp>
      <p:sp>
        <p:nvSpPr>
          <p:cNvPr id="94" name="Shape 94"/>
          <p:cNvSpPr/>
          <p:nvPr>
            <p:ph type="body" sz="quarter" idx="1"/>
          </p:nvPr>
        </p:nvSpPr>
        <p:spPr>
          <a:prstGeom prst="rect">
            <a:avLst/>
          </a:prstGeom>
        </p:spPr>
        <p:txBody>
          <a:bodyPr/>
          <a:lstStyle/>
          <a:p>
            <a:pPr/>
            <a:r>
              <a:t>8% der männlichen Bevölkerung sind rot-grün blind</a:t>
            </a:r>
          </a:p>
          <a:p>
            <a:pPr/>
          </a:p>
          <a:p>
            <a:pPr/>
            <a:r>
              <a:t>Frage, wer in der Vorlesung (sollte ab 20-30 Hörern jemand dabei sein!)</a:t>
            </a:r>
          </a:p>
          <a:p>
            <a:pPr/>
            <a:r>
              <a:t>berichten lassen, was das im Alltag bedeutet</a:t>
            </a:r>
          </a:p>
          <a:p>
            <a:pPr/>
            <a:r>
              <a:t>nach unbedienbaren Geräten fragen</a:t>
            </a:r>
          </a:p>
          <a:p>
            <a:pPr/>
          </a:p>
          <a:p>
            <a:pPr/>
            <a:r>
              <a:t>Story: Ladegerät, das bei voller Ladung die LED nur von rot auf grün schaltet! Dabei gäbe es tausende andere Möglichkeiten (blinken, aus, 2 LEDs,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Shape 122"/>
          <p:cNvSpPr/>
          <p:nvPr>
            <p:ph type="sldImg"/>
          </p:nvPr>
        </p:nvSpPr>
        <p:spPr>
          <a:prstGeom prst="rect">
            <a:avLst/>
          </a:prstGeom>
        </p:spPr>
        <p:txBody>
          <a:bodyPr/>
          <a:lstStyle/>
          <a:p>
            <a:pPr/>
          </a:p>
        </p:txBody>
      </p:sp>
      <p:sp>
        <p:nvSpPr>
          <p:cNvPr id="123" name="Shape 123"/>
          <p:cNvSpPr/>
          <p:nvPr>
            <p:ph type="body" sz="quarter" idx="1"/>
          </p:nvPr>
        </p:nvSpPr>
        <p:spPr>
          <a:prstGeom prst="rect">
            <a:avLst/>
          </a:prstGeom>
        </p:spPr>
        <p:txBody>
          <a:bodyPr/>
          <a:lstStyle/>
          <a:p>
            <a:pPr/>
            <a:r>
              <a:t>(Überprüfen, ob im Beamer alles erkennbar!!!)</a:t>
            </a:r>
          </a:p>
          <a:p>
            <a:pPr/>
          </a:p>
          <a:p>
            <a:pPr/>
            <a:r>
              <a:t>Auge hat Sinneszellen für R G B</a:t>
            </a:r>
          </a:p>
          <a:p>
            <a:pPr/>
          </a:p>
          <a:p>
            <a:pPr/>
            <a:r>
              <a:t>Rechner stellt Farben als Linearkombination von R G B dar</a:t>
            </a:r>
          </a:p>
          <a:p>
            <a:pPr/>
          </a:p>
          <a:p>
            <a:pPr/>
            <a:r>
              <a:t>3D Vektorraum = RGB Farbraum</a:t>
            </a:r>
          </a:p>
          <a:p>
            <a:pPr/>
          </a:p>
          <a:p>
            <a:pPr/>
            <a:r>
              <a:t>schwarz (0, 0, 0) und weiss (1, 1, 1) an gegenüberliegenden Ecken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hape 166"/>
          <p:cNvSpPr/>
          <p:nvPr>
            <p:ph type="sldImg"/>
          </p:nvPr>
        </p:nvSpPr>
        <p:spPr>
          <a:prstGeom prst="rect">
            <a:avLst/>
          </a:prstGeom>
        </p:spPr>
        <p:txBody>
          <a:bodyPr/>
          <a:lstStyle/>
          <a:p>
            <a:pPr/>
          </a:p>
        </p:txBody>
      </p:sp>
      <p:sp>
        <p:nvSpPr>
          <p:cNvPr id="167" name="Shape 167"/>
          <p:cNvSpPr/>
          <p:nvPr>
            <p:ph type="body" sz="quarter" idx="1"/>
          </p:nvPr>
        </p:nvSpPr>
        <p:spPr>
          <a:prstGeom prst="rect">
            <a:avLst/>
          </a:prstGeom>
        </p:spPr>
        <p:txBody>
          <a:bodyPr/>
          <a:lstStyle/>
          <a:p>
            <a:pPr/>
            <a:r>
              <a:t>Menschen geben normalerweise keine R G B Werte an, sondern reden von</a:t>
            </a:r>
          </a:p>
          <a:p>
            <a:pPr/>
          </a:p>
          <a:p>
            <a:pPr/>
            <a:r>
              <a:t>Farbton (rot, orange, gelb, grün, blau)</a:t>
            </a:r>
          </a:p>
          <a:p>
            <a:pPr/>
            <a:r>
              <a:t>Sättigung (strahlend blau, blaugrau)</a:t>
            </a:r>
          </a:p>
          <a:p>
            <a:pPr/>
            <a:r>
              <a:t>Helligkeit (hellblau, dunkelblau)</a:t>
            </a:r>
          </a:p>
          <a:p>
            <a:pPr/>
          </a:p>
          <a:p>
            <a:pPr/>
            <a:r>
              <a:t>HSV Farbraum ist dem menschlichen Reden über Farben viel angemessener!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hape 186"/>
          <p:cNvSpPr/>
          <p:nvPr>
            <p:ph type="sldImg"/>
          </p:nvPr>
        </p:nvSpPr>
        <p:spPr>
          <a:prstGeom prst="rect">
            <a:avLst/>
          </a:prstGeom>
        </p:spPr>
        <p:txBody>
          <a:bodyPr/>
          <a:lstStyle/>
          <a:p>
            <a:pPr/>
          </a:p>
        </p:txBody>
      </p:sp>
      <p:sp>
        <p:nvSpPr>
          <p:cNvPr id="187" name="Shape 187"/>
          <p:cNvSpPr/>
          <p:nvPr>
            <p:ph type="body" sz="quarter" idx="1"/>
          </p:nvPr>
        </p:nvSpPr>
        <p:spPr>
          <a:prstGeom prst="rect">
            <a:avLst/>
          </a:prstGeom>
        </p:spPr>
        <p:txBody>
          <a:bodyPr/>
          <a:lstStyle/>
          <a:p>
            <a:pPr/>
            <a:r>
              <a:t>weiteres wichtiges Konzept beim Reden über Farben ist der Farbkreis</a:t>
            </a:r>
          </a:p>
          <a:p>
            <a:pPr/>
          </a:p>
          <a:p>
            <a:pPr/>
            <a:r>
              <a:t>man nehme ein Spektrum, biege es zu einem Kreis und verbinde rotviolett mit blauviolett</a:t>
            </a:r>
          </a:p>
          <a:p>
            <a:pPr/>
          </a:p>
          <a:p>
            <a:pPr/>
            <a:r>
              <a:t>Farbton (hue) kann man nun als Winkel im Farbkreis beschreiben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Farbkreis ist keine neue Erfindung</a:t>
            </a:r>
          </a:p>
          <a:p>
            <a:pPr/>
          </a:p>
          <a:p>
            <a:pPr/>
            <a:r>
              <a:t>schon Goethes postulierte einen Farbkreis und assoziierte die Farben mit Werten und Charakterzügen</a:t>
            </a:r>
          </a:p>
          <a:p>
            <a:pPr/>
          </a:p>
          <a:p>
            <a:pPr/>
            <a:r>
              <a:t>Philipp Otto Runge beschrieb eine Farbkugel, die auch versch. Helligkeiten darstellen konnte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hape 203"/>
          <p:cNvSpPr/>
          <p:nvPr>
            <p:ph type="sldImg"/>
          </p:nvPr>
        </p:nvSpPr>
        <p:spPr>
          <a:prstGeom prst="rect">
            <a:avLst/>
          </a:prstGeom>
        </p:spPr>
        <p:txBody>
          <a:bodyPr/>
          <a:lstStyle/>
          <a:p>
            <a:pPr/>
          </a:p>
        </p:txBody>
      </p:sp>
      <p:sp>
        <p:nvSpPr>
          <p:cNvPr id="204" name="Shape 204"/>
          <p:cNvSpPr/>
          <p:nvPr>
            <p:ph type="body" sz="quarter" idx="1"/>
          </p:nvPr>
        </p:nvSpPr>
        <p:spPr>
          <a:prstGeom prst="rect">
            <a:avLst/>
          </a:prstGeom>
        </p:spPr>
        <p:txBody>
          <a:bodyPr/>
          <a:lstStyle/>
          <a:p>
            <a:pPr/>
            <a:r>
              <a:t>Johannes Itten: Kunst der Farbe, systematische Farblehre am Bauhaus, Bestandteil der Grundausbildung dort</a:t>
            </a:r>
          </a:p>
          <a:p>
            <a:pPr/>
          </a:p>
          <a:p>
            <a:pPr/>
            <a:r>
              <a:t>andere Grundfarben: Farbkreis ist an der menschlichen Wahrnehmung angelehnt, nicht am RGB Modell des Computers</a:t>
            </a:r>
          </a:p>
          <a:p>
            <a:pPr/>
          </a:p>
          <a:p>
            <a:pPr/>
            <a:r>
              <a:t>funktioniert besser, um Farbharmonien und Qualitäten zu beschreiben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hape 227"/>
          <p:cNvSpPr/>
          <p:nvPr>
            <p:ph type="sldImg"/>
          </p:nvPr>
        </p:nvSpPr>
        <p:spPr>
          <a:prstGeom prst="rect">
            <a:avLst/>
          </a:prstGeom>
        </p:spPr>
        <p:txBody>
          <a:bodyPr/>
          <a:lstStyle/>
          <a:p>
            <a:pPr/>
          </a:p>
        </p:txBody>
      </p:sp>
      <p:sp>
        <p:nvSpPr>
          <p:cNvPr id="228" name="Shape 228"/>
          <p:cNvSpPr/>
          <p:nvPr>
            <p:ph type="body" sz="quarter" idx="1"/>
          </p:nvPr>
        </p:nvSpPr>
        <p:spPr>
          <a:prstGeom prst="rect">
            <a:avLst/>
          </a:prstGeom>
        </p:spPr>
        <p:txBody>
          <a:bodyPr/>
          <a:lstStyle/>
          <a:p>
            <a:pPr/>
            <a:r>
              <a:t>es gibt inhärent helle und dunkle Farben</a:t>
            </a:r>
          </a:p>
          <a:p>
            <a:pPr/>
          </a:p>
          <a:p>
            <a:pPr/>
            <a:r>
              <a:t>Kalt und Warm sind hier zu unterscheiden von der physikalischen Farbtemperatur!!!</a:t>
            </a:r>
          </a:p>
          <a:p>
            <a:pPr/>
          </a:p>
          <a:p>
            <a:pPr/>
            <a:r>
              <a:t>hier: warme Farben = rötlich, orange, Feuer, Sonne</a:t>
            </a:r>
          </a:p>
          <a:p>
            <a:pPr/>
            <a:r>
              <a:t>kalte Farben = blau, Eis, klarer Himmel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Shape 255"/>
          <p:cNvSpPr/>
          <p:nvPr>
            <p:ph type="sldImg"/>
          </p:nvPr>
        </p:nvSpPr>
        <p:spPr>
          <a:prstGeom prst="rect">
            <a:avLst/>
          </a:prstGeom>
        </p:spPr>
        <p:txBody>
          <a:bodyPr/>
          <a:lstStyle/>
          <a:p>
            <a:pPr/>
          </a:p>
        </p:txBody>
      </p:sp>
      <p:sp>
        <p:nvSpPr>
          <p:cNvPr id="256" name="Shape 256"/>
          <p:cNvSpPr/>
          <p:nvPr>
            <p:ph type="body" sz="quarter" idx="1"/>
          </p:nvPr>
        </p:nvSpPr>
        <p:spPr>
          <a:prstGeom prst="rect">
            <a:avLst/>
          </a:prstGeom>
        </p:spPr>
        <p:txBody>
          <a:bodyPr/>
          <a:lstStyle/>
          <a:p>
            <a:pPr/>
            <a:r>
              <a:t>Reine Farben = voll gesättigt</a:t>
            </a:r>
          </a:p>
          <a:p>
            <a:pPr/>
            <a:r>
              <a:t>getrübte Farben mit Grauanteil</a:t>
            </a:r>
          </a:p>
          <a:p>
            <a:pPr/>
            <a:r>
              <a:t>Null Sättigung = grau</a:t>
            </a:r>
          </a:p>
          <a:p>
            <a:pPr/>
          </a:p>
          <a:p>
            <a:pPr/>
            <a:r>
              <a:t>auch: gedeckte Farben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a:p>
        </p:txBody>
      </p:sp>
      <p:sp>
        <p:nvSpPr>
          <p:cNvPr id="283" name="Shape 283"/>
          <p:cNvSpPr/>
          <p:nvPr>
            <p:ph type="body" sz="quarter" idx="1"/>
          </p:nvPr>
        </p:nvSpPr>
        <p:spPr>
          <a:prstGeom prst="rect">
            <a:avLst/>
          </a:prstGeom>
        </p:spPr>
        <p:txBody>
          <a:bodyPr/>
          <a:lstStyle/>
          <a:p>
            <a:pPr/>
            <a:r>
              <a:t>Farbkontraste sind Möglichkeiten, etwas am Bildschirm hervorzuheben</a:t>
            </a:r>
          </a:p>
          <a:p>
            <a:pPr/>
          </a:p>
          <a:p>
            <a:pPr/>
            <a:r>
              <a:t>Hell-Dunkel kann sich auch aus der Grundhelligkeit der Farbe ergeben</a:t>
            </a:r>
          </a:p>
          <a:p>
            <a:pPr/>
          </a:p>
          <a:p>
            <a:pPr/>
            <a:r>
              <a:t>Komplementärfarben liegen im Farbkreis gegenüber</a:t>
            </a:r>
          </a:p>
          <a:p>
            <a:pPr/>
            <a:r>
              <a:t>im Beispiel: rot-grün hat keinen Helligkleitskontrast, nur Farbkontrast, extrem schwer zu lesen</a:t>
            </a:r>
          </a:p>
          <a:p>
            <a:pPr/>
            <a:r>
              <a:t>blau-gelb viel besser zulesen, da auch Helligkeitskontrast</a:t>
            </a:r>
          </a:p>
          <a:p>
            <a:pPr/>
          </a:p>
          <a:p>
            <a:pPr/>
            <a:r>
              <a:t>Qualitätskontrast kann in der grafischen Darstellung z.B. aktviert/deaktiviert darstellen</a:t>
            </a:r>
          </a:p>
          <a:p>
            <a:pPr/>
            <a:r>
              <a:t>Ist also ein Freiheitsgrad, der andere Grade nicht berührt (z.B. Kategorien = Farbton)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Shape 332"/>
          <p:cNvSpPr/>
          <p:nvPr>
            <p:ph type="sldImg"/>
          </p:nvPr>
        </p:nvSpPr>
        <p:spPr>
          <a:prstGeom prst="rect">
            <a:avLst/>
          </a:prstGeom>
        </p:spPr>
        <p:txBody>
          <a:bodyPr/>
          <a:lstStyle/>
          <a:p>
            <a:pPr/>
          </a:p>
        </p:txBody>
      </p:sp>
      <p:sp>
        <p:nvSpPr>
          <p:cNvPr id="333" name="Shape 333"/>
          <p:cNvSpPr/>
          <p:nvPr>
            <p:ph type="body" sz="quarter" idx="1"/>
          </p:nvPr>
        </p:nvSpPr>
        <p:spPr>
          <a:prstGeom prst="rect">
            <a:avLst/>
          </a:prstGeom>
        </p:spPr>
        <p:txBody>
          <a:bodyPr/>
          <a:lstStyle/>
          <a:p>
            <a:pPr/>
            <a:r>
              <a:t>Kurze Diskussion: wie bewegen Hühner den Kopf beim Gehen? </a:t>
            </a:r>
          </a:p>
          <a:p>
            <a:pPr/>
            <a:r>
              <a:t>Schubweise…</a:t>
            </a:r>
          </a:p>
          <a:p>
            <a:pPr/>
            <a:r>
              <a:t>Grund: Augen sitzen auf verschiedenen Seiten des Kopfes, keine Stereopsis, aber dadurch Bewegungsparallaxe (und keine Bewegungsunschärfe)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Shape 361"/>
          <p:cNvSpPr/>
          <p:nvPr>
            <p:ph type="sldImg"/>
          </p:nvPr>
        </p:nvSpPr>
        <p:spPr>
          <a:prstGeom prst="rect">
            <a:avLst/>
          </a:prstGeom>
        </p:spPr>
        <p:txBody>
          <a:bodyPr/>
          <a:lstStyle/>
          <a:p>
            <a:pPr/>
          </a:p>
        </p:txBody>
      </p:sp>
      <p:sp>
        <p:nvSpPr>
          <p:cNvPr id="362" name="Shape 362"/>
          <p:cNvSpPr/>
          <p:nvPr>
            <p:ph type="body" sz="quarter" idx="1"/>
          </p:nvPr>
        </p:nvSpPr>
        <p:spPr>
          <a:prstGeom prst="rect">
            <a:avLst/>
          </a:prstGeom>
        </p:spPr>
        <p:txBody>
          <a:bodyPr/>
          <a:lstStyle/>
          <a:p>
            <a:pPr/>
            <a:r>
              <a:t>2 Arten der Wahrnehmung: </a:t>
            </a:r>
          </a:p>
          <a:p>
            <a:pPr/>
          </a:p>
          <a:p>
            <a:pPr/>
            <a:r>
              <a:t>präattentive WN funktioniert in konstanter Zeit (ca. 250ms)</a:t>
            </a:r>
          </a:p>
          <a:p>
            <a:pPr/>
            <a:r>
              <a:t>attentive WN in linearer Zeit über der Anzahl der Reize</a:t>
            </a:r>
          </a:p>
          <a:p>
            <a:pPr/>
          </a:p>
          <a:p>
            <a:pPr/>
            <a:r>
              <a:t>sog. Pop-out Effekt, kann gewinnbringend in Visualisierungen eingesetzt werden</a:t>
            </a:r>
          </a:p>
          <a:p>
            <a:pPr/>
          </a:p>
          <a:p>
            <a:pPr/>
            <a:r>
              <a:t>Wichtig: sobald 2 Eigenschaften kombiniert werden, bricht es zusammen (einfachstes Beispiel, komplexere wie Text immer möglich)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Shape 370"/>
          <p:cNvSpPr/>
          <p:nvPr>
            <p:ph type="sldImg"/>
          </p:nvPr>
        </p:nvSpPr>
        <p:spPr>
          <a:prstGeom prst="rect">
            <a:avLst/>
          </a:prstGeom>
        </p:spPr>
        <p:txBody>
          <a:bodyPr/>
          <a:lstStyle/>
          <a:p>
            <a:pPr/>
          </a:p>
        </p:txBody>
      </p:sp>
      <p:sp>
        <p:nvSpPr>
          <p:cNvPr id="371" name="Shape 371"/>
          <p:cNvSpPr/>
          <p:nvPr>
            <p:ph type="body" sz="quarter" idx="1"/>
          </p:nvPr>
        </p:nvSpPr>
        <p:spPr>
          <a:prstGeom prst="rect">
            <a:avLst/>
          </a:prstGeom>
        </p:spPr>
        <p:txBody>
          <a:bodyPr/>
          <a:lstStyle/>
          <a:p>
            <a:pPr/>
            <a:r>
              <a:t>nicht nur Form und Farbe sind präattentiv, sondern auch </a:t>
            </a:r>
          </a:p>
          <a:p>
            <a:pPr/>
          </a:p>
          <a:p>
            <a:pPr/>
            <a:r>
              <a:t>Richtung</a:t>
            </a:r>
          </a:p>
          <a:p>
            <a:pPr/>
            <a:r>
              <a:t>Orientierung</a:t>
            </a:r>
          </a:p>
          <a:p>
            <a:pPr/>
            <a:r>
              <a:t>Größe</a:t>
            </a:r>
          </a:p>
          <a:p>
            <a:pPr/>
            <a:r>
              <a:t>Füllung</a:t>
            </a:r>
          </a:p>
          <a:p>
            <a:pPr/>
            <a:r>
              <a:t>Krümmung</a:t>
            </a:r>
          </a:p>
          <a:p>
            <a:pPr/>
            <a:r>
              <a:t>Schärfe</a:t>
            </a:r>
          </a:p>
          <a:p>
            <a:pPr/>
            <a:r>
              <a:t>3D</a:t>
            </a:r>
          </a:p>
          <a:p>
            <a:pPr/>
            <a:r>
              <a:t>Schatten</a:t>
            </a:r>
          </a:p>
          <a:p>
            <a:pPr/>
            <a:r>
              <a:t>Bewegungsrichtung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Shape 386"/>
          <p:cNvSpPr/>
          <p:nvPr>
            <p:ph type="sldImg"/>
          </p:nvPr>
        </p:nvSpPr>
        <p:spPr>
          <a:prstGeom prst="rect">
            <a:avLst/>
          </a:prstGeom>
        </p:spPr>
        <p:txBody>
          <a:bodyPr/>
          <a:lstStyle/>
          <a:p>
            <a:pPr/>
          </a:p>
        </p:txBody>
      </p:sp>
      <p:sp>
        <p:nvSpPr>
          <p:cNvPr id="387" name="Shape 387"/>
          <p:cNvSpPr/>
          <p:nvPr>
            <p:ph type="body" sz="quarter" idx="1"/>
          </p:nvPr>
        </p:nvSpPr>
        <p:spPr>
          <a:prstGeom prst="rect">
            <a:avLst/>
          </a:prstGeom>
        </p:spPr>
        <p:txBody>
          <a:bodyPr/>
          <a:lstStyle/>
          <a:p>
            <a:pPr/>
            <a:r>
              <a:t>Gesetz der…: Bsp.</a:t>
            </a:r>
          </a:p>
          <a:p>
            <a:pPr/>
            <a:r>
              <a:t>Nähe: button zu Label</a:t>
            </a:r>
          </a:p>
          <a:p>
            <a:pPr/>
            <a:r>
              <a:t>Ähnlichkeit: gestreifte Tabellen</a:t>
            </a:r>
          </a:p>
          <a:p>
            <a:pPr/>
            <a:r>
              <a:t>Geschlossenheit: UI container</a:t>
            </a:r>
          </a:p>
          <a:p>
            <a:pPr/>
            <a:r>
              <a:t>Einfachheit/ guten Form</a:t>
            </a:r>
          </a:p>
          <a:p>
            <a:pPr/>
            <a:r>
              <a:t>einfachen Fortsetzung: in Diagrammen</a:t>
            </a:r>
          </a:p>
          <a:p>
            <a:pPr/>
            <a:r>
              <a:t>Verbundenheit: z.B. Organigramme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Shape 395"/>
          <p:cNvSpPr/>
          <p:nvPr>
            <p:ph type="sldImg"/>
          </p:nvPr>
        </p:nvSpPr>
        <p:spPr>
          <a:prstGeom prst="rect">
            <a:avLst/>
          </a:prstGeom>
        </p:spPr>
        <p:txBody>
          <a:bodyPr/>
          <a:lstStyle/>
          <a:p>
            <a:pPr/>
          </a:p>
        </p:txBody>
      </p:sp>
      <p:sp>
        <p:nvSpPr>
          <p:cNvPr id="396" name="Shape 396"/>
          <p:cNvSpPr/>
          <p:nvPr>
            <p:ph type="body" sz="quarter" idx="1"/>
          </p:nvPr>
        </p:nvSpPr>
        <p:spPr>
          <a:prstGeom prst="rect">
            <a:avLst/>
          </a:prstGeom>
        </p:spPr>
        <p:txBody>
          <a:bodyPr/>
          <a:lstStyle/>
          <a:p>
            <a:pPr/>
            <a:r>
              <a:t>ein praktisches Beispiel, in dem Nähe und Geschlossenheit zusammen so stark wirken, dass der Sinn der Beschriftung verloren geht. </a:t>
            </a:r>
          </a:p>
          <a:p>
            <a:pPr/>
          </a:p>
          <a:p>
            <a:pPr/>
            <a:r>
              <a:t>Links im Bild, wie es sein sollte.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Shape 417"/>
          <p:cNvSpPr/>
          <p:nvPr>
            <p:ph type="sldImg"/>
          </p:nvPr>
        </p:nvSpPr>
        <p:spPr>
          <a:prstGeom prst="rect">
            <a:avLst/>
          </a:prstGeom>
        </p:spPr>
        <p:txBody>
          <a:bodyPr/>
          <a:lstStyle/>
          <a:p>
            <a:pPr/>
          </a:p>
        </p:txBody>
      </p:sp>
      <p:sp>
        <p:nvSpPr>
          <p:cNvPr id="418" name="Shape 418"/>
          <p:cNvSpPr/>
          <p:nvPr>
            <p:ph type="body" sz="quarter" idx="1"/>
          </p:nvPr>
        </p:nvSpPr>
        <p:spPr>
          <a:prstGeom prst="rect">
            <a:avLst/>
          </a:prstGeom>
        </p:spPr>
        <p:txBody>
          <a:bodyPr/>
          <a:lstStyle/>
          <a:p>
            <a:pPr/>
            <a:r>
              <a:t>Funktion des Ohrs erklären mit Mechanischer Übertragung, </a:t>
            </a:r>
          </a:p>
          <a:p>
            <a:pPr/>
          </a:p>
          <a:p>
            <a:pPr/>
            <a:r>
              <a:t>Gehörschnecke gefüllt mit Flüssigkeit, </a:t>
            </a:r>
          </a:p>
          <a:p>
            <a:pPr/>
            <a:r>
              <a:t>aufgewickelte Röhre, darin Basilarmembran mit Flimmerhärchen, </a:t>
            </a:r>
          </a:p>
          <a:p>
            <a:pPr/>
          </a:p>
          <a:p>
            <a:pPr/>
            <a:r>
              <a:t>an versch. Orten für versch. Frequenzen empfindlich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Shape 425"/>
          <p:cNvSpPr/>
          <p:nvPr>
            <p:ph type="sldImg"/>
          </p:nvPr>
        </p:nvSpPr>
        <p:spPr>
          <a:prstGeom prst="rect">
            <a:avLst/>
          </a:prstGeom>
        </p:spPr>
        <p:txBody>
          <a:bodyPr/>
          <a:lstStyle/>
          <a:p>
            <a:pPr/>
          </a:p>
        </p:txBody>
      </p:sp>
      <p:sp>
        <p:nvSpPr>
          <p:cNvPr id="426" name="Shape 426"/>
          <p:cNvSpPr/>
          <p:nvPr>
            <p:ph type="body" sz="quarter" idx="1"/>
          </p:nvPr>
        </p:nvSpPr>
        <p:spPr>
          <a:prstGeom prst="rect">
            <a:avLst/>
          </a:prstGeom>
        </p:spPr>
        <p:txBody>
          <a:bodyPr/>
          <a:lstStyle/>
          <a:p>
            <a:pPr/>
            <a:r>
              <a:t>wenn Schall von einer Seite kommt, 2 Effekte:</a:t>
            </a:r>
          </a:p>
          <a:p>
            <a:pPr/>
          </a:p>
          <a:p>
            <a:pPr/>
            <a:r>
              <a:t>ITD: Schall braucht länger zu einem Ohr als zum anderen</a:t>
            </a:r>
          </a:p>
          <a:p>
            <a:pPr/>
            <a:r>
              <a:t>300m/s Geschwindigkeit: bei 3cm Unterschied t= 1/10.000s oder 0.1ms, 1 Phase bei 10KHz</a:t>
            </a:r>
          </a:p>
          <a:p>
            <a:pPr/>
          </a:p>
          <a:p>
            <a:pPr/>
            <a:r>
              <a:t>IID: Signal am zugewandten Ohr lauter, kann stark variieren.</a:t>
            </a:r>
          </a:p>
          <a:p>
            <a:pPr/>
            <a:r>
              <a:t>insbesondere Bass garnicht abgeschwächt, da nicht vom Kopf abgeschattet</a:t>
            </a:r>
          </a:p>
          <a:p>
            <a:pPr/>
            <a:r>
              <a:t>daher Bass schwer zu orten, auch ITD schwer, weil Wellenlänge mehrere Meter</a:t>
            </a:r>
          </a:p>
          <a:p>
            <a:pPr/>
          </a:p>
          <a:p>
            <a:pPr/>
            <a:r>
              <a:t>ITD und IID erlauben keine Unterscheidung oben/unten oder vorne/hinten, nur rechts/links! Rest ist Gewöhnung (Hubschrauber immer von oben)</a:t>
            </a:r>
          </a:p>
          <a:p>
            <a:pPr/>
          </a:p>
          <a:p>
            <a:pPr/>
            <a:r>
              <a:t>dann gibts noch HRTF… je nach Zeit erklären</a:t>
            </a:r>
          </a:p>
          <a:p>
            <a:p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Shape 444"/>
          <p:cNvSpPr/>
          <p:nvPr>
            <p:ph type="sldImg"/>
          </p:nvPr>
        </p:nvSpPr>
        <p:spPr>
          <a:prstGeom prst="rect">
            <a:avLst/>
          </a:prstGeom>
        </p:spPr>
        <p:txBody>
          <a:bodyPr/>
          <a:lstStyle/>
          <a:p>
            <a:pPr/>
          </a:p>
        </p:txBody>
      </p:sp>
      <p:sp>
        <p:nvSpPr>
          <p:cNvPr id="445" name="Shape 445"/>
          <p:cNvSpPr/>
          <p:nvPr>
            <p:ph type="body" sz="quarter" idx="1"/>
          </p:nvPr>
        </p:nvSpPr>
        <p:spPr>
          <a:prstGeom prst="rect">
            <a:avLst/>
          </a:prstGeom>
        </p:spPr>
        <p:txBody>
          <a:bodyPr/>
          <a:lstStyle/>
          <a:p>
            <a:pPr/>
            <a:r>
              <a:t>Phonologische Schleife erlaubt, etwa 2 Sekunden akustischen Inhalt immer wieder abzuhören und so zu behalten</a:t>
            </a:r>
          </a:p>
          <a:p>
            <a:pPr/>
          </a:p>
          <a:p>
            <a:pPr/>
            <a:r>
              <a:t>kann gestört werden durch neue Reize (wenn jemand reinquasselt)</a:t>
            </a:r>
          </a:p>
          <a:p>
            <a:pPr/>
          </a:p>
          <a:p>
            <a:pPr/>
            <a:r>
              <a:t>kann mehr kurze als lange Worte halten</a:t>
            </a:r>
          </a:p>
          <a:p>
            <a:pPr/>
          </a:p>
          <a:p>
            <a:pPr/>
            <a:r>
              <a:t>kannmehr verschiedene als ähnliche Worte halten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Shape 458"/>
          <p:cNvSpPr/>
          <p:nvPr>
            <p:ph type="sldImg"/>
          </p:nvPr>
        </p:nvSpPr>
        <p:spPr>
          <a:prstGeom prst="rect">
            <a:avLst/>
          </a:prstGeom>
        </p:spPr>
        <p:txBody>
          <a:bodyPr/>
          <a:lstStyle/>
          <a:p>
            <a:pPr/>
          </a:p>
        </p:txBody>
      </p:sp>
      <p:sp>
        <p:nvSpPr>
          <p:cNvPr id="459" name="Shape 459"/>
          <p:cNvSpPr/>
          <p:nvPr>
            <p:ph type="body" sz="quarter" idx="1"/>
          </p:nvPr>
        </p:nvSpPr>
        <p:spPr>
          <a:prstGeom prst="rect">
            <a:avLst/>
          </a:prstGeom>
        </p:spPr>
        <p:txBody>
          <a:bodyPr/>
          <a:lstStyle/>
          <a:p>
            <a:pPr/>
            <a:r>
              <a:t>jedem vertraut: auditory icons aus UI (Papierkorb, Warnung, …)</a:t>
            </a:r>
          </a:p>
          <a:p>
            <a:pPr/>
          </a:p>
          <a:p>
            <a:pPr/>
            <a:r>
              <a:t>Earcons: bei Nokia Handys (immer dringendere Warnung wenn Akku leer)</a:t>
            </a:r>
          </a:p>
          <a:p>
            <a:pPr/>
          </a:p>
          <a:p>
            <a:pPr/>
            <a:r>
              <a:t>Hörbeispiele: </a:t>
            </a:r>
            <a:r>
              <a:rPr u="sng">
                <a:hlinkClick r:id="rId3" invalidUrl="" action="" tgtFrame="" tooltip="" history="1" highlightClick="0" endSnd="0"/>
              </a:rPr>
              <a:t>http://sonification.de/handbook/index.php/chapters/chapter13/</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Shape 476"/>
          <p:cNvSpPr/>
          <p:nvPr>
            <p:ph type="sldImg"/>
          </p:nvPr>
        </p:nvSpPr>
        <p:spPr>
          <a:prstGeom prst="rect">
            <a:avLst/>
          </a:prstGeom>
        </p:spPr>
        <p:txBody>
          <a:bodyPr/>
          <a:lstStyle/>
          <a:p>
            <a:pPr/>
          </a:p>
        </p:txBody>
      </p:sp>
      <p:sp>
        <p:nvSpPr>
          <p:cNvPr id="477" name="Shape 477"/>
          <p:cNvSpPr/>
          <p:nvPr>
            <p:ph type="body" sz="quarter" idx="1"/>
          </p:nvPr>
        </p:nvSpPr>
        <p:spPr>
          <a:prstGeom prst="rect">
            <a:avLst/>
          </a:prstGeom>
        </p:spPr>
        <p:txBody>
          <a:bodyPr/>
          <a:lstStyle/>
          <a:p>
            <a:pPr/>
            <a:r>
              <a:t>Tastsinn bereits bei Geburt ausgeprägt, aber stark reflex-lastig:</a:t>
            </a:r>
          </a:p>
          <a:p>
            <a:pPr/>
            <a:r>
              <a:t>Greifreflex bis 6. Monat, Fußgreifreflex bis 12. Monat</a:t>
            </a:r>
          </a:p>
          <a:p>
            <a:pPr/>
            <a:r>
              <a:t>Sehsinn kommt erst nach und nach</a:t>
            </a:r>
          </a:p>
          <a:p>
            <a:pPr/>
          </a:p>
          <a:p>
            <a:pPr/>
            <a:r>
              <a:t>verschiedene Rezeptoren in der Haut für Berührung, Druck, Wärme, Kälte, Schmerz, Verletzung</a:t>
            </a:r>
          </a:p>
          <a:p>
            <a:pPr/>
          </a:p>
          <a:p>
            <a:pPr/>
            <a:r>
              <a:t>kann z.B. durch Vibrationsmotoren im Handy stimuliert werden (nahe der optimalen Frequenz)</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Shape 487"/>
          <p:cNvSpPr/>
          <p:nvPr>
            <p:ph type="sldImg"/>
          </p:nvPr>
        </p:nvSpPr>
        <p:spPr>
          <a:prstGeom prst="rect">
            <a:avLst/>
          </a:prstGeom>
        </p:spPr>
        <p:txBody>
          <a:bodyPr/>
          <a:lstStyle/>
          <a:p>
            <a:pPr/>
          </a:p>
        </p:txBody>
      </p:sp>
      <p:sp>
        <p:nvSpPr>
          <p:cNvPr id="488" name="Shape 488"/>
          <p:cNvSpPr/>
          <p:nvPr>
            <p:ph type="body" sz="quarter" idx="1"/>
          </p:nvPr>
        </p:nvSpPr>
        <p:spPr>
          <a:prstGeom prst="rect">
            <a:avLst/>
          </a:prstGeom>
        </p:spPr>
        <p:txBody>
          <a:bodyPr/>
          <a:lstStyle/>
          <a:p>
            <a:pPr/>
            <a:r>
              <a:t>Sensorischer Cortex im Gehirn stellt für verschiedene Körperbereiche verschieden große Areal bereit</a:t>
            </a:r>
          </a:p>
          <a:p>
            <a:pPr/>
          </a:p>
          <a:p>
            <a:pPr/>
            <a:r>
              <a:t>besonders gut: Hände und Finger, Gesicht, Mund, Füße</a:t>
            </a:r>
          </a:p>
          <a:p>
            <a:pPr/>
          </a:p>
          <a:p>
            <a:pPr/>
            <a:r>
              <a:t>weniger Auflösung: Rücken, Arme, Beine</a:t>
            </a:r>
          </a:p>
          <a:p>
            <a:pPr/>
          </a:p>
          <a:p>
            <a:pPr/>
            <a:r>
              <a:t>wird derzeit beispielsweise genutzt für sensory substitution: Kamerabild auf Aktuatormatrix am Rücken ermöglicht Blinden eine grobe Form des Sehens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7" name="Shape 497"/>
          <p:cNvSpPr/>
          <p:nvPr>
            <p:ph type="sldImg"/>
          </p:nvPr>
        </p:nvSpPr>
        <p:spPr>
          <a:prstGeom prst="rect">
            <a:avLst/>
          </a:prstGeom>
        </p:spPr>
        <p:txBody>
          <a:bodyPr/>
          <a:lstStyle/>
          <a:p>
            <a:pPr/>
          </a:p>
        </p:txBody>
      </p:sp>
      <p:sp>
        <p:nvSpPr>
          <p:cNvPr id="498" name="Shape 498"/>
          <p:cNvSpPr/>
          <p:nvPr>
            <p:ph type="body" sz="quarter" idx="1"/>
          </p:nvPr>
        </p:nvSpPr>
        <p:spPr>
          <a:prstGeom prst="rect">
            <a:avLst/>
          </a:prstGeom>
        </p:spPr>
        <p:txBody>
          <a:bodyPr/>
          <a:lstStyle/>
          <a:p>
            <a:pPr/>
            <a:r>
              <a:t>Propriozeption gibt uns die Lage der Gliedmaßen zueinander und zum Körper an, misst die Muskelspannung und Gelenkwinkel</a:t>
            </a:r>
          </a:p>
          <a:p>
            <a:pPr/>
            <a:r>
              <a:t>funktioniert blind</a:t>
            </a:r>
          </a:p>
          <a:p>
            <a:pPr/>
            <a:r>
              <a:t>ist aber nicht genau</a:t>
            </a:r>
          </a:p>
          <a:p>
            <a:pPr/>
            <a:r>
              <a:t>Story: rubber hand illusion (je nach Zeit)</a:t>
            </a:r>
          </a:p>
          <a:p>
            <a:pPr/>
          </a:p>
          <a:p>
            <a:pPr/>
            <a:r>
              <a:t>Kinästhesie: das Gefühl für Bewegung</a:t>
            </a:r>
          </a:p>
          <a:p>
            <a:pPr/>
          </a:p>
          <a:p>
            <a:pPr/>
            <a:r>
              <a:t>in dem Zusammenhang auch wichtig: Gleichgewichtssinn im Ohr</a:t>
            </a:r>
          </a:p>
          <a:p>
            <a:pPr/>
          </a:p>
          <a:p>
            <a:pPr/>
            <a:r>
              <a:t>Propriozeption beispielsweise gut für Gestik und Blindbedienung im Auto</a:t>
            </a:r>
          </a:p>
          <a:p>
            <a:pPr/>
          </a:p>
          <a:p>
            <a:pPr/>
            <a:r>
              <a:t>nicht exakt, dafür blind. Für genauere Bewegung wird Hand-Auge-Koordination gebraucht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Shape 515"/>
          <p:cNvSpPr/>
          <p:nvPr>
            <p:ph type="sldImg"/>
          </p:nvPr>
        </p:nvSpPr>
        <p:spPr>
          <a:prstGeom prst="rect">
            <a:avLst/>
          </a:prstGeom>
        </p:spPr>
        <p:txBody>
          <a:bodyPr/>
          <a:lstStyle/>
          <a:p>
            <a:pPr/>
          </a:p>
        </p:txBody>
      </p:sp>
      <p:sp>
        <p:nvSpPr>
          <p:cNvPr id="516" name="Shape 516"/>
          <p:cNvSpPr/>
          <p:nvPr>
            <p:ph type="body" sz="quarter" idx="1"/>
          </p:nvPr>
        </p:nvSpPr>
        <p:spPr>
          <a:prstGeom prst="rect">
            <a:avLst/>
          </a:prstGeom>
        </p:spPr>
        <p:txBody>
          <a:bodyPr/>
          <a:lstStyle/>
          <a:p>
            <a:pPr/>
            <a:r>
              <a:t>Geruchssinn ist sehr facettenreich (außer bei Rauchern ;-)</a:t>
            </a:r>
          </a:p>
          <a:p>
            <a:pPr/>
            <a:r>
              <a:t>sehr direkte Anbindung ans Hirn</a:t>
            </a:r>
          </a:p>
          <a:p>
            <a:pPr/>
            <a:r>
              <a:t>sehr starke emotionale Wirkung</a:t>
            </a:r>
          </a:p>
          <a:p>
            <a:pPr/>
          </a:p>
          <a:p>
            <a:pPr/>
            <a:r>
              <a:t>leider nicht so einfach zu überlisten wie das Auge. Sensoren für Tausende von Düften, kein „Duftraum“ mit 3 Dimensionen</a:t>
            </a:r>
          </a:p>
          <a:p>
            <a:pPr/>
          </a:p>
          <a:p>
            <a:pPr/>
            <a:r>
              <a:t>sehr träge in der Vermittlung (z.B. Geruch entfernen), daher technisch problematisch</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lvl1pPr>
              <a:defRPr sz="2200">
                <a:latin typeface="Lucida Grande"/>
                <a:ea typeface="Lucida Grande"/>
                <a:cs typeface="Lucida Grande"/>
                <a:sym typeface="Lucida Grande"/>
              </a:defRPr>
            </a:lvl1pPr>
          </a:lstStyle>
          <a:p>
            <a:pPr/>
            <a:r>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Shape 546"/>
          <p:cNvSpPr/>
          <p:nvPr>
            <p:ph type="sldImg"/>
          </p:nvPr>
        </p:nvSpPr>
        <p:spPr>
          <a:prstGeom prst="rect">
            <a:avLst/>
          </a:prstGeom>
        </p:spPr>
        <p:txBody>
          <a:bodyPr/>
          <a:lstStyle/>
          <a:p>
            <a:pPr/>
          </a:p>
        </p:txBody>
      </p:sp>
      <p:sp>
        <p:nvSpPr>
          <p:cNvPr id="547" name="Shape 547"/>
          <p:cNvSpPr/>
          <p:nvPr>
            <p:ph type="body" sz="quarter" idx="1"/>
          </p:nvPr>
        </p:nvSpPr>
        <p:spPr>
          <a:prstGeom prst="rect">
            <a:avLst/>
          </a:prstGeom>
        </p:spPr>
        <p:txBody>
          <a:bodyPr/>
          <a:lstStyle>
            <a:lvl1pPr defTabSz="1174044">
              <a:defRPr sz="2800">
                <a:latin typeface="Lucida Grande"/>
                <a:ea typeface="Lucida Grande"/>
                <a:cs typeface="Lucida Grande"/>
                <a:sym typeface="Lucida Grande"/>
              </a:defRPr>
            </a:lvl1pPr>
          </a:lstStyle>
          <a:p>
            <a:pPr/>
            <a:r>
              <a:t>LU: James distinction of attention, involuntary vs. directed attention (old theory)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Shape 572"/>
          <p:cNvSpPr/>
          <p:nvPr>
            <p:ph type="sldImg"/>
          </p:nvPr>
        </p:nvSpPr>
        <p:spPr>
          <a:prstGeom prst="rect">
            <a:avLst/>
          </a:prstGeom>
        </p:spPr>
        <p:txBody>
          <a:bodyPr/>
          <a:lstStyle/>
          <a:p>
            <a:pPr/>
          </a:p>
        </p:txBody>
      </p:sp>
      <p:sp>
        <p:nvSpPr>
          <p:cNvPr id="573" name="Shape 573"/>
          <p:cNvSpPr/>
          <p:nvPr>
            <p:ph type="body" sz="quarter" idx="1"/>
          </p:nvPr>
        </p:nvSpPr>
        <p:spPr>
          <a:prstGeom prst="rect">
            <a:avLst/>
          </a:prstGeom>
        </p:spPr>
        <p:txBody>
          <a:bodyPr/>
          <a:lstStyle>
            <a:lvl1pPr defTabSz="1174044">
              <a:defRPr sz="2000"/>
            </a:lvl1pPr>
          </a:lstStyle>
          <a:p>
            <a:pPr/>
            <a:r>
              <a:t>Britische Werbung für Aufmerksamkeit auf Radfahrer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9" name="Shape 589"/>
          <p:cNvSpPr/>
          <p:nvPr>
            <p:ph type="sldImg"/>
          </p:nvPr>
        </p:nvSpPr>
        <p:spPr>
          <a:prstGeom prst="rect">
            <a:avLst/>
          </a:prstGeom>
        </p:spPr>
        <p:txBody>
          <a:bodyPr/>
          <a:lstStyle/>
          <a:p>
            <a:pPr/>
          </a:p>
        </p:txBody>
      </p:sp>
      <p:sp>
        <p:nvSpPr>
          <p:cNvPr id="590" name="Shape 590"/>
          <p:cNvSpPr/>
          <p:nvPr>
            <p:ph type="body" sz="quarter" idx="1"/>
          </p:nvPr>
        </p:nvSpPr>
        <p:spPr>
          <a:prstGeom prst="rect">
            <a:avLst/>
          </a:prstGeom>
        </p:spPr>
        <p:txBody>
          <a:bodyPr/>
          <a:lstStyle>
            <a:lvl1pPr defTabSz="650240">
              <a:defRPr sz="3000">
                <a:latin typeface="Lucida Grande"/>
                <a:ea typeface="Lucida Grande"/>
                <a:cs typeface="Lucida Grande"/>
                <a:sym typeface="Lucida Grande"/>
              </a:defRPr>
            </a:lvl1pPr>
          </a:lstStyle>
          <a:p>
            <a:pPr/>
            <a:r>
              <a:t>NB: Dieses Modell wurde in Experimenten mit Autos und Flugzeugen ermittelt, kann je nach Kontext unterschiedlich gut passen, ist auch bereits hinterfragt und teils durch neuere Theorien ersetzt. Würde zu weit führen…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7" name="Shape 637"/>
          <p:cNvSpPr/>
          <p:nvPr>
            <p:ph type="sldImg"/>
          </p:nvPr>
        </p:nvSpPr>
        <p:spPr>
          <a:prstGeom prst="rect">
            <a:avLst/>
          </a:prstGeom>
        </p:spPr>
        <p:txBody>
          <a:bodyPr/>
          <a:lstStyle/>
          <a:p>
            <a:pPr/>
          </a:p>
        </p:txBody>
      </p:sp>
      <p:sp>
        <p:nvSpPr>
          <p:cNvPr id="638" name="Shape 638"/>
          <p:cNvSpPr/>
          <p:nvPr>
            <p:ph type="body" sz="quarter" idx="1"/>
          </p:nvPr>
        </p:nvSpPr>
        <p:spPr>
          <a:prstGeom prst="rect">
            <a:avLst/>
          </a:prstGeom>
        </p:spPr>
        <p:txBody>
          <a:bodyPr/>
          <a:lstStyle/>
          <a:p>
            <a:pPr/>
            <a:r>
              <a:t>Diskutieren:</a:t>
            </a:r>
          </a:p>
          <a:p>
            <a:pPr/>
          </a:p>
          <a:p>
            <a:pPr/>
            <a:r>
              <a:t>Farben (Symbolik?)</a:t>
            </a:r>
          </a:p>
          <a:p>
            <a:pPr/>
            <a:r>
              <a:t>Redundanz mit Formen</a:t>
            </a:r>
          </a:p>
          <a:p>
            <a:pPr/>
            <a:r>
              <a:t>Accessibility?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4.png"/><Relationship Id="rId6" Type="http://schemas.openxmlformats.org/officeDocument/2006/relationships/image" Target="../media/image1.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asada.website/cvsimulator/e/" TargetMode="External"/><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eg"/><Relationship Id="rId4" Type="http://schemas.openxmlformats.org/officeDocument/2006/relationships/image" Target="../media/image2.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17.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kisspng.com/png-binocular-disparity-binocular-vision-stereopsis-vi-5917517/" TargetMode="External"/><Relationship Id="rId3" Type="http://schemas.openxmlformats.org/officeDocument/2006/relationships/image" Target="../media/image1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2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jpeg"/><Relationship Id="rId4" Type="http://schemas.openxmlformats.org/officeDocument/2006/relationships/image" Target="../media/image5.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tif"/><Relationship Id="rId4" Type="http://schemas.openxmlformats.org/officeDocument/2006/relationships/image" Target="../media/image8.tif"/></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tif"/><Relationship Id="rId4" Type="http://schemas.openxmlformats.org/officeDocument/2006/relationships/image" Target="../media/image10.tif"/></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tif"/></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2.tif"/><Relationship Id="rId4" Type="http://schemas.openxmlformats.org/officeDocument/2006/relationships/image" Target="../media/image13.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youtube.com/watch?v=kjtSfTCrMm4" TargetMode="External"/><Relationship Id="rId4" Type="http://schemas.openxmlformats.org/officeDocument/2006/relationships/video" Target="../media/media1.mov"/><Relationship Id="rId5" Type="http://schemas.microsoft.com/office/2007/relationships/media" Target="../media/media1.mov"/><Relationship Id="rId6" Type="http://schemas.openxmlformats.org/officeDocument/2006/relationships/image" Target="../media/image25.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openpsyc.blogspot.com/2014/06/bottom-up-vs-top-down-processing.html" TargetMode="External"/><Relationship Id="rId3" Type="http://schemas.openxmlformats.org/officeDocument/2006/relationships/image" Target="../media/image14.tif"/><Relationship Id="rId4" Type="http://schemas.openxmlformats.org/officeDocument/2006/relationships/image" Target="../media/image15.tif"/><Relationship Id="rId5" Type="http://schemas.openxmlformats.org/officeDocument/2006/relationships/image" Target="../media/image26.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27.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 Id="rId3" Type="http://schemas.openxmlformats.org/officeDocument/2006/relationships/hyperlink" Target="http://www.google.de/search?tbo=p&amp;tbm=bks&amp;q=inauthor:%22Christopher+D.+Wickens%22" TargetMode="External"/><Relationship Id="rId4" Type="http://schemas.openxmlformats.org/officeDocument/2006/relationships/hyperlink" Target="http://www.google.de/search?tbo=p&amp;tbm=bks&amp;q=inauthor:%22Jason+S.+McCarley%22" TargetMode="External"/><Relationship Id="rId5" Type="http://schemas.openxmlformats.org/officeDocument/2006/relationships/hyperlink" Target="http://books.google.de/books?id=dIagIraXHPUC" TargetMode="Externa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9.png"/><Relationship Id="rId4" Type="http://schemas.openxmlformats.org/officeDocument/2006/relationships/hyperlink" Target="http://www.prometei.de/fileadmin/prometei.de/veranstaltungen/2008-05-28-Wickens_AppliedAttentionTheory.pdf" TargetMode="External"/><Relationship Id="rId5" Type="http://schemas.openxmlformats.org/officeDocument/2006/relationships/image" Target="../media/image30.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31.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ov"/><Relationship Id="rId3" Type="http://schemas.microsoft.com/office/2007/relationships/media" Target="../media/media2.mov"/><Relationship Id="rId4" Type="http://schemas.openxmlformats.org/officeDocument/2006/relationships/image" Target="../media/image33.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6.tif"/><Relationship Id="rId4" Type="http://schemas.openxmlformats.org/officeDocument/2006/relationships/image" Target="../media/image17.tif"/><Relationship Id="rId5" Type="http://schemas.openxmlformats.org/officeDocument/2006/relationships/image" Target="../media/image18.tif"/><Relationship Id="rId6" Type="http://schemas.openxmlformats.org/officeDocument/2006/relationships/image" Target="../media/image19.tif"/><Relationship Id="rId7" Type="http://schemas.openxmlformats.org/officeDocument/2006/relationships/image" Target="../media/image20.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14299" y="1333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2 - Wahrnehmung"/>
          <p:cNvSpPr txBox="1"/>
          <p:nvPr>
            <p:ph type="title"/>
          </p:nvPr>
        </p:nvSpPr>
        <p:spPr>
          <a:prstGeom prst="rect">
            <a:avLst/>
          </a:prstGeom>
        </p:spPr>
        <p:txBody>
          <a:bodyPr/>
          <a:lstStyle/>
          <a:p>
            <a:pPr/>
            <a:r>
              <a:t>Kapitel 2 - Wahrnehmung</a:t>
            </a:r>
          </a:p>
        </p:txBody>
      </p:sp>
      <p:sp>
        <p:nvSpPr>
          <p:cNvPr id="34"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 name="Abgerundetes Rechteck"/>
          <p:cNvSpPr/>
          <p:nvPr/>
        </p:nvSpPr>
        <p:spPr>
          <a:xfrm>
            <a:off x="101599" y="1905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4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2" name="Kapitel 2 - Wahrnehmung"/>
          <p:cNvSpPr txBox="1"/>
          <p:nvPr>
            <p:ph type="title"/>
          </p:nvPr>
        </p:nvSpPr>
        <p:spPr>
          <a:prstGeom prst="rect">
            <a:avLst/>
          </a:prstGeom>
        </p:spPr>
        <p:txBody>
          <a:bodyPr/>
          <a:lstStyle/>
          <a:p>
            <a:pPr/>
            <a:r>
              <a:t>Kapitel 2 - Wahrnehmung</a:t>
            </a:r>
          </a:p>
        </p:txBody>
      </p:sp>
      <p:sp>
        <p:nvSpPr>
          <p:cNvPr id="43"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8" name="Querschnitt des menschlichen Auges"/>
          <p:cNvSpPr txBox="1"/>
          <p:nvPr>
            <p:ph type="title"/>
          </p:nvPr>
        </p:nvSpPr>
        <p:spPr>
          <a:prstGeom prst="rect">
            <a:avLst/>
          </a:prstGeom>
        </p:spPr>
        <p:txBody>
          <a:bodyPr/>
          <a:lstStyle/>
          <a:p>
            <a:pPr/>
            <a:r>
              <a:t>Querschnitt des menschlichen Auges</a:t>
            </a:r>
          </a:p>
        </p:txBody>
      </p:sp>
      <p:sp>
        <p:nvSpPr>
          <p:cNvPr id="4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0" name="Auge-Querschnitt.pdf" descr="Auge-Querschnitt.pdf"/>
          <p:cNvPicPr>
            <a:picLocks noChangeAspect="1"/>
          </p:cNvPicPr>
          <p:nvPr/>
        </p:nvPicPr>
        <p:blipFill>
          <a:blip r:embed="rId3">
            <a:extLst/>
          </a:blip>
          <a:stretch>
            <a:fillRect/>
          </a:stretch>
        </p:blipFill>
        <p:spPr>
          <a:xfrm>
            <a:off x="203200" y="1421612"/>
            <a:ext cx="12598400" cy="7519976"/>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6" name="Verteilung der Sinneszellen im Auge"/>
          <p:cNvSpPr txBox="1"/>
          <p:nvPr>
            <p:ph type="title"/>
          </p:nvPr>
        </p:nvSpPr>
        <p:spPr>
          <a:prstGeom prst="rect">
            <a:avLst/>
          </a:prstGeom>
        </p:spPr>
        <p:txBody>
          <a:bodyPr/>
          <a:lstStyle/>
          <a:p>
            <a:pPr/>
            <a:r>
              <a:t>Verteilung der Sinneszellen im Auge</a:t>
            </a:r>
          </a:p>
        </p:txBody>
      </p:sp>
      <p:sp>
        <p:nvSpPr>
          <p:cNvPr id="5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8" name="Auge-Verteilung.pdf" descr="Auge-Verteilung.pdf"/>
          <p:cNvPicPr>
            <a:picLocks noChangeAspect="1"/>
          </p:cNvPicPr>
          <p:nvPr/>
        </p:nvPicPr>
        <p:blipFill>
          <a:blip r:embed="rId3">
            <a:extLst/>
          </a:blip>
          <a:stretch>
            <a:fillRect/>
          </a:stretch>
        </p:blipFill>
        <p:spPr>
          <a:xfrm>
            <a:off x="977667" y="1430520"/>
            <a:ext cx="11049466" cy="7670152"/>
          </a:xfrm>
          <a:prstGeom prst="rect">
            <a:avLst/>
          </a:prstGeom>
          <a:ln w="3175"/>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6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4" name="Sakkaden"/>
          <p:cNvSpPr txBox="1"/>
          <p:nvPr>
            <p:ph type="title"/>
          </p:nvPr>
        </p:nvSpPr>
        <p:spPr>
          <a:prstGeom prst="rect">
            <a:avLst/>
          </a:prstGeom>
        </p:spPr>
        <p:txBody>
          <a:bodyPr/>
          <a:lstStyle/>
          <a:p>
            <a:pPr/>
            <a:r>
              <a:t>Sakkaden</a:t>
            </a:r>
          </a:p>
        </p:txBody>
      </p:sp>
      <p:sp>
        <p:nvSpPr>
          <p:cNvPr id="6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6" name="http://lehrerfortbildung-bw.de/kompetenzen/praes/gestaltung/schrift/"/>
          <p:cNvSpPr txBox="1"/>
          <p:nvPr/>
        </p:nvSpPr>
        <p:spPr>
          <a:xfrm>
            <a:off x="1526005" y="9161910"/>
            <a:ext cx="2805498" cy="16727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http://lehrerfortbildung-bw.de/kompetenzen/praes/gestaltung/schrift/</a:t>
            </a:r>
          </a:p>
        </p:txBody>
      </p:sp>
      <p:pic>
        <p:nvPicPr>
          <p:cNvPr id="67" name="Sakkaden.mp4" descr="Sakkaden.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4659903" y="-859916"/>
            <a:ext cx="8128001" cy="4572001"/>
          </a:xfrm>
          <a:prstGeom prst="rect">
            <a:avLst/>
          </a:prstGeom>
          <a:ln w="12700">
            <a:miter lim="400000"/>
          </a:ln>
        </p:spPr>
      </p:pic>
      <p:sp>
        <p:nvSpPr>
          <p:cNvPr id="68" name="Rechteck"/>
          <p:cNvSpPr/>
          <p:nvPr/>
        </p:nvSpPr>
        <p:spPr>
          <a:xfrm>
            <a:off x="4380503" y="2601072"/>
            <a:ext cx="8520097" cy="1184612"/>
          </a:xfrm>
          <a:prstGeom prst="rect">
            <a:avLst/>
          </a:prstGeom>
          <a:solidFill>
            <a:srgbClr val="FFFFFF"/>
          </a:solidFill>
          <a:ln w="12700">
            <a:miter lim="400000"/>
          </a:ln>
        </p:spPr>
        <p:txBody>
          <a:bodyPr lIns="40640" tIns="40640" rIns="40640" bIns="40640" anchor="ctr"/>
          <a:lstStyle/>
          <a:p>
            <a:pPr/>
          </a:p>
        </p:txBody>
      </p:sp>
      <p:sp>
        <p:nvSpPr>
          <p:cNvPr id="69" name="Rechteck"/>
          <p:cNvSpPr/>
          <p:nvPr/>
        </p:nvSpPr>
        <p:spPr>
          <a:xfrm>
            <a:off x="4380503" y="-925387"/>
            <a:ext cx="8520097" cy="1184612"/>
          </a:xfrm>
          <a:prstGeom prst="rect">
            <a:avLst/>
          </a:prstGeom>
          <a:solidFill>
            <a:srgbClr val="FFFFFF"/>
          </a:solidFill>
          <a:ln w="12700">
            <a:miter lim="400000"/>
          </a:ln>
        </p:spPr>
        <p:txBody>
          <a:bodyPr lIns="40640" tIns="40640" rIns="40640" bIns="40640" anchor="ctr"/>
          <a:lstStyle/>
          <a:p>
            <a:pPr/>
          </a:p>
        </p:txBody>
      </p:sp>
      <p:sp>
        <p:nvSpPr>
          <p:cNvPr id="70" name="https://www.youtube.com/watch?v=alwcN2VN-98"/>
          <p:cNvSpPr txBox="1"/>
          <p:nvPr/>
        </p:nvSpPr>
        <p:spPr>
          <a:xfrm>
            <a:off x="7735614" y="46291"/>
            <a:ext cx="1809874"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https://www.youtube.com/watch?v=alwcN2VN-98</a:t>
            </a:r>
          </a:p>
        </p:txBody>
      </p:sp>
      <p:pic>
        <p:nvPicPr>
          <p:cNvPr id="71" name="Bild" descr="Bild"/>
          <p:cNvPicPr>
            <a:picLocks noChangeAspect="1"/>
          </p:cNvPicPr>
          <p:nvPr/>
        </p:nvPicPr>
        <p:blipFill>
          <a:blip r:embed="rId6">
            <a:extLst/>
          </a:blip>
          <a:stretch>
            <a:fillRect/>
          </a:stretch>
        </p:blipFill>
        <p:spPr>
          <a:xfrm>
            <a:off x="445583" y="3508691"/>
            <a:ext cx="6861854" cy="5484968"/>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19001" fill="hold"/>
                                        <p:tgtEl>
                                          <p:spTgt spid="6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67"/>
                </p:tgtEl>
              </p:cMediaNode>
            </p:video>
            <p:seq concurrent="1" prevAc="none" nextAc="seek">
              <p:cTn id="8" evtFilter="cancelBubble" nodeType="interactiveSeq" restart="whenNotActive" fill="hold">
                <p:stCondLst>
                  <p:cond delay="0" evt="onClick">
                    <p:tgtEl>
                      <p:spTgt spid="6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7"/>
                                        </p:tgtEl>
                                      </p:cBhvr>
                                    </p:cmd>
                                  </p:childTnLst>
                                </p:cTn>
                              </p:par>
                            </p:childTnLst>
                          </p:cTn>
                        </p:par>
                      </p:childTnLst>
                    </p:cTn>
                  </p:par>
                </p:childTnLst>
              </p:cTn>
              <p:nextCondLst>
                <p:cond delay="0" evt="onClick">
                  <p:tgtEl>
                    <p:spTgt spid="6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 name="!spectr0.png" descr="!spectr0.png"/>
          <p:cNvPicPr>
            <a:picLocks noChangeAspect="0"/>
          </p:cNvPicPr>
          <p:nvPr/>
        </p:nvPicPr>
        <p:blipFill>
          <a:blip r:embed="rId3">
            <a:extLst/>
          </a:blip>
          <a:srcRect l="5503" t="20683" r="10358" b="51278"/>
          <a:stretch>
            <a:fillRect/>
          </a:stretch>
        </p:blipFill>
        <p:spPr>
          <a:xfrm>
            <a:off x="2174508" y="7473707"/>
            <a:ext cx="10648317" cy="979568"/>
          </a:xfrm>
          <a:prstGeom prst="rect">
            <a:avLst/>
          </a:prstGeom>
          <a:ln w="3175">
            <a:miter lim="400000"/>
          </a:ln>
        </p:spPr>
      </p:pic>
      <p:sp>
        <p:nvSpPr>
          <p:cNvPr id="76"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7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8" name="Empfindlichkeit der Sinneszellen für Licht"/>
          <p:cNvSpPr txBox="1"/>
          <p:nvPr>
            <p:ph type="title"/>
          </p:nvPr>
        </p:nvSpPr>
        <p:spPr>
          <a:prstGeom prst="rect">
            <a:avLst/>
          </a:prstGeom>
        </p:spPr>
        <p:txBody>
          <a:bodyPr/>
          <a:lstStyle/>
          <a:p>
            <a:pPr/>
            <a:r>
              <a:t>Empfindlichkeit der Sinneszellen für Licht</a:t>
            </a:r>
          </a:p>
        </p:txBody>
      </p:sp>
      <p:sp>
        <p:nvSpPr>
          <p:cNvPr id="7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0" name="Lichtspektrum.pdf" descr="Lichtspektrum.pdf"/>
          <p:cNvPicPr>
            <a:picLocks noChangeAspect="1"/>
          </p:cNvPicPr>
          <p:nvPr/>
        </p:nvPicPr>
        <p:blipFill>
          <a:blip r:embed="rId4">
            <a:extLst/>
          </a:blip>
          <a:stretch>
            <a:fillRect/>
          </a:stretch>
        </p:blipFill>
        <p:spPr>
          <a:xfrm>
            <a:off x="203243" y="1942119"/>
            <a:ext cx="12598314" cy="6529762"/>
          </a:xfrm>
          <a:prstGeom prst="rect">
            <a:avLst/>
          </a:prstGeom>
          <a:ln w="3175"/>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8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6" name="Farbenblindheit"/>
          <p:cNvSpPr txBox="1"/>
          <p:nvPr>
            <p:ph type="title"/>
          </p:nvPr>
        </p:nvSpPr>
        <p:spPr>
          <a:prstGeom prst="rect">
            <a:avLst/>
          </a:prstGeom>
        </p:spPr>
        <p:txBody>
          <a:bodyPr/>
          <a:lstStyle/>
          <a:p>
            <a:pPr/>
            <a:r>
              <a:t>Farbenblindheit</a:t>
            </a:r>
          </a:p>
        </p:txBody>
      </p:sp>
      <p:sp>
        <p:nvSpPr>
          <p:cNvPr id="87" name="häufig: Rot/Grün Schwäche…"/>
          <p:cNvSpPr txBox="1"/>
          <p:nvPr>
            <p:ph type="body" sz="half" idx="1"/>
          </p:nvPr>
        </p:nvSpPr>
        <p:spPr>
          <a:xfrm>
            <a:off x="203200" y="1346041"/>
            <a:ext cx="6322765" cy="8012064"/>
          </a:xfrm>
          <a:prstGeom prst="rect">
            <a:avLst/>
          </a:prstGeom>
        </p:spPr>
        <p:txBody>
          <a:bodyPr/>
          <a:lstStyle/>
          <a:p>
            <a:pPr/>
            <a:r>
              <a:t>häufig: Rot/Grün Schwäche</a:t>
            </a:r>
          </a:p>
          <a:p>
            <a:pPr/>
            <a:r>
              <a:t>8% der männl. Bevölkerung</a:t>
            </a:r>
          </a:p>
          <a:p>
            <a:pPr/>
            <a:r>
              <a:t>Simulation in Photoshop</a:t>
            </a:r>
          </a:p>
          <a:p>
            <a:pPr/>
            <a:r>
              <a:t>CVSimulator app</a:t>
            </a:r>
            <a:r>
              <a:rPr sz="2200"/>
              <a:t>                     </a:t>
            </a:r>
            <a:r>
              <a:rPr sz="2200" u="sng">
                <a:hlinkClick r:id="rId3" invalidUrl="" action="" tgtFrame="" tooltip="" history="1" highlightClick="0" endSnd="0"/>
              </a:rPr>
              <a:t>https://asada.website/cvsimulator/e/</a:t>
            </a:r>
            <a:r>
              <a:t> </a:t>
            </a:r>
          </a:p>
        </p:txBody>
      </p:sp>
      <p:sp>
        <p:nvSpPr>
          <p:cNvPr id="8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9" name="image.png" descr="image.png"/>
          <p:cNvPicPr>
            <a:picLocks noChangeAspect="1"/>
          </p:cNvPicPr>
          <p:nvPr/>
        </p:nvPicPr>
        <p:blipFill>
          <a:blip r:embed="rId4">
            <a:extLst/>
          </a:blip>
          <a:stretch>
            <a:fillRect/>
          </a:stretch>
        </p:blipFill>
        <p:spPr>
          <a:xfrm>
            <a:off x="6445005" y="266645"/>
            <a:ext cx="6322765" cy="4539024"/>
          </a:xfrm>
          <a:prstGeom prst="rect">
            <a:avLst/>
          </a:prstGeom>
          <a:ln w="3175">
            <a:miter lim="400000"/>
          </a:ln>
        </p:spPr>
      </p:pic>
      <p:pic>
        <p:nvPicPr>
          <p:cNvPr id="90" name="image.png" descr="image.png"/>
          <p:cNvPicPr>
            <a:picLocks noChangeAspect="1"/>
          </p:cNvPicPr>
          <p:nvPr/>
        </p:nvPicPr>
        <p:blipFill>
          <a:blip r:embed="rId5">
            <a:extLst/>
          </a:blip>
          <a:stretch>
            <a:fillRect/>
          </a:stretch>
        </p:blipFill>
        <p:spPr>
          <a:xfrm>
            <a:off x="6441920" y="4940486"/>
            <a:ext cx="6325850" cy="4539024"/>
          </a:xfrm>
          <a:prstGeom prst="rect">
            <a:avLst/>
          </a:prstGeom>
          <a:ln w="3175">
            <a:miter lim="400000"/>
          </a:ln>
        </p:spPr>
      </p:pic>
      <p:pic>
        <p:nvPicPr>
          <p:cNvPr id="91" name="image.png" descr="image.png"/>
          <p:cNvPicPr>
            <a:picLocks noChangeAspect="1"/>
          </p:cNvPicPr>
          <p:nvPr/>
        </p:nvPicPr>
        <p:blipFill>
          <a:blip r:embed="rId6">
            <a:extLst/>
          </a:blip>
          <a:stretch>
            <a:fillRect/>
          </a:stretch>
        </p:blipFill>
        <p:spPr>
          <a:xfrm>
            <a:off x="293194" y="5047921"/>
            <a:ext cx="2795233" cy="3726228"/>
          </a:xfrm>
          <a:prstGeom prst="rect">
            <a:avLst/>
          </a:prstGeom>
          <a:ln w="3175">
            <a:miter lim="400000"/>
          </a:ln>
        </p:spPr>
      </p:pic>
      <p:pic>
        <p:nvPicPr>
          <p:cNvPr id="92" name="image.png" descr="image.png"/>
          <p:cNvPicPr>
            <a:picLocks noChangeAspect="1"/>
          </p:cNvPicPr>
          <p:nvPr/>
        </p:nvPicPr>
        <p:blipFill>
          <a:blip r:embed="rId7">
            <a:extLst/>
          </a:blip>
          <a:stretch>
            <a:fillRect/>
          </a:stretch>
        </p:blipFill>
        <p:spPr>
          <a:xfrm>
            <a:off x="3256509" y="5047921"/>
            <a:ext cx="2795234" cy="3726228"/>
          </a:xfrm>
          <a:prstGeom prst="rect">
            <a:avLst/>
          </a:prstGeom>
          <a:ln w="3175">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Abgerundetes Rechteck"/>
          <p:cNvSpPr/>
          <p:nvPr/>
        </p:nvSpPr>
        <p:spPr>
          <a:xfrm>
            <a:off x="101599" y="2451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97"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9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9" name="Kapitel 2 - Wahrnehmung"/>
          <p:cNvSpPr txBox="1"/>
          <p:nvPr>
            <p:ph type="title"/>
          </p:nvPr>
        </p:nvSpPr>
        <p:spPr>
          <a:prstGeom prst="rect">
            <a:avLst/>
          </a:prstGeom>
        </p:spPr>
        <p:txBody>
          <a:bodyPr/>
          <a:lstStyle/>
          <a:p>
            <a:pPr/>
            <a:r>
              <a:t>Kapitel 2 - Wahrnehmung</a:t>
            </a:r>
          </a:p>
        </p:txBody>
      </p:sp>
      <p:sp>
        <p:nvSpPr>
          <p:cNvPr id="100"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10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06" name="Gruppieren"/>
          <p:cNvGrpSpPr/>
          <p:nvPr/>
        </p:nvGrpSpPr>
        <p:grpSpPr>
          <a:xfrm>
            <a:off x="766379" y="1571296"/>
            <a:ext cx="4343401" cy="4038601"/>
            <a:chOff x="0" y="0"/>
            <a:chExt cx="4343400" cy="4038599"/>
          </a:xfrm>
        </p:grpSpPr>
        <p:sp>
          <p:nvSpPr>
            <p:cNvPr id="103" name="Linie"/>
            <p:cNvSpPr/>
            <p:nvPr/>
          </p:nvSpPr>
          <p:spPr>
            <a:xfrm>
              <a:off x="1143000" y="2895600"/>
              <a:ext cx="3200400" cy="0"/>
            </a:xfrm>
            <a:prstGeom prst="line">
              <a:avLst/>
            </a:prstGeom>
            <a:noFill/>
            <a:ln w="76200" cap="flat">
              <a:solidFill>
                <a:srgbClr val="FF0B0B"/>
              </a:solidFill>
              <a:prstDash val="solid"/>
              <a:round/>
              <a:tailEnd type="triangle" w="med" len="med"/>
            </a:ln>
            <a:effectLst/>
          </p:spPr>
          <p:txBody>
            <a:bodyPr wrap="square" lIns="45719" tIns="45719" rIns="45719" bIns="45719" numCol="1" anchor="t">
              <a:noAutofit/>
            </a:bodyPr>
            <a:lstStyle/>
            <a:p>
              <a:pPr marL="0" marR="0" defTabSz="457200">
                <a:defRPr sz="1200">
                  <a:uFillTx/>
                  <a:latin typeface="Helvetica"/>
                  <a:ea typeface="Helvetica"/>
                  <a:cs typeface="Helvetica"/>
                  <a:sym typeface="Helvetica"/>
                </a:defRPr>
              </a:pPr>
            </a:p>
          </p:txBody>
        </p:sp>
        <p:sp>
          <p:nvSpPr>
            <p:cNvPr id="104" name="Linie"/>
            <p:cNvSpPr/>
            <p:nvPr/>
          </p:nvSpPr>
          <p:spPr>
            <a:xfrm flipV="1">
              <a:off x="1142999" y="0"/>
              <a:ext cx="1" cy="2895600"/>
            </a:xfrm>
            <a:prstGeom prst="line">
              <a:avLst/>
            </a:prstGeom>
            <a:noFill/>
            <a:ln w="76200" cap="flat">
              <a:solidFill>
                <a:srgbClr val="05D600"/>
              </a:solidFill>
              <a:prstDash val="solid"/>
              <a:round/>
              <a:tailEnd type="triangle" w="med" len="med"/>
            </a:ln>
            <a:effectLst/>
          </p:spPr>
          <p:txBody>
            <a:bodyPr wrap="square" lIns="45719" tIns="45719" rIns="45719" bIns="45719" numCol="1" anchor="t">
              <a:noAutofit/>
            </a:bodyPr>
            <a:lstStyle/>
            <a:p>
              <a:pPr marL="0" marR="0" defTabSz="457200">
                <a:defRPr sz="1200">
                  <a:uFillTx/>
                  <a:latin typeface="Helvetica"/>
                  <a:ea typeface="Helvetica"/>
                  <a:cs typeface="Helvetica"/>
                  <a:sym typeface="Helvetica"/>
                </a:defRPr>
              </a:pPr>
            </a:p>
          </p:txBody>
        </p:sp>
        <p:sp>
          <p:nvSpPr>
            <p:cNvPr id="105" name="Linie"/>
            <p:cNvSpPr/>
            <p:nvPr/>
          </p:nvSpPr>
          <p:spPr>
            <a:xfrm flipH="1">
              <a:off x="-1" y="2895599"/>
              <a:ext cx="1143002" cy="1143002"/>
            </a:xfrm>
            <a:prstGeom prst="line">
              <a:avLst/>
            </a:prstGeom>
            <a:noFill/>
            <a:ln w="76200" cap="flat">
              <a:solidFill>
                <a:srgbClr val="6600FF"/>
              </a:solidFill>
              <a:prstDash val="solid"/>
              <a:round/>
              <a:tailEnd type="triangle" w="med" len="med"/>
            </a:ln>
            <a:effectLst/>
          </p:spPr>
          <p:txBody>
            <a:bodyPr wrap="square" lIns="45719" tIns="45719" rIns="45719" bIns="45719" numCol="1" anchor="t">
              <a:noAutofit/>
            </a:bodyPr>
            <a:lstStyle/>
            <a:p>
              <a:pPr marL="0" marR="0" defTabSz="457200">
                <a:defRPr sz="1200">
                  <a:uFillTx/>
                  <a:latin typeface="Helvetica"/>
                  <a:ea typeface="Helvetica"/>
                  <a:cs typeface="Helvetica"/>
                  <a:sym typeface="Helvetica"/>
                </a:defRPr>
              </a:pPr>
            </a:p>
          </p:txBody>
        </p:sp>
      </p:grpSp>
      <p:sp>
        <p:nvSpPr>
          <p:cNvPr id="107" name="Form"/>
          <p:cNvSpPr/>
          <p:nvPr/>
        </p:nvSpPr>
        <p:spPr>
          <a:xfrm>
            <a:off x="1147379" y="2180896"/>
            <a:ext cx="3429001" cy="3048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16800" y="5400"/>
                </a:lnTo>
                <a:lnTo>
                  <a:pt x="21600" y="0"/>
                </a:lnTo>
                <a:moveTo>
                  <a:pt x="16800" y="5400"/>
                </a:moveTo>
                <a:lnTo>
                  <a:pt x="16800" y="21600"/>
                </a:lnTo>
              </a:path>
            </a:pathLst>
          </a:custGeom>
          <a:ln w="38100">
            <a:solidFill>
              <a:srgbClr val="000000"/>
            </a:solidFill>
          </a:ln>
        </p:spPr>
        <p:txBody>
          <a:bodyPr lIns="45719" rIns="45719" anchor="ctr"/>
          <a:lstStyle/>
          <a:p>
            <a:pPr marL="0" marR="0" algn="ctr" defTabSz="914400">
              <a:defRPr sz="2400">
                <a:uFillTx/>
                <a:latin typeface="Helvetica"/>
                <a:ea typeface="Helvetica"/>
                <a:cs typeface="Helvetica"/>
                <a:sym typeface="Helvetica"/>
              </a:defRPr>
            </a:pPr>
          </a:p>
        </p:txBody>
      </p:sp>
      <p:sp>
        <p:nvSpPr>
          <p:cNvPr id="10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10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0" name="Farbraum: RGB"/>
          <p:cNvSpPr txBox="1"/>
          <p:nvPr>
            <p:ph type="title"/>
          </p:nvPr>
        </p:nvSpPr>
        <p:spPr>
          <a:prstGeom prst="rect">
            <a:avLst/>
          </a:prstGeom>
        </p:spPr>
        <p:txBody>
          <a:bodyPr/>
          <a:lstStyle/>
          <a:p>
            <a:pPr/>
            <a:r>
              <a:t>Farbraum: RGB</a:t>
            </a:r>
          </a:p>
        </p:txBody>
      </p:sp>
      <p:sp>
        <p:nvSpPr>
          <p:cNvPr id="11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2" name="Kreis"/>
          <p:cNvSpPr/>
          <p:nvPr/>
        </p:nvSpPr>
        <p:spPr>
          <a:xfrm>
            <a:off x="1756979" y="4314496"/>
            <a:ext cx="304801" cy="304801"/>
          </a:xfrm>
          <a:prstGeom prst="ellipse">
            <a:avLst/>
          </a:prstGeom>
          <a:solidFill>
            <a:srgbClr val="000000"/>
          </a:solidFill>
          <a:ln>
            <a:solidFill>
              <a:srgbClr val="000000"/>
            </a:solidFill>
          </a:ln>
        </p:spPr>
        <p:txBody>
          <a:bodyPr lIns="45719" rIns="45719" anchor="ctr"/>
          <a:lstStyle/>
          <a:p>
            <a:pPr marL="0" marR="0" defTabSz="914400">
              <a:defRPr sz="1800">
                <a:uFillTx/>
              </a:defRPr>
            </a:pPr>
          </a:p>
        </p:txBody>
      </p:sp>
      <p:sp>
        <p:nvSpPr>
          <p:cNvPr id="113" name="Form"/>
          <p:cNvSpPr/>
          <p:nvPr/>
        </p:nvSpPr>
        <p:spPr>
          <a:xfrm>
            <a:off x="1147379" y="2180896"/>
            <a:ext cx="3429001" cy="3048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800" y="0"/>
                </a:moveTo>
                <a:lnTo>
                  <a:pt x="0" y="5400"/>
                </a:lnTo>
                <a:lnTo>
                  <a:pt x="0" y="21600"/>
                </a:lnTo>
                <a:lnTo>
                  <a:pt x="16800" y="21600"/>
                </a:lnTo>
                <a:lnTo>
                  <a:pt x="21600" y="16200"/>
                </a:lnTo>
                <a:lnTo>
                  <a:pt x="21600" y="0"/>
                </a:lnTo>
                <a:close/>
              </a:path>
            </a:pathLst>
          </a:custGeom>
          <a:ln w="38100">
            <a:solidFill>
              <a:srgbClr val="000000"/>
            </a:solidFill>
          </a:ln>
        </p:spPr>
        <p:txBody>
          <a:bodyPr lIns="45719" rIns="45719" anchor="ctr"/>
          <a:lstStyle/>
          <a:p>
            <a:pPr marL="0" marR="0" algn="ctr" defTabSz="914400">
              <a:defRPr sz="2400">
                <a:uFillTx/>
                <a:latin typeface="Helvetica"/>
                <a:ea typeface="Helvetica"/>
                <a:cs typeface="Helvetica"/>
                <a:sym typeface="Helvetica"/>
              </a:defRPr>
            </a:pPr>
          </a:p>
        </p:txBody>
      </p:sp>
      <p:pic>
        <p:nvPicPr>
          <p:cNvPr id="114" name="Bildschirmfoto 2014-05-07 um 23.58.59.png" descr="Bildschirmfoto 2014-05-07 um 23.58.59.png"/>
          <p:cNvPicPr>
            <a:picLocks noChangeAspect="1"/>
          </p:cNvPicPr>
          <p:nvPr/>
        </p:nvPicPr>
        <p:blipFill>
          <a:blip r:embed="rId3">
            <a:extLst/>
          </a:blip>
          <a:stretch>
            <a:fillRect/>
          </a:stretch>
        </p:blipFill>
        <p:spPr>
          <a:xfrm>
            <a:off x="5843533" y="1805477"/>
            <a:ext cx="6556410" cy="6694439"/>
          </a:xfrm>
          <a:prstGeom prst="rect">
            <a:avLst/>
          </a:prstGeom>
          <a:ln w="3175"/>
        </p:spPr>
      </p:pic>
      <p:sp>
        <p:nvSpPr>
          <p:cNvPr id="115" name="Kreis"/>
          <p:cNvSpPr/>
          <p:nvPr/>
        </p:nvSpPr>
        <p:spPr>
          <a:xfrm>
            <a:off x="4423979" y="4314496"/>
            <a:ext cx="304801" cy="304801"/>
          </a:xfrm>
          <a:prstGeom prst="ellipse">
            <a:avLst/>
          </a:prstGeom>
          <a:solidFill>
            <a:srgbClr val="F40000"/>
          </a:solidFill>
          <a:ln>
            <a:solidFill>
              <a:srgbClr val="000000"/>
            </a:solidFill>
          </a:ln>
        </p:spPr>
        <p:txBody>
          <a:bodyPr lIns="45719" rIns="45719" anchor="ctr"/>
          <a:lstStyle/>
          <a:p>
            <a:pPr marL="0" marR="0" defTabSz="914400">
              <a:defRPr sz="1800">
                <a:uFillTx/>
              </a:defRPr>
            </a:pPr>
          </a:p>
        </p:txBody>
      </p:sp>
      <p:sp>
        <p:nvSpPr>
          <p:cNvPr id="116" name="Kreis"/>
          <p:cNvSpPr/>
          <p:nvPr/>
        </p:nvSpPr>
        <p:spPr>
          <a:xfrm>
            <a:off x="3661979" y="5076496"/>
            <a:ext cx="304801" cy="304801"/>
          </a:xfrm>
          <a:prstGeom prst="ellipse">
            <a:avLst/>
          </a:prstGeom>
          <a:solidFill>
            <a:srgbClr val="EF01EF"/>
          </a:solidFill>
          <a:ln>
            <a:solidFill>
              <a:srgbClr val="000000"/>
            </a:solidFill>
          </a:ln>
        </p:spPr>
        <p:txBody>
          <a:bodyPr lIns="45719" rIns="45719" anchor="ctr"/>
          <a:lstStyle/>
          <a:p>
            <a:pPr marL="0" marR="0" defTabSz="914400">
              <a:defRPr sz="1800">
                <a:uFillTx/>
              </a:defRPr>
            </a:pPr>
          </a:p>
        </p:txBody>
      </p:sp>
      <p:sp>
        <p:nvSpPr>
          <p:cNvPr id="117" name="Kreis"/>
          <p:cNvSpPr/>
          <p:nvPr/>
        </p:nvSpPr>
        <p:spPr>
          <a:xfrm>
            <a:off x="994979" y="5076496"/>
            <a:ext cx="304801" cy="304801"/>
          </a:xfrm>
          <a:prstGeom prst="ellipse">
            <a:avLst/>
          </a:prstGeom>
          <a:solidFill>
            <a:srgbClr val="6600FF"/>
          </a:solidFill>
          <a:ln>
            <a:solidFill>
              <a:srgbClr val="000000"/>
            </a:solidFill>
          </a:ln>
        </p:spPr>
        <p:txBody>
          <a:bodyPr lIns="45719" rIns="45719" anchor="ctr"/>
          <a:lstStyle/>
          <a:p>
            <a:pPr marL="0" marR="0" defTabSz="914400">
              <a:defRPr sz="1800">
                <a:uFillTx/>
              </a:defRPr>
            </a:pPr>
          </a:p>
        </p:txBody>
      </p:sp>
      <p:sp>
        <p:nvSpPr>
          <p:cNvPr id="118" name="Kreis"/>
          <p:cNvSpPr/>
          <p:nvPr/>
        </p:nvSpPr>
        <p:spPr>
          <a:xfrm>
            <a:off x="994979" y="2790496"/>
            <a:ext cx="304801" cy="304801"/>
          </a:xfrm>
          <a:prstGeom prst="ellipse">
            <a:avLst/>
          </a:prstGeom>
          <a:solidFill>
            <a:srgbClr val="00FFFF"/>
          </a:solidFill>
          <a:ln>
            <a:solidFill>
              <a:srgbClr val="000000"/>
            </a:solidFill>
          </a:ln>
        </p:spPr>
        <p:txBody>
          <a:bodyPr lIns="45719" rIns="45719" anchor="ctr"/>
          <a:lstStyle/>
          <a:p>
            <a:pPr marL="0" marR="0" defTabSz="914400">
              <a:defRPr sz="1800">
                <a:uFillTx/>
              </a:defRPr>
            </a:pPr>
          </a:p>
        </p:txBody>
      </p:sp>
      <p:sp>
        <p:nvSpPr>
          <p:cNvPr id="119" name="Kreis"/>
          <p:cNvSpPr/>
          <p:nvPr/>
        </p:nvSpPr>
        <p:spPr>
          <a:xfrm>
            <a:off x="3661979" y="2790496"/>
            <a:ext cx="304801" cy="304801"/>
          </a:xfrm>
          <a:prstGeom prst="ellipse">
            <a:avLst/>
          </a:prstGeom>
          <a:solidFill>
            <a:srgbClr val="FFFFFF"/>
          </a:solidFill>
          <a:ln>
            <a:solidFill>
              <a:srgbClr val="000000"/>
            </a:solidFill>
          </a:ln>
        </p:spPr>
        <p:txBody>
          <a:bodyPr lIns="45719" rIns="45719" anchor="ctr"/>
          <a:lstStyle/>
          <a:p>
            <a:pPr marL="0" marR="0" defTabSz="914400">
              <a:defRPr sz="1800">
                <a:uFillTx/>
              </a:defRPr>
            </a:pPr>
          </a:p>
        </p:txBody>
      </p:sp>
      <p:sp>
        <p:nvSpPr>
          <p:cNvPr id="120" name="Kreis"/>
          <p:cNvSpPr/>
          <p:nvPr/>
        </p:nvSpPr>
        <p:spPr>
          <a:xfrm>
            <a:off x="4423979" y="2028496"/>
            <a:ext cx="304801" cy="304801"/>
          </a:xfrm>
          <a:prstGeom prst="ellipse">
            <a:avLst/>
          </a:prstGeom>
          <a:solidFill>
            <a:srgbClr val="FFFF00"/>
          </a:solidFill>
          <a:ln>
            <a:solidFill>
              <a:srgbClr val="000000"/>
            </a:solidFill>
          </a:ln>
        </p:spPr>
        <p:txBody>
          <a:bodyPr lIns="45719" rIns="45719" anchor="ctr"/>
          <a:lstStyle/>
          <a:p>
            <a:pPr marL="0" marR="0" defTabSz="914400">
              <a:defRPr sz="1800">
                <a:uFillTx/>
              </a:defRPr>
            </a:pPr>
          </a:p>
        </p:txBody>
      </p:sp>
      <p:sp>
        <p:nvSpPr>
          <p:cNvPr id="121" name="Kreis"/>
          <p:cNvSpPr/>
          <p:nvPr/>
        </p:nvSpPr>
        <p:spPr>
          <a:xfrm>
            <a:off x="1756979" y="2028496"/>
            <a:ext cx="304801" cy="304801"/>
          </a:xfrm>
          <a:prstGeom prst="ellipse">
            <a:avLst/>
          </a:prstGeom>
          <a:solidFill>
            <a:srgbClr val="05D600"/>
          </a:solidFill>
          <a:ln>
            <a:solidFill>
              <a:srgbClr val="000000"/>
            </a:solidFill>
          </a:ln>
        </p:spPr>
        <p:txBody>
          <a:bodyPr lIns="45719" rIns="45719" anchor="ctr"/>
          <a:lstStyle/>
          <a:p>
            <a:pPr marL="0" marR="0" defTabSz="914400">
              <a:defRPr sz="1800">
                <a:uFillTx/>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1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1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 grpId="8"/>
      <p:bldP build="whole" bldLvl="1" animBg="1" rev="0" advAuto="0" spid="112" grpId="1"/>
      <p:bldP build="whole" bldLvl="1" animBg="1" rev="0" advAuto="0" spid="116" grpId="7"/>
      <p:bldP build="whole" bldLvl="1" animBg="1" rev="0" advAuto="0" spid="115" grpId="2"/>
      <p:bldP build="whole" bldLvl="1" animBg="1" rev="0" advAuto="0" spid="117" grpId="4"/>
      <p:bldP build="whole" bldLvl="1" animBg="1" rev="0" advAuto="0" spid="120" grpId="5"/>
      <p:bldP build="whole" bldLvl="1" animBg="1" rev="0" advAuto="0" spid="121" grpId="3"/>
      <p:bldP build="whole" bldLvl="1" animBg="1" rev="0" advAuto="0" spid="114" grpId="9"/>
      <p:bldP build="whole" bldLvl="1" animBg="1" rev="0" advAuto="0" spid="118" grpId="6"/>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1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7" name="Farbraum: HSV"/>
          <p:cNvSpPr txBox="1"/>
          <p:nvPr>
            <p:ph type="title"/>
          </p:nvPr>
        </p:nvSpPr>
        <p:spPr>
          <a:prstGeom prst="rect">
            <a:avLst/>
          </a:prstGeom>
        </p:spPr>
        <p:txBody>
          <a:bodyPr/>
          <a:lstStyle/>
          <a:p>
            <a:pPr/>
            <a:r>
              <a:t>Farbraum: HSV</a:t>
            </a:r>
          </a:p>
        </p:txBody>
      </p:sp>
      <p:sp>
        <p:nvSpPr>
          <p:cNvPr id="128"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9" name="Linie"/>
          <p:cNvSpPr/>
          <p:nvPr/>
        </p:nvSpPr>
        <p:spPr>
          <a:xfrm>
            <a:off x="1931987" y="4470400"/>
            <a:ext cx="3200401" cy="0"/>
          </a:xfrm>
          <a:prstGeom prst="line">
            <a:avLst/>
          </a:prstGeom>
          <a:ln w="76200">
            <a:solidFill>
              <a:srgbClr val="000000"/>
            </a:solidFill>
            <a:tailEnd type="triangle"/>
          </a:ln>
        </p:spPr>
        <p:txBody>
          <a:bodyPr lIns="45719" rIns="45719"/>
          <a:lstStyle/>
          <a:p>
            <a:pPr marL="0" marR="0" defTabSz="457200">
              <a:defRPr sz="1200">
                <a:uFillTx/>
                <a:latin typeface="Helvetica"/>
                <a:ea typeface="Helvetica"/>
                <a:cs typeface="Helvetica"/>
                <a:sym typeface="Helvetica"/>
              </a:defRPr>
            </a:pPr>
          </a:p>
        </p:txBody>
      </p:sp>
      <p:sp>
        <p:nvSpPr>
          <p:cNvPr id="130" name="Linie"/>
          <p:cNvSpPr/>
          <p:nvPr/>
        </p:nvSpPr>
        <p:spPr>
          <a:xfrm flipV="1">
            <a:off x="1931987" y="1574800"/>
            <a:ext cx="1" cy="2895600"/>
          </a:xfrm>
          <a:prstGeom prst="line">
            <a:avLst/>
          </a:prstGeom>
          <a:ln w="76200">
            <a:solidFill>
              <a:srgbClr val="000000"/>
            </a:solidFill>
            <a:tailEnd type="triangle"/>
          </a:ln>
        </p:spPr>
        <p:txBody>
          <a:bodyPr lIns="45719" rIns="45719"/>
          <a:lstStyle/>
          <a:p>
            <a:pPr marL="0" marR="0" defTabSz="457200">
              <a:defRPr sz="1200">
                <a:uFillTx/>
                <a:latin typeface="Helvetica"/>
                <a:ea typeface="Helvetica"/>
                <a:cs typeface="Helvetica"/>
                <a:sym typeface="Helvetica"/>
              </a:defRPr>
            </a:pPr>
          </a:p>
        </p:txBody>
      </p:sp>
      <p:sp>
        <p:nvSpPr>
          <p:cNvPr id="131" name="Linie"/>
          <p:cNvSpPr/>
          <p:nvPr/>
        </p:nvSpPr>
        <p:spPr>
          <a:xfrm flipH="1">
            <a:off x="788987" y="4470399"/>
            <a:ext cx="1143001" cy="1143002"/>
          </a:xfrm>
          <a:prstGeom prst="line">
            <a:avLst/>
          </a:prstGeom>
          <a:ln w="76200">
            <a:solidFill>
              <a:srgbClr val="000000"/>
            </a:solidFill>
            <a:tailEnd type="triangle"/>
          </a:ln>
        </p:spPr>
        <p:txBody>
          <a:bodyPr lIns="45719" rIns="45719"/>
          <a:lstStyle/>
          <a:p>
            <a:pPr marL="0" marR="0" defTabSz="457200">
              <a:defRPr sz="1200">
                <a:uFillTx/>
                <a:latin typeface="Helvetica"/>
                <a:ea typeface="Helvetica"/>
                <a:cs typeface="Helvetica"/>
                <a:sym typeface="Helvetica"/>
              </a:defRPr>
            </a:pPr>
          </a:p>
        </p:txBody>
      </p:sp>
      <p:sp>
        <p:nvSpPr>
          <p:cNvPr id="132" name="Kreis"/>
          <p:cNvSpPr/>
          <p:nvPr/>
        </p:nvSpPr>
        <p:spPr>
          <a:xfrm>
            <a:off x="1779587" y="4318000"/>
            <a:ext cx="304801" cy="304800"/>
          </a:xfrm>
          <a:prstGeom prst="ellipse">
            <a:avLst/>
          </a:prstGeom>
          <a:solidFill>
            <a:srgbClr val="000000"/>
          </a:solidFill>
          <a:ln>
            <a:solidFill>
              <a:srgbClr val="000000"/>
            </a:solidFill>
          </a:ln>
        </p:spPr>
        <p:txBody>
          <a:bodyPr lIns="45719" rIns="45719" anchor="ctr"/>
          <a:lstStyle/>
          <a:p>
            <a:pPr marL="0" marR="0" defTabSz="914400">
              <a:defRPr sz="1800">
                <a:uFillTx/>
              </a:defRPr>
            </a:pPr>
          </a:p>
        </p:txBody>
      </p:sp>
      <p:sp>
        <p:nvSpPr>
          <p:cNvPr id="133" name="Kreis"/>
          <p:cNvSpPr/>
          <p:nvPr/>
        </p:nvSpPr>
        <p:spPr>
          <a:xfrm>
            <a:off x="4446587" y="4318000"/>
            <a:ext cx="304801" cy="304800"/>
          </a:xfrm>
          <a:prstGeom prst="ellipse">
            <a:avLst/>
          </a:prstGeom>
          <a:solidFill>
            <a:srgbClr val="000000"/>
          </a:solidFill>
          <a:ln>
            <a:solidFill>
              <a:srgbClr val="000000"/>
            </a:solidFill>
          </a:ln>
        </p:spPr>
        <p:txBody>
          <a:bodyPr lIns="45719" rIns="45719" anchor="ctr"/>
          <a:lstStyle/>
          <a:p>
            <a:pPr marL="0" marR="0" defTabSz="914400">
              <a:defRPr sz="1800">
                <a:uFillTx/>
              </a:defRPr>
            </a:pPr>
          </a:p>
        </p:txBody>
      </p:sp>
      <p:sp>
        <p:nvSpPr>
          <p:cNvPr id="134" name="Kreis"/>
          <p:cNvSpPr/>
          <p:nvPr/>
        </p:nvSpPr>
        <p:spPr>
          <a:xfrm>
            <a:off x="1779587" y="2032000"/>
            <a:ext cx="304801" cy="304800"/>
          </a:xfrm>
          <a:prstGeom prst="ellipse">
            <a:avLst/>
          </a:prstGeom>
          <a:solidFill>
            <a:srgbClr val="000000"/>
          </a:solidFill>
          <a:ln>
            <a:solidFill>
              <a:srgbClr val="000000"/>
            </a:solidFill>
          </a:ln>
        </p:spPr>
        <p:txBody>
          <a:bodyPr lIns="45719" rIns="45719" anchor="ctr"/>
          <a:lstStyle/>
          <a:p>
            <a:pPr marL="0" marR="0" defTabSz="914400">
              <a:defRPr sz="1800">
                <a:uFillTx/>
              </a:defRPr>
            </a:pPr>
          </a:p>
        </p:txBody>
      </p:sp>
      <p:sp>
        <p:nvSpPr>
          <p:cNvPr id="135" name="Form"/>
          <p:cNvSpPr/>
          <p:nvPr/>
        </p:nvSpPr>
        <p:spPr>
          <a:xfrm>
            <a:off x="1169987" y="2184400"/>
            <a:ext cx="3429001" cy="3048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800" y="0"/>
                </a:moveTo>
                <a:lnTo>
                  <a:pt x="0" y="5400"/>
                </a:lnTo>
                <a:lnTo>
                  <a:pt x="0" y="21600"/>
                </a:lnTo>
                <a:lnTo>
                  <a:pt x="16800" y="21600"/>
                </a:lnTo>
                <a:lnTo>
                  <a:pt x="21600" y="16200"/>
                </a:lnTo>
                <a:lnTo>
                  <a:pt x="21600" y="0"/>
                </a:lnTo>
                <a:close/>
              </a:path>
            </a:pathLst>
          </a:custGeom>
          <a:ln w="38100">
            <a:solidFill>
              <a:srgbClr val="000000"/>
            </a:solidFill>
          </a:ln>
        </p:spPr>
        <p:txBody>
          <a:bodyPr lIns="45719" rIns="45719" anchor="ctr"/>
          <a:lstStyle/>
          <a:p>
            <a:pPr marL="0" marR="0" algn="ctr" defTabSz="914400">
              <a:defRPr sz="2400">
                <a:uFillTx/>
                <a:latin typeface="Helvetica"/>
                <a:ea typeface="Helvetica"/>
                <a:cs typeface="Helvetica"/>
                <a:sym typeface="Helvetica"/>
              </a:defRPr>
            </a:pPr>
          </a:p>
        </p:txBody>
      </p:sp>
      <p:sp>
        <p:nvSpPr>
          <p:cNvPr id="136" name="Form"/>
          <p:cNvSpPr/>
          <p:nvPr/>
        </p:nvSpPr>
        <p:spPr>
          <a:xfrm>
            <a:off x="1169987" y="2184400"/>
            <a:ext cx="3429001" cy="3048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16800" y="5400"/>
                </a:lnTo>
                <a:lnTo>
                  <a:pt x="21600" y="0"/>
                </a:lnTo>
                <a:moveTo>
                  <a:pt x="16800" y="5400"/>
                </a:moveTo>
                <a:lnTo>
                  <a:pt x="16800" y="21600"/>
                </a:lnTo>
              </a:path>
            </a:pathLst>
          </a:custGeom>
          <a:ln w="38100">
            <a:solidFill>
              <a:srgbClr val="000000"/>
            </a:solidFill>
          </a:ln>
        </p:spPr>
        <p:txBody>
          <a:bodyPr lIns="45719" rIns="45719" anchor="ctr"/>
          <a:lstStyle/>
          <a:p>
            <a:pPr marL="0" marR="0" algn="ctr" defTabSz="914400">
              <a:defRPr sz="2400">
                <a:uFillTx/>
                <a:latin typeface="Helvetica"/>
                <a:ea typeface="Helvetica"/>
                <a:cs typeface="Helvetica"/>
                <a:sym typeface="Helvetica"/>
              </a:defRPr>
            </a:pPr>
          </a:p>
        </p:txBody>
      </p:sp>
      <p:grpSp>
        <p:nvGrpSpPr>
          <p:cNvPr id="140" name="Gruppieren"/>
          <p:cNvGrpSpPr/>
          <p:nvPr/>
        </p:nvGrpSpPr>
        <p:grpSpPr>
          <a:xfrm>
            <a:off x="87312" y="1158874"/>
            <a:ext cx="6478846" cy="4879342"/>
            <a:chOff x="0" y="0"/>
            <a:chExt cx="6478845" cy="4879340"/>
          </a:xfrm>
        </p:grpSpPr>
        <p:sp>
          <p:nvSpPr>
            <p:cNvPr id="137" name="Hue…"/>
            <p:cNvSpPr txBox="1"/>
            <p:nvPr/>
          </p:nvSpPr>
          <p:spPr>
            <a:xfrm>
              <a:off x="5121275" y="3082925"/>
              <a:ext cx="1357571" cy="8280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marL="0" marR="0" defTabSz="914400">
                <a:defRPr sz="1800">
                  <a:uFillTx/>
                </a:defRPr>
              </a:pPr>
              <a:r>
                <a:rPr sz="2400">
                  <a:latin typeface="Helvetica"/>
                  <a:ea typeface="Helvetica"/>
                  <a:cs typeface="Helvetica"/>
                  <a:sym typeface="Helvetica"/>
                </a:rPr>
                <a:t>Hue</a:t>
              </a:r>
              <a:endParaRPr sz="2400">
                <a:latin typeface="Helvetica"/>
                <a:ea typeface="Helvetica"/>
                <a:cs typeface="Helvetica"/>
                <a:sym typeface="Helvetica"/>
              </a:endParaRPr>
            </a:p>
            <a:p>
              <a:pPr marL="0" marR="0" defTabSz="914400">
                <a:defRPr sz="1800">
                  <a:uFillTx/>
                </a:defRPr>
              </a:pPr>
              <a:r>
                <a:rPr sz="2400">
                  <a:latin typeface="Helvetica"/>
                  <a:ea typeface="Helvetica"/>
                  <a:cs typeface="Helvetica"/>
                  <a:sym typeface="Helvetica"/>
                </a:rPr>
                <a:t>(Farbton)</a:t>
              </a:r>
            </a:p>
          </p:txBody>
        </p:sp>
        <p:sp>
          <p:nvSpPr>
            <p:cNvPr id="138" name="Saturation (Farbsättigung)"/>
            <p:cNvSpPr txBox="1"/>
            <p:nvPr/>
          </p:nvSpPr>
          <p:spPr>
            <a:xfrm>
              <a:off x="1981200" y="0"/>
              <a:ext cx="3645059" cy="4597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marL="0" marR="0" defTabSz="914400">
                <a:defRPr sz="1800">
                  <a:uFillTx/>
                </a:defRPr>
              </a:pPr>
              <a:r>
                <a:rPr sz="2400">
                  <a:latin typeface="Helvetica"/>
                  <a:ea typeface="Helvetica"/>
                  <a:cs typeface="Helvetica"/>
                  <a:sym typeface="Helvetica"/>
                </a:rPr>
                <a:t>Saturation (Farbsä</a:t>
              </a:r>
              <a:r>
                <a:rPr sz="2400">
                  <a:latin typeface="Helvetica"/>
                  <a:ea typeface="Helvetica"/>
                  <a:cs typeface="Helvetica"/>
                  <a:sym typeface="Helvetica"/>
                </a:rPr>
                <a:t>ttigung)</a:t>
              </a:r>
            </a:p>
          </p:txBody>
        </p:sp>
        <p:sp>
          <p:nvSpPr>
            <p:cNvPr id="139" name="Value (Farbwert, Helligkeit)"/>
            <p:cNvSpPr txBox="1"/>
            <p:nvPr/>
          </p:nvSpPr>
          <p:spPr>
            <a:xfrm>
              <a:off x="0" y="4419600"/>
              <a:ext cx="3757424" cy="4597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marL="0" marR="0" defTabSz="914400">
                <a:defRPr sz="2400">
                  <a:uFillTx/>
                  <a:latin typeface="Helvetica"/>
                  <a:ea typeface="Helvetica"/>
                  <a:cs typeface="Helvetica"/>
                  <a:sym typeface="Helvetica"/>
                </a:defRPr>
              </a:lvl1pPr>
            </a:lstStyle>
            <a:p>
              <a:pPr>
                <a:defRPr sz="1800">
                  <a:latin typeface="+mn-lt"/>
                  <a:ea typeface="+mn-ea"/>
                  <a:cs typeface="+mn-cs"/>
                  <a:sym typeface="Arial"/>
                </a:defRPr>
              </a:pPr>
              <a:r>
                <a:rPr sz="2400">
                  <a:latin typeface="Helvetica"/>
                  <a:ea typeface="Helvetica"/>
                  <a:cs typeface="Helvetica"/>
                  <a:sym typeface="Helvetica"/>
                </a:rPr>
                <a:t>Value (Farbwert, Helligkeit)</a:t>
              </a:r>
            </a:p>
          </p:txBody>
        </p:sp>
      </p:grpSp>
      <p:pic>
        <p:nvPicPr>
          <p:cNvPr id="141" name="color-4.png" descr="color-4.png"/>
          <p:cNvPicPr>
            <a:picLocks noChangeAspect="1"/>
          </p:cNvPicPr>
          <p:nvPr/>
        </p:nvPicPr>
        <p:blipFill>
          <a:blip r:embed="rId3">
            <a:extLst/>
          </a:blip>
          <a:stretch>
            <a:fillRect/>
          </a:stretch>
        </p:blipFill>
        <p:spPr>
          <a:xfrm>
            <a:off x="1931987" y="4224337"/>
            <a:ext cx="2667001" cy="217488"/>
          </a:xfrm>
          <a:prstGeom prst="rect">
            <a:avLst/>
          </a:prstGeom>
          <a:ln w="3175">
            <a:miter lim="400000"/>
          </a:ln>
        </p:spPr>
      </p:pic>
      <p:sp>
        <p:nvSpPr>
          <p:cNvPr id="142" name="Kreis"/>
          <p:cNvSpPr/>
          <p:nvPr/>
        </p:nvSpPr>
        <p:spPr>
          <a:xfrm>
            <a:off x="1398587" y="2413000"/>
            <a:ext cx="304801" cy="304800"/>
          </a:xfrm>
          <a:prstGeom prst="ellipse">
            <a:avLst/>
          </a:prstGeom>
          <a:solidFill>
            <a:srgbClr val="FF0303"/>
          </a:solidFill>
          <a:ln>
            <a:solidFill>
              <a:srgbClr val="000000"/>
            </a:solidFill>
          </a:ln>
        </p:spPr>
        <p:txBody>
          <a:bodyPr lIns="45719" rIns="45719" anchor="ctr"/>
          <a:lstStyle/>
          <a:p>
            <a:pPr marL="0" marR="0" defTabSz="914400">
              <a:defRPr sz="1800">
                <a:uFillTx/>
              </a:defRPr>
            </a:pPr>
          </a:p>
        </p:txBody>
      </p:sp>
      <p:grpSp>
        <p:nvGrpSpPr>
          <p:cNvPr id="148" name="Gruppieren"/>
          <p:cNvGrpSpPr/>
          <p:nvPr/>
        </p:nvGrpSpPr>
        <p:grpSpPr>
          <a:xfrm>
            <a:off x="1017587" y="2032000"/>
            <a:ext cx="3733801" cy="3352800"/>
            <a:chOff x="0" y="0"/>
            <a:chExt cx="3733800" cy="3352800"/>
          </a:xfrm>
        </p:grpSpPr>
        <p:sp>
          <p:nvSpPr>
            <p:cNvPr id="143" name="Kreis"/>
            <p:cNvSpPr/>
            <p:nvPr/>
          </p:nvSpPr>
          <p:spPr>
            <a:xfrm>
              <a:off x="0" y="3048000"/>
              <a:ext cx="304800" cy="304800"/>
            </a:xfrm>
            <a:prstGeom prst="ellipse">
              <a:avLst/>
            </a:pr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44" name="Kreis"/>
            <p:cNvSpPr/>
            <p:nvPr/>
          </p:nvSpPr>
          <p:spPr>
            <a:xfrm>
              <a:off x="3429000" y="0"/>
              <a:ext cx="304800" cy="304800"/>
            </a:xfrm>
            <a:prstGeom prst="ellipse">
              <a:avLst/>
            </a:prstGeom>
            <a:solidFill>
              <a:srgbClr val="000000"/>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45" name="Kreis"/>
            <p:cNvSpPr/>
            <p:nvPr/>
          </p:nvSpPr>
          <p:spPr>
            <a:xfrm>
              <a:off x="2667000" y="3048000"/>
              <a:ext cx="304800" cy="304800"/>
            </a:xfrm>
            <a:prstGeom prst="ellipse">
              <a:avLst/>
            </a:pr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46" name="Kreis"/>
            <p:cNvSpPr/>
            <p:nvPr/>
          </p:nvSpPr>
          <p:spPr>
            <a:xfrm>
              <a:off x="2667000" y="762000"/>
              <a:ext cx="304800" cy="304800"/>
            </a:xfrm>
            <a:prstGeom prst="ellipse">
              <a:avLst/>
            </a:pr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47" name="Kreis"/>
            <p:cNvSpPr/>
            <p:nvPr/>
          </p:nvSpPr>
          <p:spPr>
            <a:xfrm>
              <a:off x="0" y="1981200"/>
              <a:ext cx="304800" cy="304800"/>
            </a:xfrm>
            <a:prstGeom prst="ellipse">
              <a:avLst/>
            </a:pr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grpSp>
      <p:sp>
        <p:nvSpPr>
          <p:cNvPr id="149" name="Kreis"/>
          <p:cNvSpPr/>
          <p:nvPr/>
        </p:nvSpPr>
        <p:spPr>
          <a:xfrm>
            <a:off x="1398587" y="4699000"/>
            <a:ext cx="304801" cy="304800"/>
          </a:xfrm>
          <a:prstGeom prst="ellipse">
            <a:avLst/>
          </a:prstGeom>
          <a:solidFill>
            <a:srgbClr val="818181"/>
          </a:solidFill>
          <a:ln>
            <a:solidFill>
              <a:srgbClr val="000000"/>
            </a:solidFill>
          </a:ln>
        </p:spPr>
        <p:txBody>
          <a:bodyPr lIns="45719" rIns="45719" anchor="ctr"/>
          <a:lstStyle/>
          <a:p>
            <a:pPr marL="0" marR="0" defTabSz="914400">
              <a:defRPr sz="1800">
                <a:uFillTx/>
              </a:defRPr>
            </a:pPr>
          </a:p>
        </p:txBody>
      </p:sp>
      <p:sp>
        <p:nvSpPr>
          <p:cNvPr id="150" name="Kreis"/>
          <p:cNvSpPr/>
          <p:nvPr/>
        </p:nvSpPr>
        <p:spPr>
          <a:xfrm>
            <a:off x="1779587" y="3251200"/>
            <a:ext cx="304801" cy="304800"/>
          </a:xfrm>
          <a:prstGeom prst="ellipse">
            <a:avLst/>
          </a:prstGeom>
          <a:solidFill>
            <a:srgbClr val="000000"/>
          </a:solidFill>
          <a:ln>
            <a:solidFill>
              <a:srgbClr val="000000"/>
            </a:solidFill>
          </a:ln>
        </p:spPr>
        <p:txBody>
          <a:bodyPr lIns="45719" rIns="45719" anchor="ctr"/>
          <a:lstStyle/>
          <a:p>
            <a:pPr marL="0" marR="0" defTabSz="914400">
              <a:defRPr sz="1800">
                <a:uFillTx/>
              </a:defRPr>
            </a:pPr>
          </a:p>
        </p:txBody>
      </p:sp>
      <p:grpSp>
        <p:nvGrpSpPr>
          <p:cNvPr id="154" name="Gruppieren"/>
          <p:cNvGrpSpPr/>
          <p:nvPr/>
        </p:nvGrpSpPr>
        <p:grpSpPr>
          <a:xfrm>
            <a:off x="2236787" y="2413000"/>
            <a:ext cx="2209801" cy="304800"/>
            <a:chOff x="0" y="0"/>
            <a:chExt cx="2209800" cy="304800"/>
          </a:xfrm>
        </p:grpSpPr>
        <p:sp>
          <p:nvSpPr>
            <p:cNvPr id="151" name="Kreis"/>
            <p:cNvSpPr/>
            <p:nvPr/>
          </p:nvSpPr>
          <p:spPr>
            <a:xfrm>
              <a:off x="0" y="0"/>
              <a:ext cx="304800" cy="304800"/>
            </a:xfrm>
            <a:prstGeom prst="ellipse">
              <a:avLst/>
            </a:prstGeom>
            <a:solidFill>
              <a:srgbClr val="3FFF03"/>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52" name="Kreis"/>
            <p:cNvSpPr/>
            <p:nvPr/>
          </p:nvSpPr>
          <p:spPr>
            <a:xfrm>
              <a:off x="990600" y="0"/>
              <a:ext cx="304800" cy="304800"/>
            </a:xfrm>
            <a:prstGeom prst="ellipse">
              <a:avLst/>
            </a:prstGeom>
            <a:solidFill>
              <a:srgbClr val="041CFE"/>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53" name="Kreis"/>
            <p:cNvSpPr/>
            <p:nvPr/>
          </p:nvSpPr>
          <p:spPr>
            <a:xfrm>
              <a:off x="1905000" y="0"/>
              <a:ext cx="304800" cy="304800"/>
            </a:xfrm>
            <a:prstGeom prst="ellipse">
              <a:avLst/>
            </a:prstGeom>
            <a:solidFill>
              <a:srgbClr val="FD0505"/>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grpSp>
      <p:grpSp>
        <p:nvGrpSpPr>
          <p:cNvPr id="159" name="Gruppieren"/>
          <p:cNvGrpSpPr/>
          <p:nvPr/>
        </p:nvGrpSpPr>
        <p:grpSpPr>
          <a:xfrm>
            <a:off x="1398587" y="3632200"/>
            <a:ext cx="3124201" cy="304800"/>
            <a:chOff x="0" y="0"/>
            <a:chExt cx="3124200" cy="304800"/>
          </a:xfrm>
        </p:grpSpPr>
        <p:sp>
          <p:nvSpPr>
            <p:cNvPr id="155" name="Kreis"/>
            <p:cNvSpPr/>
            <p:nvPr/>
          </p:nvSpPr>
          <p:spPr>
            <a:xfrm>
              <a:off x="0" y="0"/>
              <a:ext cx="304800" cy="304800"/>
            </a:xfrm>
            <a:prstGeom prst="ellipse">
              <a:avLst/>
            </a:prstGeom>
            <a:solidFill>
              <a:srgbClr val="C14141"/>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56" name="Kreis"/>
            <p:cNvSpPr/>
            <p:nvPr/>
          </p:nvSpPr>
          <p:spPr>
            <a:xfrm>
              <a:off x="914400" y="0"/>
              <a:ext cx="304800" cy="304800"/>
            </a:xfrm>
            <a:prstGeom prst="ellipse">
              <a:avLst/>
            </a:prstGeom>
            <a:solidFill>
              <a:srgbClr val="60C042"/>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57" name="Kreis"/>
            <p:cNvSpPr/>
            <p:nvPr/>
          </p:nvSpPr>
          <p:spPr>
            <a:xfrm>
              <a:off x="1905000" y="0"/>
              <a:ext cx="304800" cy="304800"/>
            </a:xfrm>
            <a:prstGeom prst="ellipse">
              <a:avLst/>
            </a:prstGeom>
            <a:solidFill>
              <a:srgbClr val="424EC0"/>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58" name="Kreis"/>
            <p:cNvSpPr/>
            <p:nvPr/>
          </p:nvSpPr>
          <p:spPr>
            <a:xfrm>
              <a:off x="2819400" y="0"/>
              <a:ext cx="304800" cy="304800"/>
            </a:xfrm>
            <a:prstGeom prst="ellipse">
              <a:avLst/>
            </a:prstGeom>
            <a:solidFill>
              <a:srgbClr val="C04242"/>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grpSp>
      <p:grpSp>
        <p:nvGrpSpPr>
          <p:cNvPr id="163" name="Gruppieren"/>
          <p:cNvGrpSpPr/>
          <p:nvPr/>
        </p:nvGrpSpPr>
        <p:grpSpPr>
          <a:xfrm>
            <a:off x="2301875" y="4687887"/>
            <a:ext cx="2105025" cy="304801"/>
            <a:chOff x="0" y="0"/>
            <a:chExt cx="2105025" cy="304800"/>
          </a:xfrm>
        </p:grpSpPr>
        <p:sp>
          <p:nvSpPr>
            <p:cNvPr id="160" name="Kreis"/>
            <p:cNvSpPr/>
            <p:nvPr/>
          </p:nvSpPr>
          <p:spPr>
            <a:xfrm>
              <a:off x="0" y="0"/>
              <a:ext cx="304800" cy="304800"/>
            </a:xfrm>
            <a:prstGeom prst="ellipse">
              <a:avLst/>
            </a:prstGeom>
            <a:solidFill>
              <a:srgbClr val="818181"/>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61" name="Kreis"/>
            <p:cNvSpPr/>
            <p:nvPr/>
          </p:nvSpPr>
          <p:spPr>
            <a:xfrm>
              <a:off x="936625" y="0"/>
              <a:ext cx="304800" cy="304800"/>
            </a:xfrm>
            <a:prstGeom prst="ellipse">
              <a:avLst/>
            </a:prstGeom>
            <a:solidFill>
              <a:srgbClr val="818181"/>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62" name="Kreis"/>
            <p:cNvSpPr/>
            <p:nvPr/>
          </p:nvSpPr>
          <p:spPr>
            <a:xfrm>
              <a:off x="1800225" y="0"/>
              <a:ext cx="304800" cy="304800"/>
            </a:xfrm>
            <a:prstGeom prst="ellipse">
              <a:avLst/>
            </a:prstGeom>
            <a:solidFill>
              <a:srgbClr val="818181"/>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grpSp>
      <p:sp>
        <p:nvSpPr>
          <p:cNvPr id="164" name="Kreis"/>
          <p:cNvSpPr/>
          <p:nvPr/>
        </p:nvSpPr>
        <p:spPr>
          <a:xfrm>
            <a:off x="1017587" y="2794000"/>
            <a:ext cx="304801" cy="304800"/>
          </a:xfrm>
          <a:prstGeom prst="ellipse">
            <a:avLst/>
          </a:prstGeom>
          <a:solidFill>
            <a:srgbClr val="FFFFFF"/>
          </a:solidFill>
          <a:ln>
            <a:solidFill>
              <a:srgbClr val="000000"/>
            </a:solidFill>
          </a:ln>
        </p:spPr>
        <p:txBody>
          <a:bodyPr lIns="45719" rIns="45719" anchor="ctr"/>
          <a:lstStyle/>
          <a:p>
            <a:pPr marL="0" marR="0" defTabSz="914400">
              <a:defRPr sz="1800">
                <a:uFillTx/>
              </a:defRPr>
            </a:pPr>
          </a:p>
        </p:txBody>
      </p:sp>
      <p:pic>
        <p:nvPicPr>
          <p:cNvPr id="165" name="image.png" descr="image.png"/>
          <p:cNvPicPr>
            <a:picLocks noChangeAspect="1"/>
          </p:cNvPicPr>
          <p:nvPr/>
        </p:nvPicPr>
        <p:blipFill>
          <a:blip r:embed="rId4">
            <a:extLst/>
          </a:blip>
          <a:stretch>
            <a:fillRect/>
          </a:stretch>
        </p:blipFill>
        <p:spPr>
          <a:xfrm>
            <a:off x="5281448" y="4704747"/>
            <a:ext cx="7038776" cy="4635415"/>
          </a:xfrm>
          <a:prstGeom prst="rect">
            <a:avLst/>
          </a:prstGeom>
          <a:ln w="3175">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1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1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1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1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15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1" fill="hold">
                                  <p:stCondLst>
                                    <p:cond delay="0"/>
                                  </p:stCondLst>
                                  <p:iterate type="el" backwards="0">
                                    <p:tmAbs val="0"/>
                                  </p:iterate>
                                  <p:childTnLst>
                                    <p:set>
                                      <p:cBhvr>
                                        <p:cTn id="46" fill="hold"/>
                                        <p:tgtEl>
                                          <p:spTgt spid="1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2" fill="hold">
                                  <p:stCondLst>
                                    <p:cond delay="0"/>
                                  </p:stCondLst>
                                  <p:iterate type="el" backwards="0">
                                    <p:tmAbs val="0"/>
                                  </p:iterate>
                                  <p:childTnLst>
                                    <p:set>
                                      <p:cBhvr>
                                        <p:cTn id="50" fill="hold"/>
                                        <p:tgtEl>
                                          <p:spTgt spid="16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13" fill="hold">
                                  <p:stCondLst>
                                    <p:cond delay="0"/>
                                  </p:stCondLst>
                                  <p:iterate type="el" backwards="0">
                                    <p:tmAbs val="0"/>
                                  </p:iterate>
                                  <p:childTnLst>
                                    <p:set>
                                      <p:cBhvr>
                                        <p:cTn id="54" fill="hold"/>
                                        <p:tgtEl>
                                          <p:spTgt spid="15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0" presetID="1" grpId="14" fill="hold">
                                  <p:stCondLst>
                                    <p:cond delay="0"/>
                                  </p:stCondLst>
                                  <p:iterate type="el" backwards="0">
                                    <p:tmAbs val="0"/>
                                  </p:iterate>
                                  <p:childTnLst>
                                    <p:set>
                                      <p:cBhvr>
                                        <p:cTn id="58" fill="hold"/>
                                        <p:tgtEl>
                                          <p:spTgt spid="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0" grpId="1"/>
      <p:bldP build="whole" bldLvl="1" animBg="1" rev="0" advAuto="0" spid="164" grpId="7"/>
      <p:bldP build="whole" bldLvl="1" animBg="1" rev="0" advAuto="0" spid="132" grpId="3"/>
      <p:bldP build="whole" bldLvl="1" animBg="1" rev="0" advAuto="0" spid="148" grpId="8"/>
      <p:bldP build="whole" bldLvl="1" animBg="1" rev="0" advAuto="0" spid="142" grpId="9"/>
      <p:bldP build="whole" bldLvl="1" animBg="1" rev="0" advAuto="0" spid="134" grpId="6"/>
      <p:bldP build="whole" bldLvl="1" animBg="1" rev="0" advAuto="0" spid="133" grpId="4"/>
      <p:bldP build="whole" bldLvl="1" animBg="1" rev="0" advAuto="0" spid="165" grpId="14"/>
      <p:bldP build="whole" bldLvl="1" animBg="1" rev="0" advAuto="0" spid="141" grpId="2"/>
      <p:bldP build="whole" bldLvl="1" animBg="1" rev="0" advAuto="0" spid="150" grpId="5"/>
      <p:bldP build="whole" bldLvl="1" animBg="1" rev="0" advAuto="0" spid="149" grpId="11"/>
      <p:bldP build="whole" bldLvl="1" animBg="1" rev="0" advAuto="0" spid="163" grpId="12"/>
      <p:bldP build="whole" bldLvl="1" animBg="1" rev="0" advAuto="0" spid="154" grpId="10"/>
      <p:bldP build="whole" bldLvl="1" animBg="1" rev="0" advAuto="0" spid="159" grpId="13"/>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17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1" name="vom Spektrum zum Farbkreis"/>
          <p:cNvSpPr txBox="1"/>
          <p:nvPr>
            <p:ph type="title"/>
          </p:nvPr>
        </p:nvSpPr>
        <p:spPr>
          <a:prstGeom prst="rect">
            <a:avLst/>
          </a:prstGeom>
        </p:spPr>
        <p:txBody>
          <a:bodyPr/>
          <a:lstStyle/>
          <a:p>
            <a:pPr/>
            <a:r>
              <a:t>vom Spektrum zum Farbkreis</a:t>
            </a:r>
          </a:p>
        </p:txBody>
      </p:sp>
      <p:sp>
        <p:nvSpPr>
          <p:cNvPr id="17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85" name="Gruppieren"/>
          <p:cNvGrpSpPr/>
          <p:nvPr/>
        </p:nvGrpSpPr>
        <p:grpSpPr>
          <a:xfrm>
            <a:off x="407370" y="2584416"/>
            <a:ext cx="12190060" cy="4584768"/>
            <a:chOff x="0" y="0"/>
            <a:chExt cx="12190059" cy="4584767"/>
          </a:xfrm>
        </p:grpSpPr>
        <p:grpSp>
          <p:nvGrpSpPr>
            <p:cNvPr id="177" name="Gruppieren"/>
            <p:cNvGrpSpPr/>
            <p:nvPr/>
          </p:nvGrpSpPr>
          <p:grpSpPr>
            <a:xfrm>
              <a:off x="0" y="2296"/>
              <a:ext cx="519117" cy="4582472"/>
              <a:chOff x="0" y="0"/>
              <a:chExt cx="519116" cy="4582470"/>
            </a:xfrm>
          </p:grpSpPr>
          <p:sp>
            <p:nvSpPr>
              <p:cNvPr id="173" name="Rechteck"/>
              <p:cNvSpPr/>
              <p:nvPr/>
            </p:nvSpPr>
            <p:spPr>
              <a:xfrm>
                <a:off x="0" y="730438"/>
                <a:ext cx="519117" cy="1561946"/>
              </a:xfrm>
              <a:prstGeom prst="rect">
                <a:avLst/>
              </a:prstGeom>
              <a:gradFill flip="none" rotWithShape="1">
                <a:gsLst>
                  <a:gs pos="0">
                    <a:srgbClr val="00FF00"/>
                  </a:gs>
                  <a:gs pos="100000">
                    <a:srgbClr val="FF3300"/>
                  </a:gs>
                </a:gsLst>
                <a:lin ang="16200000" scaled="0"/>
              </a:gra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174" name="Rechteck"/>
              <p:cNvSpPr/>
              <p:nvPr/>
            </p:nvSpPr>
            <p:spPr>
              <a:xfrm>
                <a:off x="0" y="2292383"/>
                <a:ext cx="519117" cy="1561946"/>
              </a:xfrm>
              <a:prstGeom prst="rect">
                <a:avLst/>
              </a:prstGeom>
              <a:gradFill flip="none" rotWithShape="1">
                <a:gsLst>
                  <a:gs pos="0">
                    <a:srgbClr val="0000FF"/>
                  </a:gs>
                  <a:gs pos="100000">
                    <a:srgbClr val="00FF00"/>
                  </a:gs>
                </a:gsLst>
                <a:lin ang="16200000" scaled="0"/>
              </a:gra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175" name="Rechteck"/>
              <p:cNvSpPr/>
              <p:nvPr/>
            </p:nvSpPr>
            <p:spPr>
              <a:xfrm>
                <a:off x="0" y="0"/>
                <a:ext cx="519117" cy="728142"/>
              </a:xfrm>
              <a:prstGeom prst="rect">
                <a:avLst/>
              </a:prstGeom>
              <a:gradFill flip="none" rotWithShape="1">
                <a:gsLst>
                  <a:gs pos="0">
                    <a:srgbClr val="FF3300"/>
                  </a:gs>
                  <a:gs pos="100000">
                    <a:srgbClr val="CC00FF"/>
                  </a:gs>
                </a:gsLst>
                <a:lin ang="16200000" scaled="0"/>
              </a:gra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176" name="Rechteck"/>
              <p:cNvSpPr/>
              <p:nvPr/>
            </p:nvSpPr>
            <p:spPr>
              <a:xfrm>
                <a:off x="0" y="3854328"/>
                <a:ext cx="519117" cy="728143"/>
              </a:xfrm>
              <a:prstGeom prst="rect">
                <a:avLst/>
              </a:prstGeom>
              <a:gradFill flip="none" rotWithShape="1">
                <a:gsLst>
                  <a:gs pos="0">
                    <a:srgbClr val="CC00FF"/>
                  </a:gs>
                  <a:gs pos="100000">
                    <a:srgbClr val="0000FF"/>
                  </a:gs>
                </a:gsLst>
                <a:lin ang="16200000" scaled="0"/>
              </a:gradFill>
              <a:ln w="3175" cap="flat">
                <a:noFill/>
                <a:miter lim="400000"/>
              </a:ln>
              <a:effectLst/>
            </p:spPr>
            <p:txBody>
              <a:bodyPr wrap="square" lIns="45719" tIns="45719" rIns="45719" bIns="45719" numCol="1" anchor="ctr">
                <a:noAutofit/>
              </a:bodyPr>
              <a:lstStyle/>
              <a:p>
                <a:pPr marL="0" marR="0" defTabSz="914400">
                  <a:defRPr sz="1800">
                    <a:uFillTx/>
                  </a:defRPr>
                </a:pPr>
              </a:p>
            </p:txBody>
          </p:sp>
        </p:grpSp>
        <p:sp>
          <p:nvSpPr>
            <p:cNvPr id="178" name="Form"/>
            <p:cNvSpPr/>
            <p:nvPr/>
          </p:nvSpPr>
          <p:spPr>
            <a:xfrm rot="16200000">
              <a:off x="1371854" y="1545435"/>
              <a:ext cx="3854067" cy="1806286"/>
            </a:xfrm>
            <a:custGeom>
              <a:avLst/>
              <a:gdLst/>
              <a:ahLst/>
              <a:cxnLst>
                <a:cxn ang="0">
                  <a:pos x="wd2" y="hd2"/>
                </a:cxn>
                <a:cxn ang="5400000">
                  <a:pos x="wd2" y="hd2"/>
                </a:cxn>
                <a:cxn ang="10800000">
                  <a:pos x="wd2" y="hd2"/>
                </a:cxn>
                <a:cxn ang="16200000">
                  <a:pos x="wd2" y="hd2"/>
                </a:cxn>
              </a:cxnLst>
              <a:rect l="0" t="0" r="r" b="b"/>
              <a:pathLst>
                <a:path w="21600" h="21462" fill="norm" stroke="1" extrusionOk="0">
                  <a:moveTo>
                    <a:pt x="2481" y="21462"/>
                  </a:moveTo>
                  <a:cubicBezTo>
                    <a:pt x="2535" y="12250"/>
                    <a:pt x="6303" y="4869"/>
                    <a:pt x="10897" y="4976"/>
                  </a:cubicBezTo>
                  <a:cubicBezTo>
                    <a:pt x="15416" y="5082"/>
                    <a:pt x="19066" y="12401"/>
                    <a:pt x="19119" y="21462"/>
                  </a:cubicBezTo>
                  <a:lnTo>
                    <a:pt x="21600" y="21404"/>
                  </a:lnTo>
                  <a:cubicBezTo>
                    <a:pt x="21530" y="9444"/>
                    <a:pt x="16639" y="-138"/>
                    <a:pt x="10674" y="1"/>
                  </a:cubicBezTo>
                  <a:cubicBezTo>
                    <a:pt x="4808" y="139"/>
                    <a:pt x="68" y="9641"/>
                    <a:pt x="0" y="21404"/>
                  </a:cubicBezTo>
                  <a:close/>
                </a:path>
              </a:pathLst>
            </a:cu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79" name="Rechteck"/>
            <p:cNvSpPr/>
            <p:nvPr/>
          </p:nvSpPr>
          <p:spPr>
            <a:xfrm>
              <a:off x="937166" y="0"/>
              <a:ext cx="521415" cy="4584768"/>
            </a:xfrm>
            <a:prstGeom prst="rect">
              <a:avLst/>
            </a:pr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sp>
          <p:nvSpPr>
            <p:cNvPr id="180" name="Form"/>
            <p:cNvSpPr/>
            <p:nvPr/>
          </p:nvSpPr>
          <p:spPr>
            <a:xfrm>
              <a:off x="4272377" y="939463"/>
              <a:ext cx="3020527" cy="30205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0" y="10800"/>
                  </a:lnTo>
                  <a:cubicBezTo>
                    <a:pt x="0" y="4835"/>
                    <a:pt x="4835" y="0"/>
                    <a:pt x="10800" y="0"/>
                  </a:cubicBezTo>
                  <a:cubicBezTo>
                    <a:pt x="16765" y="0"/>
                    <a:pt x="21600" y="4835"/>
                    <a:pt x="21600" y="10800"/>
                  </a:cubicBezTo>
                  <a:lnTo>
                    <a:pt x="21600" y="10800"/>
                  </a:lnTo>
                  <a:cubicBezTo>
                    <a:pt x="21600" y="16765"/>
                    <a:pt x="16765" y="21600"/>
                    <a:pt x="10800" y="21600"/>
                  </a:cubicBezTo>
                  <a:cubicBezTo>
                    <a:pt x="4835" y="21600"/>
                    <a:pt x="0" y="16765"/>
                    <a:pt x="0" y="10800"/>
                  </a:cubicBezTo>
                  <a:close/>
                  <a:moveTo>
                    <a:pt x="3187" y="10800"/>
                  </a:moveTo>
                  <a:lnTo>
                    <a:pt x="3187" y="10800"/>
                  </a:lnTo>
                  <a:cubicBezTo>
                    <a:pt x="3187" y="15005"/>
                    <a:pt x="6595" y="18413"/>
                    <a:pt x="10800" y="18413"/>
                  </a:cubicBezTo>
                  <a:cubicBezTo>
                    <a:pt x="15005" y="18413"/>
                    <a:pt x="18413" y="15005"/>
                    <a:pt x="18413" y="10800"/>
                  </a:cubicBezTo>
                  <a:cubicBezTo>
                    <a:pt x="18413" y="6595"/>
                    <a:pt x="15005" y="3187"/>
                    <a:pt x="10800" y="3187"/>
                  </a:cubicBezTo>
                  <a:lnTo>
                    <a:pt x="10800" y="3187"/>
                  </a:lnTo>
                  <a:cubicBezTo>
                    <a:pt x="6595" y="3187"/>
                    <a:pt x="3187" y="6595"/>
                    <a:pt x="3187" y="10800"/>
                  </a:cubicBezTo>
                  <a:close/>
                </a:path>
              </a:pathLst>
            </a:custGeom>
            <a:solidFill>
              <a:srgbClr val="FFFFFF"/>
            </a:solidFill>
            <a:ln w="9525" cap="flat">
              <a:solidFill>
                <a:srgbClr val="000000"/>
              </a:solidFill>
              <a:prstDash val="solid"/>
              <a:round/>
            </a:ln>
            <a:effectLst/>
          </p:spPr>
          <p:txBody>
            <a:bodyPr wrap="square" lIns="45719" tIns="45719" rIns="45719" bIns="45719" numCol="1" anchor="ctr">
              <a:noAutofit/>
            </a:bodyPr>
            <a:lstStyle/>
            <a:p>
              <a:pPr marL="0" marR="0" defTabSz="914400">
                <a:defRPr sz="1800">
                  <a:uFillTx/>
                </a:defRPr>
              </a:pPr>
            </a:p>
          </p:txBody>
        </p:sp>
        <p:pic>
          <p:nvPicPr>
            <p:cNvPr id="181" name="Figure 2 Color Circle" descr="Figure 2 Color Circle"/>
            <p:cNvPicPr>
              <a:picLocks noChangeAspect="1"/>
            </p:cNvPicPr>
            <p:nvPr/>
          </p:nvPicPr>
          <p:blipFill>
            <a:blip r:embed="rId3">
              <a:extLst/>
            </a:blip>
            <a:stretch>
              <a:fillRect/>
            </a:stretch>
          </p:blipFill>
          <p:spPr>
            <a:xfrm>
              <a:off x="7396267" y="668420"/>
              <a:ext cx="4793793" cy="3833656"/>
            </a:xfrm>
            <a:prstGeom prst="rect">
              <a:avLst/>
            </a:prstGeom>
            <a:ln w="3175" cap="flat">
              <a:noFill/>
              <a:miter lim="400000"/>
            </a:ln>
            <a:effectLst/>
          </p:spPr>
        </p:pic>
        <p:sp>
          <p:nvSpPr>
            <p:cNvPr id="182" name="Kreis"/>
            <p:cNvSpPr/>
            <p:nvPr/>
          </p:nvSpPr>
          <p:spPr>
            <a:xfrm>
              <a:off x="8705544" y="1481550"/>
              <a:ext cx="2292385" cy="2292384"/>
            </a:xfrm>
            <a:prstGeom prst="ellipse">
              <a:avLst/>
            </a:prstGeom>
            <a:solidFill>
              <a:srgbClr val="FFFFFF"/>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183" name="Linie"/>
            <p:cNvSpPr/>
            <p:nvPr/>
          </p:nvSpPr>
          <p:spPr>
            <a:xfrm>
              <a:off x="1665308" y="2501408"/>
              <a:ext cx="521415" cy="1"/>
            </a:xfrm>
            <a:prstGeom prst="line">
              <a:avLst/>
            </a:prstGeom>
            <a:noFill/>
            <a:ln w="76200" cap="flat">
              <a:solidFill>
                <a:srgbClr val="000000"/>
              </a:solidFill>
              <a:prstDash val="solid"/>
              <a:round/>
              <a:tailEnd type="triangle" w="med" len="med"/>
            </a:ln>
            <a:effectLst/>
          </p:spPr>
          <p:txBody>
            <a:bodyPr wrap="square" lIns="45719" tIns="45719" rIns="45719" bIns="45719" numCol="1" anchor="t">
              <a:noAutofit/>
            </a:bodyPr>
            <a:lstStyle/>
            <a:p>
              <a:pPr marL="0" marR="0" defTabSz="457200">
                <a:defRPr sz="1200">
                  <a:uFillTx/>
                  <a:latin typeface="Helvetica"/>
                  <a:ea typeface="Helvetica"/>
                  <a:cs typeface="Helvetica"/>
                  <a:sym typeface="Helvetica"/>
                </a:defRPr>
              </a:pPr>
            </a:p>
          </p:txBody>
        </p:sp>
        <p:sp>
          <p:nvSpPr>
            <p:cNvPr id="184" name="Linie"/>
            <p:cNvSpPr/>
            <p:nvPr/>
          </p:nvSpPr>
          <p:spPr>
            <a:xfrm>
              <a:off x="3332914" y="2501408"/>
              <a:ext cx="521415" cy="1"/>
            </a:xfrm>
            <a:prstGeom prst="line">
              <a:avLst/>
            </a:prstGeom>
            <a:noFill/>
            <a:ln w="76200" cap="flat">
              <a:solidFill>
                <a:srgbClr val="000000"/>
              </a:solidFill>
              <a:prstDash val="solid"/>
              <a:round/>
              <a:tailEnd type="triangle" w="med" len="med"/>
            </a:ln>
            <a:effectLst/>
          </p:spPr>
          <p:txBody>
            <a:bodyPr wrap="square" lIns="45719" tIns="45719" rIns="45719" bIns="45719" numCol="1" anchor="t">
              <a:noAutofit/>
            </a:bodyPr>
            <a:lstStyle/>
            <a:p>
              <a:pPr marL="0" marR="0" defTabSz="457200">
                <a:defRPr sz="1200">
                  <a:uFillTx/>
                  <a:latin typeface="Helvetica"/>
                  <a:ea typeface="Helvetica"/>
                  <a:cs typeface="Helvetica"/>
                  <a:sym typeface="Helvetica"/>
                </a:defRPr>
              </a:pP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1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1" name="Goethes Farbkreis, Runges Farbkugel"/>
          <p:cNvSpPr txBox="1"/>
          <p:nvPr>
            <p:ph type="title"/>
          </p:nvPr>
        </p:nvSpPr>
        <p:spPr>
          <a:prstGeom prst="rect">
            <a:avLst/>
          </a:prstGeom>
        </p:spPr>
        <p:txBody>
          <a:bodyPr/>
          <a:lstStyle/>
          <a:p>
            <a:pPr/>
            <a:r>
              <a:t>Goethes Farbkreis, Runges Farbkugel</a:t>
            </a:r>
          </a:p>
        </p:txBody>
      </p:sp>
      <p:sp>
        <p:nvSpPr>
          <p:cNvPr id="19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3" name="GoetheFarbkreis.jpg" descr="GoetheFarbkreis.jpg"/>
          <p:cNvPicPr>
            <a:picLocks noChangeAspect="1"/>
          </p:cNvPicPr>
          <p:nvPr/>
        </p:nvPicPr>
        <p:blipFill>
          <a:blip r:embed="rId3">
            <a:extLst/>
          </a:blip>
          <a:stretch>
            <a:fillRect/>
          </a:stretch>
        </p:blipFill>
        <p:spPr>
          <a:xfrm>
            <a:off x="126452" y="1447800"/>
            <a:ext cx="6584253" cy="6858000"/>
          </a:xfrm>
          <a:prstGeom prst="rect">
            <a:avLst/>
          </a:prstGeom>
          <a:ln w="3175">
            <a:miter lim="400000"/>
          </a:ln>
        </p:spPr>
      </p:pic>
      <p:pic>
        <p:nvPicPr>
          <p:cNvPr id="194" name="RungeKugel.jpg" descr="RungeKugel.jpg"/>
          <p:cNvPicPr>
            <a:picLocks noChangeAspect="1"/>
          </p:cNvPicPr>
          <p:nvPr/>
        </p:nvPicPr>
        <p:blipFill>
          <a:blip r:embed="rId4">
            <a:extLst/>
          </a:blip>
          <a:stretch>
            <a:fillRect/>
          </a:stretch>
        </p:blipFill>
        <p:spPr>
          <a:xfrm>
            <a:off x="6892542" y="1447800"/>
            <a:ext cx="5888038" cy="6858000"/>
          </a:xfrm>
          <a:prstGeom prst="rect">
            <a:avLst/>
          </a:prstGeom>
          <a:ln w="3175">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Itten.png" descr="Itten.png"/>
          <p:cNvPicPr>
            <a:picLocks noChangeAspect="1"/>
          </p:cNvPicPr>
          <p:nvPr/>
        </p:nvPicPr>
        <p:blipFill>
          <a:blip r:embed="rId3">
            <a:extLst/>
          </a:blip>
          <a:stretch>
            <a:fillRect/>
          </a:stretch>
        </p:blipFill>
        <p:spPr>
          <a:xfrm>
            <a:off x="1852905" y="497708"/>
            <a:ext cx="9298990" cy="9213930"/>
          </a:xfrm>
          <a:prstGeom prst="rect">
            <a:avLst/>
          </a:prstGeom>
          <a:ln w="3175">
            <a:miter lim="400000"/>
          </a:ln>
        </p:spPr>
      </p:pic>
      <p:sp>
        <p:nvSpPr>
          <p:cNvPr id="19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1" name="Farbkreis nach Johannes Itten (1961)"/>
          <p:cNvSpPr txBox="1"/>
          <p:nvPr>
            <p:ph type="title"/>
          </p:nvPr>
        </p:nvSpPr>
        <p:spPr>
          <a:prstGeom prst="rect">
            <a:avLst/>
          </a:prstGeom>
        </p:spPr>
        <p:txBody>
          <a:bodyPr/>
          <a:lstStyle/>
          <a:p>
            <a:pPr/>
            <a:r>
              <a:t>Farbkreis nach Johannes Itten (1961)</a:t>
            </a:r>
          </a:p>
        </p:txBody>
      </p:sp>
      <p:sp>
        <p:nvSpPr>
          <p:cNvPr id="2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8" name="Farbwirkung kalt und warm, hell und dunkel"/>
          <p:cNvSpPr txBox="1"/>
          <p:nvPr>
            <p:ph type="title"/>
          </p:nvPr>
        </p:nvSpPr>
        <p:spPr>
          <a:prstGeom prst="rect">
            <a:avLst/>
          </a:prstGeom>
        </p:spPr>
        <p:txBody>
          <a:bodyPr/>
          <a:lstStyle/>
          <a:p>
            <a:pPr/>
            <a:r>
              <a:t>Farbwirkung kalt und warm, hell und dunkel</a:t>
            </a:r>
          </a:p>
        </p:txBody>
      </p:sp>
      <p:sp>
        <p:nvSpPr>
          <p:cNvPr id="2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22" name="Gruppieren"/>
          <p:cNvGrpSpPr/>
          <p:nvPr/>
        </p:nvGrpSpPr>
        <p:grpSpPr>
          <a:xfrm>
            <a:off x="3069581" y="1443982"/>
            <a:ext cx="6865637" cy="6865637"/>
            <a:chOff x="0" y="0"/>
            <a:chExt cx="6865636" cy="6865635"/>
          </a:xfrm>
        </p:grpSpPr>
        <p:sp>
          <p:nvSpPr>
            <p:cNvPr id="210" name="Kreis"/>
            <p:cNvSpPr/>
            <p:nvPr/>
          </p:nvSpPr>
          <p:spPr>
            <a:xfrm>
              <a:off x="3096267" y="0"/>
              <a:ext cx="807723" cy="807722"/>
            </a:xfrm>
            <a:prstGeom prst="ellipse">
              <a:avLst/>
            </a:prstGeom>
            <a:solidFill>
              <a:srgbClr val="FFF41B"/>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1" name="Kreis"/>
            <p:cNvSpPr/>
            <p:nvPr/>
          </p:nvSpPr>
          <p:spPr>
            <a:xfrm>
              <a:off x="4577090" y="403860"/>
              <a:ext cx="807723" cy="807723"/>
            </a:xfrm>
            <a:prstGeom prst="ellipse">
              <a:avLst/>
            </a:prstGeom>
            <a:solidFill>
              <a:srgbClr val="FFC901"/>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2" name="Kreis"/>
            <p:cNvSpPr/>
            <p:nvPr/>
          </p:nvSpPr>
          <p:spPr>
            <a:xfrm>
              <a:off x="5654053" y="1480823"/>
              <a:ext cx="807723" cy="807723"/>
            </a:xfrm>
            <a:prstGeom prst="ellipse">
              <a:avLst/>
            </a:prstGeom>
            <a:solidFill>
              <a:srgbClr val="FF9801"/>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3" name="Kreis"/>
            <p:cNvSpPr/>
            <p:nvPr/>
          </p:nvSpPr>
          <p:spPr>
            <a:xfrm>
              <a:off x="6057914" y="2961646"/>
              <a:ext cx="807723" cy="807723"/>
            </a:xfrm>
            <a:prstGeom prst="ellipse">
              <a:avLst/>
            </a:prstGeom>
            <a:solidFill>
              <a:srgbClr val="FF5601"/>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4" name="Kreis"/>
            <p:cNvSpPr/>
            <p:nvPr/>
          </p:nvSpPr>
          <p:spPr>
            <a:xfrm>
              <a:off x="5654053" y="4577090"/>
              <a:ext cx="807723" cy="807723"/>
            </a:xfrm>
            <a:prstGeom prst="ellipse">
              <a:avLst/>
            </a:prstGeom>
            <a:solidFill>
              <a:srgbClr val="FF0101"/>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5" name="Kreis"/>
            <p:cNvSpPr/>
            <p:nvPr/>
          </p:nvSpPr>
          <p:spPr>
            <a:xfrm>
              <a:off x="4442470" y="5654053"/>
              <a:ext cx="807723" cy="807723"/>
            </a:xfrm>
            <a:prstGeom prst="ellipse">
              <a:avLst/>
            </a:prstGeom>
            <a:solidFill>
              <a:srgbClr val="CC007E"/>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6" name="Kreis"/>
            <p:cNvSpPr/>
            <p:nvPr/>
          </p:nvSpPr>
          <p:spPr>
            <a:xfrm>
              <a:off x="2961646" y="6057913"/>
              <a:ext cx="807723" cy="807723"/>
            </a:xfrm>
            <a:prstGeom prst="ellipse">
              <a:avLst/>
            </a:prstGeom>
            <a:solidFill>
              <a:srgbClr val="753599"/>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7" name="Kreis"/>
            <p:cNvSpPr/>
            <p:nvPr/>
          </p:nvSpPr>
          <p:spPr>
            <a:xfrm>
              <a:off x="1480823" y="5654053"/>
              <a:ext cx="807723" cy="807723"/>
            </a:xfrm>
            <a:prstGeom prst="ellipse">
              <a:avLst/>
            </a:prstGeom>
            <a:solidFill>
              <a:srgbClr val="3E4CB4"/>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8" name="Kreis"/>
            <p:cNvSpPr/>
            <p:nvPr/>
          </p:nvSpPr>
          <p:spPr>
            <a:xfrm>
              <a:off x="403860" y="4577090"/>
              <a:ext cx="807723" cy="807723"/>
            </a:xfrm>
            <a:prstGeom prst="ellipse">
              <a:avLst/>
            </a:prstGeom>
            <a:solidFill>
              <a:srgbClr val="0078BA"/>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19" name="Kreis"/>
            <p:cNvSpPr/>
            <p:nvPr/>
          </p:nvSpPr>
          <p:spPr>
            <a:xfrm>
              <a:off x="0" y="2961646"/>
              <a:ext cx="807722" cy="807723"/>
            </a:xfrm>
            <a:prstGeom prst="ellipse">
              <a:avLst/>
            </a:prstGeom>
            <a:solidFill>
              <a:srgbClr val="0097BA"/>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20" name="Kreis"/>
            <p:cNvSpPr/>
            <p:nvPr/>
          </p:nvSpPr>
          <p:spPr>
            <a:xfrm>
              <a:off x="403860" y="1480823"/>
              <a:ext cx="807723" cy="807723"/>
            </a:xfrm>
            <a:prstGeom prst="ellipse">
              <a:avLst/>
            </a:prstGeom>
            <a:solidFill>
              <a:srgbClr val="009052"/>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21" name="Kreis"/>
            <p:cNvSpPr/>
            <p:nvPr/>
          </p:nvSpPr>
          <p:spPr>
            <a:xfrm>
              <a:off x="1480823" y="403860"/>
              <a:ext cx="807723" cy="807723"/>
            </a:xfrm>
            <a:prstGeom prst="ellipse">
              <a:avLst/>
            </a:prstGeom>
            <a:solidFill>
              <a:srgbClr val="7DD200"/>
            </a:solidFill>
            <a:ln w="3175" cap="flat">
              <a:noFill/>
              <a:miter lim="400000"/>
            </a:ln>
            <a:effectLst/>
          </p:spPr>
          <p:txBody>
            <a:bodyPr wrap="square" lIns="45719" tIns="45719" rIns="45719" bIns="45719" numCol="1" anchor="ctr">
              <a:noAutofit/>
            </a:bodyPr>
            <a:lstStyle/>
            <a:p>
              <a:pPr marL="0" marR="0" defTabSz="914400">
                <a:defRPr sz="1800">
                  <a:uFillTx/>
                </a:defRPr>
              </a:pPr>
            </a:p>
          </p:txBody>
        </p:sp>
      </p:grpSp>
      <p:sp>
        <p:nvSpPr>
          <p:cNvPr id="223" name="warm"/>
          <p:cNvSpPr txBox="1"/>
          <p:nvPr/>
        </p:nvSpPr>
        <p:spPr>
          <a:xfrm>
            <a:off x="10371123" y="4480559"/>
            <a:ext cx="1553005" cy="79248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marL="0" marR="0" defTabSz="914400">
              <a:defRPr sz="4700">
                <a:uFillTx/>
                <a:latin typeface="Helvetica"/>
                <a:ea typeface="Helvetica"/>
                <a:cs typeface="Helvetica"/>
                <a:sym typeface="Helvetica"/>
              </a:defRPr>
            </a:lvl1pPr>
          </a:lstStyle>
          <a:p>
            <a:pPr>
              <a:defRPr>
                <a:latin typeface="+mn-lt"/>
                <a:ea typeface="+mn-ea"/>
                <a:cs typeface="+mn-cs"/>
                <a:sym typeface="Arial"/>
              </a:defRPr>
            </a:pPr>
            <a:r>
              <a:rPr>
                <a:latin typeface="Helvetica"/>
                <a:ea typeface="Helvetica"/>
                <a:cs typeface="Helvetica"/>
                <a:sym typeface="Helvetica"/>
              </a:rPr>
              <a:t>warm</a:t>
            </a:r>
          </a:p>
        </p:txBody>
      </p:sp>
      <p:sp>
        <p:nvSpPr>
          <p:cNvPr id="224" name="kalt"/>
          <p:cNvSpPr txBox="1"/>
          <p:nvPr/>
        </p:nvSpPr>
        <p:spPr>
          <a:xfrm>
            <a:off x="1610829" y="4480559"/>
            <a:ext cx="1022848" cy="79248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marL="0" marR="0" defTabSz="914400">
              <a:defRPr sz="4700">
                <a:uFillTx/>
                <a:latin typeface="Helvetica"/>
                <a:ea typeface="Helvetica"/>
                <a:cs typeface="Helvetica"/>
                <a:sym typeface="Helvetica"/>
              </a:defRPr>
            </a:lvl1pPr>
          </a:lstStyle>
          <a:p>
            <a:pPr>
              <a:defRPr>
                <a:latin typeface="+mn-lt"/>
                <a:ea typeface="+mn-ea"/>
                <a:cs typeface="+mn-cs"/>
                <a:sym typeface="Arial"/>
              </a:defRPr>
            </a:pPr>
            <a:r>
              <a:rPr>
                <a:latin typeface="Helvetica"/>
                <a:ea typeface="Helvetica"/>
                <a:cs typeface="Helvetica"/>
                <a:sym typeface="Helvetica"/>
              </a:rPr>
              <a:t>kalt</a:t>
            </a:r>
          </a:p>
        </p:txBody>
      </p:sp>
      <p:sp>
        <p:nvSpPr>
          <p:cNvPr id="225" name="hell"/>
          <p:cNvSpPr txBox="1"/>
          <p:nvPr/>
        </p:nvSpPr>
        <p:spPr>
          <a:xfrm>
            <a:off x="5990830" y="2380690"/>
            <a:ext cx="1023140" cy="79248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marL="0" marR="0" defTabSz="914400">
              <a:defRPr sz="4700">
                <a:uFillTx/>
                <a:latin typeface="Helvetica"/>
                <a:ea typeface="Helvetica"/>
                <a:cs typeface="Helvetica"/>
                <a:sym typeface="Helvetica"/>
              </a:defRPr>
            </a:lvl1pPr>
          </a:lstStyle>
          <a:p>
            <a:pPr>
              <a:defRPr>
                <a:latin typeface="+mn-lt"/>
                <a:ea typeface="+mn-ea"/>
                <a:cs typeface="+mn-cs"/>
                <a:sym typeface="Arial"/>
              </a:defRPr>
            </a:pPr>
            <a:r>
              <a:rPr>
                <a:latin typeface="Helvetica"/>
                <a:ea typeface="Helvetica"/>
                <a:cs typeface="Helvetica"/>
                <a:sym typeface="Helvetica"/>
              </a:rPr>
              <a:t>hell</a:t>
            </a:r>
          </a:p>
        </p:txBody>
      </p:sp>
      <p:sp>
        <p:nvSpPr>
          <p:cNvPr id="226" name="dunkel"/>
          <p:cNvSpPr txBox="1"/>
          <p:nvPr/>
        </p:nvSpPr>
        <p:spPr>
          <a:xfrm>
            <a:off x="5575944" y="6443054"/>
            <a:ext cx="1852912" cy="79248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marL="0" marR="0" defTabSz="914400">
              <a:defRPr sz="4700">
                <a:uFillTx/>
                <a:latin typeface="Helvetica"/>
                <a:ea typeface="Helvetica"/>
                <a:cs typeface="Helvetica"/>
                <a:sym typeface="Helvetica"/>
              </a:defRPr>
            </a:lvl1pPr>
          </a:lstStyle>
          <a:p>
            <a:pPr>
              <a:defRPr>
                <a:latin typeface="+mn-lt"/>
                <a:ea typeface="+mn-ea"/>
                <a:cs typeface="+mn-cs"/>
                <a:sym typeface="Arial"/>
              </a:defRPr>
            </a:pPr>
            <a:r>
              <a:rPr>
                <a:latin typeface="Helvetica"/>
                <a:ea typeface="Helvetica"/>
                <a:cs typeface="Helvetica"/>
                <a:sym typeface="Helvetica"/>
              </a:rPr>
              <a:t>dunkel</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3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2" name="Reine und getrübte Farben"/>
          <p:cNvSpPr txBox="1"/>
          <p:nvPr>
            <p:ph type="title"/>
          </p:nvPr>
        </p:nvSpPr>
        <p:spPr>
          <a:prstGeom prst="rect">
            <a:avLst/>
          </a:prstGeom>
        </p:spPr>
        <p:txBody>
          <a:bodyPr/>
          <a:lstStyle/>
          <a:p>
            <a:pPr/>
            <a:r>
              <a:t>Reine und getrübte Farben</a:t>
            </a:r>
          </a:p>
        </p:txBody>
      </p:sp>
      <p:sp>
        <p:nvSpPr>
          <p:cNvPr id="23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54" name="Gruppieren"/>
          <p:cNvGrpSpPr/>
          <p:nvPr/>
        </p:nvGrpSpPr>
        <p:grpSpPr>
          <a:xfrm>
            <a:off x="431501" y="1778131"/>
            <a:ext cx="12141798" cy="6559362"/>
            <a:chOff x="0" y="0"/>
            <a:chExt cx="12141796" cy="6559360"/>
          </a:xfrm>
        </p:grpSpPr>
        <p:sp>
          <p:nvSpPr>
            <p:cNvPr id="234" name="Rechteck"/>
            <p:cNvSpPr/>
            <p:nvPr/>
          </p:nvSpPr>
          <p:spPr>
            <a:xfrm>
              <a:off x="0" y="0"/>
              <a:ext cx="1814292" cy="1535170"/>
            </a:xfrm>
            <a:prstGeom prst="rect">
              <a:avLst/>
            </a:prstGeom>
            <a:solidFill>
              <a:srgbClr val="FF0707"/>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35" name="Rechteck"/>
            <p:cNvSpPr/>
            <p:nvPr/>
          </p:nvSpPr>
          <p:spPr>
            <a:xfrm>
              <a:off x="0" y="5024191"/>
              <a:ext cx="1814292" cy="1535170"/>
            </a:xfrm>
            <a:prstGeom prst="rect">
              <a:avLst/>
            </a:prstGeom>
            <a:solidFill>
              <a:srgbClr val="1A08FE"/>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36" name="Rechteck"/>
            <p:cNvSpPr/>
            <p:nvPr/>
          </p:nvSpPr>
          <p:spPr>
            <a:xfrm>
              <a:off x="0" y="3349461"/>
              <a:ext cx="1814292" cy="1535170"/>
            </a:xfrm>
            <a:prstGeom prst="rect">
              <a:avLst/>
            </a:prstGeom>
            <a:solidFill>
              <a:srgbClr val="07FF13"/>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37" name="Rechteck"/>
            <p:cNvSpPr/>
            <p:nvPr/>
          </p:nvSpPr>
          <p:spPr>
            <a:xfrm>
              <a:off x="0" y="1674730"/>
              <a:ext cx="1814292" cy="1535171"/>
            </a:xfrm>
            <a:prstGeom prst="rect">
              <a:avLst/>
            </a:prstGeom>
            <a:solidFill>
              <a:srgbClr val="FFFF07"/>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38" name="Rechteck"/>
            <p:cNvSpPr/>
            <p:nvPr/>
          </p:nvSpPr>
          <p:spPr>
            <a:xfrm>
              <a:off x="2651656" y="0"/>
              <a:ext cx="1814293" cy="1535170"/>
            </a:xfrm>
            <a:prstGeom prst="rect">
              <a:avLst/>
            </a:prstGeom>
            <a:solidFill>
              <a:srgbClr val="E21616"/>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39" name="Rechteck"/>
            <p:cNvSpPr/>
            <p:nvPr/>
          </p:nvSpPr>
          <p:spPr>
            <a:xfrm>
              <a:off x="2651656" y="5024191"/>
              <a:ext cx="1814293" cy="1535170"/>
            </a:xfrm>
            <a:prstGeom prst="rect">
              <a:avLst/>
            </a:prstGeom>
            <a:solidFill>
              <a:srgbClr val="3C30D2"/>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0" name="Rechteck"/>
            <p:cNvSpPr/>
            <p:nvPr/>
          </p:nvSpPr>
          <p:spPr>
            <a:xfrm>
              <a:off x="2651656" y="3349461"/>
              <a:ext cx="1814293" cy="1535170"/>
            </a:xfrm>
            <a:prstGeom prst="rect">
              <a:avLst/>
            </a:prstGeom>
            <a:solidFill>
              <a:srgbClr val="14CA51"/>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1" name="Rechteck"/>
            <p:cNvSpPr/>
            <p:nvPr/>
          </p:nvSpPr>
          <p:spPr>
            <a:xfrm>
              <a:off x="2651656" y="1674730"/>
              <a:ext cx="1814293" cy="1535171"/>
            </a:xfrm>
            <a:prstGeom prst="rect">
              <a:avLst/>
            </a:prstGeom>
            <a:solidFill>
              <a:srgbClr val="E4DF18"/>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2" name="Rechteck"/>
            <p:cNvSpPr/>
            <p:nvPr/>
          </p:nvSpPr>
          <p:spPr>
            <a:xfrm>
              <a:off x="5303313" y="0"/>
              <a:ext cx="1814292" cy="1535170"/>
            </a:xfrm>
            <a:prstGeom prst="rect">
              <a:avLst/>
            </a:prstGeom>
            <a:solidFill>
              <a:srgbClr val="D23434"/>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3" name="Rechteck"/>
            <p:cNvSpPr/>
            <p:nvPr/>
          </p:nvSpPr>
          <p:spPr>
            <a:xfrm>
              <a:off x="5303313" y="5024191"/>
              <a:ext cx="1814292" cy="1535170"/>
            </a:xfrm>
            <a:prstGeom prst="rect">
              <a:avLst/>
            </a:prstGeom>
            <a:solidFill>
              <a:srgbClr val="564FB7"/>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4" name="Rechteck"/>
            <p:cNvSpPr/>
            <p:nvPr/>
          </p:nvSpPr>
          <p:spPr>
            <a:xfrm>
              <a:off x="5303313" y="3349461"/>
              <a:ext cx="1814292" cy="1535170"/>
            </a:xfrm>
            <a:prstGeom prst="rect">
              <a:avLst/>
            </a:prstGeom>
            <a:solidFill>
              <a:srgbClr val="54B258"/>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5" name="Rechteck"/>
            <p:cNvSpPr/>
            <p:nvPr/>
          </p:nvSpPr>
          <p:spPr>
            <a:xfrm>
              <a:off x="5303313" y="1674730"/>
              <a:ext cx="1814292" cy="1535171"/>
            </a:xfrm>
            <a:prstGeom prst="rect">
              <a:avLst/>
            </a:prstGeom>
            <a:solidFill>
              <a:srgbClr val="CDCA3C"/>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6" name="Rechteck"/>
            <p:cNvSpPr/>
            <p:nvPr/>
          </p:nvSpPr>
          <p:spPr>
            <a:xfrm>
              <a:off x="7815409" y="0"/>
              <a:ext cx="1814293" cy="1535170"/>
            </a:xfrm>
            <a:prstGeom prst="rect">
              <a:avLst/>
            </a:prstGeom>
            <a:solidFill>
              <a:srgbClr val="AC5A5A"/>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7" name="Rechteck"/>
            <p:cNvSpPr/>
            <p:nvPr/>
          </p:nvSpPr>
          <p:spPr>
            <a:xfrm>
              <a:off x="7815409" y="5024191"/>
              <a:ext cx="1814293" cy="1535170"/>
            </a:xfrm>
            <a:prstGeom prst="rect">
              <a:avLst/>
            </a:prstGeom>
            <a:solidFill>
              <a:srgbClr val="6F6C9A"/>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8" name="Rechteck"/>
            <p:cNvSpPr/>
            <p:nvPr/>
          </p:nvSpPr>
          <p:spPr>
            <a:xfrm>
              <a:off x="7815409" y="3349461"/>
              <a:ext cx="1814293" cy="1535170"/>
            </a:xfrm>
            <a:prstGeom prst="rect">
              <a:avLst/>
            </a:prstGeom>
            <a:solidFill>
              <a:srgbClr val="6D996F"/>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49" name="Rechteck"/>
            <p:cNvSpPr/>
            <p:nvPr/>
          </p:nvSpPr>
          <p:spPr>
            <a:xfrm>
              <a:off x="7815409" y="1674730"/>
              <a:ext cx="1814293" cy="1535171"/>
            </a:xfrm>
            <a:prstGeom prst="rect">
              <a:avLst/>
            </a:prstGeom>
            <a:solidFill>
              <a:srgbClr val="A3A267"/>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50" name="Rechteck"/>
            <p:cNvSpPr/>
            <p:nvPr/>
          </p:nvSpPr>
          <p:spPr>
            <a:xfrm>
              <a:off x="10327505" y="0"/>
              <a:ext cx="1814292" cy="1535170"/>
            </a:xfrm>
            <a:prstGeom prst="rect">
              <a:avLst/>
            </a:prstGeom>
            <a:solidFill>
              <a:srgbClr val="838383"/>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51" name="Rechteck"/>
            <p:cNvSpPr/>
            <p:nvPr/>
          </p:nvSpPr>
          <p:spPr>
            <a:xfrm>
              <a:off x="10327505" y="5024191"/>
              <a:ext cx="1814292" cy="1535170"/>
            </a:xfrm>
            <a:prstGeom prst="rect">
              <a:avLst/>
            </a:prstGeom>
            <a:solidFill>
              <a:srgbClr val="838383"/>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52" name="Rechteck"/>
            <p:cNvSpPr/>
            <p:nvPr/>
          </p:nvSpPr>
          <p:spPr>
            <a:xfrm>
              <a:off x="10327505" y="3349461"/>
              <a:ext cx="1814292" cy="1535170"/>
            </a:xfrm>
            <a:prstGeom prst="rect">
              <a:avLst/>
            </a:prstGeom>
            <a:solidFill>
              <a:srgbClr val="838383"/>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53" name="Rechteck"/>
            <p:cNvSpPr/>
            <p:nvPr/>
          </p:nvSpPr>
          <p:spPr>
            <a:xfrm>
              <a:off x="10327505" y="1674730"/>
              <a:ext cx="1814292" cy="1535171"/>
            </a:xfrm>
            <a:prstGeom prst="rect">
              <a:avLst/>
            </a:prstGeom>
            <a:solidFill>
              <a:srgbClr val="858585"/>
            </a:solidFill>
            <a:ln w="3175" cap="flat">
              <a:noFill/>
              <a:miter lim="400000"/>
            </a:ln>
            <a:effectLst/>
          </p:spPr>
          <p:txBody>
            <a:bodyPr wrap="square" lIns="45719" tIns="45719" rIns="45719" bIns="45719" numCol="1" anchor="ctr">
              <a:noAutofit/>
            </a:bodyPr>
            <a:lstStyle/>
            <a:p>
              <a:pPr marL="0" marR="0" defTabSz="914400">
                <a:defRPr sz="1800">
                  <a:uFillTx/>
                </a:defRPr>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5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0" name="Farbkontraste"/>
          <p:cNvSpPr txBox="1"/>
          <p:nvPr>
            <p:ph type="title"/>
          </p:nvPr>
        </p:nvSpPr>
        <p:spPr>
          <a:prstGeom prst="rect">
            <a:avLst/>
          </a:prstGeom>
        </p:spPr>
        <p:txBody>
          <a:bodyPr/>
          <a:lstStyle/>
          <a:p>
            <a:pPr/>
            <a:r>
              <a:t>Farbkontraste</a:t>
            </a:r>
          </a:p>
        </p:txBody>
      </p:sp>
      <p:sp>
        <p:nvSpPr>
          <p:cNvPr id="26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2" name="Farbe-an-sich-Kontrast"/>
          <p:cNvSpPr txBox="1"/>
          <p:nvPr/>
        </p:nvSpPr>
        <p:spPr>
          <a:xfrm>
            <a:off x="539175" y="1467476"/>
            <a:ext cx="8487257" cy="1005841"/>
          </a:xfrm>
          <a:prstGeom prst="rect">
            <a:avLst/>
          </a:prstGeom>
          <a:solidFill>
            <a:srgbClr val="BBE0E3"/>
          </a:solidFill>
          <a:ln w="3175">
            <a:miter lim="400000"/>
          </a:ln>
          <a:extLst>
            <a:ext uri="{C572A759-6A51-4108-AA02-DFA0A04FC94B}">
              <ma14:wrappingTextBoxFlag xmlns:ma14="http://schemas.microsoft.com/office/mac/drawingml/2011/main" val="1"/>
            </a:ext>
          </a:extLst>
        </p:spPr>
        <p:txBody>
          <a:bodyPr wrap="none" lIns="45719" rIns="45719">
            <a:spAutoFit/>
          </a:bodyPr>
          <a:lstStyle/>
          <a:p>
            <a:pPr marL="0" marR="0" defTabSz="914400">
              <a:defRPr sz="6000">
                <a:uFillTx/>
              </a:defRPr>
            </a:pPr>
            <a:r>
              <a:rPr b="1">
                <a:solidFill>
                  <a:srgbClr val="FF0000"/>
                </a:solidFill>
                <a:latin typeface="Helvetica"/>
                <a:ea typeface="Helvetica"/>
                <a:cs typeface="Helvetica"/>
                <a:sym typeface="Helvetica"/>
              </a:rPr>
              <a:t>Farbe</a:t>
            </a:r>
            <a:r>
              <a:rPr b="1">
                <a:latin typeface="Helvetica"/>
                <a:ea typeface="Helvetica"/>
                <a:cs typeface="Helvetica"/>
                <a:sym typeface="Helvetica"/>
              </a:rPr>
              <a:t>-</a:t>
            </a:r>
            <a:r>
              <a:rPr b="1">
                <a:solidFill>
                  <a:srgbClr val="0000FF"/>
                </a:solidFill>
                <a:latin typeface="Helvetica"/>
                <a:ea typeface="Helvetica"/>
                <a:cs typeface="Helvetica"/>
                <a:sym typeface="Helvetica"/>
              </a:rPr>
              <a:t>an</a:t>
            </a:r>
            <a:r>
              <a:rPr b="1">
                <a:latin typeface="Helvetica"/>
                <a:ea typeface="Helvetica"/>
                <a:cs typeface="Helvetica"/>
                <a:sym typeface="Helvetica"/>
              </a:rPr>
              <a:t>-</a:t>
            </a:r>
            <a:r>
              <a:rPr b="1">
                <a:solidFill>
                  <a:srgbClr val="00CC00"/>
                </a:solidFill>
                <a:latin typeface="Helvetica"/>
                <a:ea typeface="Helvetica"/>
                <a:cs typeface="Helvetica"/>
                <a:sym typeface="Helvetica"/>
              </a:rPr>
              <a:t>sich</a:t>
            </a:r>
            <a:r>
              <a:rPr b="1">
                <a:latin typeface="Helvetica"/>
                <a:ea typeface="Helvetica"/>
                <a:cs typeface="Helvetica"/>
                <a:sym typeface="Helvetica"/>
              </a:rPr>
              <a:t>-</a:t>
            </a:r>
            <a:r>
              <a:rPr b="1">
                <a:solidFill>
                  <a:srgbClr val="FFFF00"/>
                </a:solidFill>
                <a:latin typeface="Helvetica"/>
                <a:ea typeface="Helvetica"/>
                <a:cs typeface="Helvetica"/>
                <a:sym typeface="Helvetica"/>
              </a:rPr>
              <a:t>Kontrast</a:t>
            </a:r>
          </a:p>
        </p:txBody>
      </p:sp>
      <p:grpSp>
        <p:nvGrpSpPr>
          <p:cNvPr id="265" name="Gruppieren"/>
          <p:cNvGrpSpPr/>
          <p:nvPr/>
        </p:nvGrpSpPr>
        <p:grpSpPr>
          <a:xfrm>
            <a:off x="548031" y="3102182"/>
            <a:ext cx="7791443" cy="1005841"/>
            <a:chOff x="0" y="0"/>
            <a:chExt cx="7791442" cy="1005839"/>
          </a:xfrm>
        </p:grpSpPr>
        <p:sp>
          <p:nvSpPr>
            <p:cNvPr id="263" name="Hell-Dunkel-"/>
            <p:cNvSpPr txBox="1"/>
            <p:nvPr/>
          </p:nvSpPr>
          <p:spPr>
            <a:xfrm>
              <a:off x="0" y="0"/>
              <a:ext cx="4549637" cy="1005840"/>
            </a:xfrm>
            <a:prstGeom prst="rect">
              <a:avLst/>
            </a:prstGeom>
            <a:solidFill>
              <a:srgbClr val="BBE0E3"/>
            </a:solid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marL="0" marR="0" defTabSz="914400">
                <a:defRPr sz="6000">
                  <a:uFillTx/>
                </a:defRPr>
              </a:pPr>
              <a:r>
                <a:rPr b="1">
                  <a:solidFill>
                    <a:srgbClr val="FFFFFF"/>
                  </a:solidFill>
                  <a:latin typeface="Helvetica"/>
                  <a:ea typeface="Helvetica"/>
                  <a:cs typeface="Helvetica"/>
                  <a:sym typeface="Helvetica"/>
                </a:rPr>
                <a:t>Hell-</a:t>
              </a:r>
              <a:r>
                <a:rPr b="1">
                  <a:latin typeface="Helvetica"/>
                  <a:ea typeface="Helvetica"/>
                  <a:cs typeface="Helvetica"/>
                  <a:sym typeface="Helvetica"/>
                </a:rPr>
                <a:t>Dunkel-</a:t>
              </a:r>
            </a:p>
          </p:txBody>
        </p:sp>
        <p:sp>
          <p:nvSpPr>
            <p:cNvPr id="264" name="Kontrast"/>
            <p:cNvSpPr txBox="1"/>
            <p:nvPr/>
          </p:nvSpPr>
          <p:spPr>
            <a:xfrm>
              <a:off x="4554470" y="0"/>
              <a:ext cx="3236973" cy="1005840"/>
            </a:xfrm>
            <a:prstGeom prst="rect">
              <a:avLst/>
            </a:prstGeom>
            <a:solidFill>
              <a:srgbClr val="99CCFF"/>
            </a:solid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marL="0" marR="0" defTabSz="914400">
                <a:defRPr b="1" sz="6000">
                  <a:solidFill>
                    <a:srgbClr val="3366FF"/>
                  </a:solidFill>
                  <a:uFillTx/>
                  <a:latin typeface="Helvetica"/>
                  <a:ea typeface="Helvetica"/>
                  <a:cs typeface="Helvetica"/>
                  <a:sym typeface="Helvetica"/>
                </a:defRPr>
              </a:lvl1pPr>
            </a:lstStyle>
            <a:p>
              <a:pPr>
                <a:defRPr b="0">
                  <a:solidFill>
                    <a:srgbClr val="000000"/>
                  </a:solidFill>
                  <a:latin typeface="+mn-lt"/>
                  <a:ea typeface="+mn-ea"/>
                  <a:cs typeface="+mn-cs"/>
                  <a:sym typeface="Arial"/>
                </a:defRPr>
              </a:pPr>
              <a:r>
                <a:rPr b="1">
                  <a:solidFill>
                    <a:srgbClr val="3366FF"/>
                  </a:solidFill>
                  <a:latin typeface="Helvetica"/>
                  <a:ea typeface="Helvetica"/>
                  <a:cs typeface="Helvetica"/>
                  <a:sym typeface="Helvetica"/>
                </a:rPr>
                <a:t>Kontrast</a:t>
              </a:r>
            </a:p>
          </p:txBody>
        </p:sp>
      </p:grpSp>
      <p:sp>
        <p:nvSpPr>
          <p:cNvPr id="266" name="Komplementärkontrast"/>
          <p:cNvSpPr txBox="1"/>
          <p:nvPr/>
        </p:nvSpPr>
        <p:spPr>
          <a:xfrm>
            <a:off x="558800" y="6371595"/>
            <a:ext cx="7769905" cy="1005841"/>
          </a:xfrm>
          <a:prstGeom prst="rect">
            <a:avLst/>
          </a:prstGeom>
          <a:solidFill>
            <a:srgbClr val="33CC33"/>
          </a:solidFill>
          <a:ln w="3175">
            <a:miter lim="400000"/>
          </a:ln>
          <a:extLst>
            <a:ext uri="{C572A759-6A51-4108-AA02-DFA0A04FC94B}">
              <ma14:wrappingTextBoxFlag xmlns:ma14="http://schemas.microsoft.com/office/mac/drawingml/2011/main" val="1"/>
            </a:ext>
          </a:extLst>
        </p:spPr>
        <p:txBody>
          <a:bodyPr wrap="none" lIns="45719" rIns="45719">
            <a:spAutoFit/>
          </a:bodyPr>
          <a:lstStyle/>
          <a:p>
            <a:pPr marL="0" marR="0" defTabSz="914400">
              <a:defRPr sz="6000">
                <a:uFillTx/>
              </a:defRPr>
            </a:pPr>
            <a:r>
              <a:rPr>
                <a:solidFill>
                  <a:srgbClr val="FF0000"/>
                </a:solidFill>
                <a:latin typeface="Helvetica"/>
                <a:ea typeface="Helvetica"/>
                <a:cs typeface="Helvetica"/>
                <a:sym typeface="Helvetica"/>
              </a:rPr>
              <a:t>Komplementä</a:t>
            </a:r>
            <a:r>
              <a:rPr>
                <a:solidFill>
                  <a:srgbClr val="FF0000"/>
                </a:solidFill>
                <a:latin typeface="Helvetica"/>
                <a:ea typeface="Helvetica"/>
                <a:cs typeface="Helvetica"/>
                <a:sym typeface="Helvetica"/>
              </a:rPr>
              <a:t>rkontrast</a:t>
            </a:r>
          </a:p>
        </p:txBody>
      </p:sp>
      <p:sp>
        <p:nvSpPr>
          <p:cNvPr id="267" name="Komplementärkontrast"/>
          <p:cNvSpPr txBox="1"/>
          <p:nvPr/>
        </p:nvSpPr>
        <p:spPr>
          <a:xfrm>
            <a:off x="558800" y="8006302"/>
            <a:ext cx="7769905" cy="1005840"/>
          </a:xfrm>
          <a:prstGeom prst="rect">
            <a:avLst/>
          </a:prstGeom>
          <a:solidFill>
            <a:srgbClr val="FFFF00"/>
          </a:solidFill>
          <a:ln w="3175">
            <a:miter lim="400000"/>
          </a:ln>
          <a:extLst>
            <a:ext uri="{C572A759-6A51-4108-AA02-DFA0A04FC94B}">
              <ma14:wrappingTextBoxFlag xmlns:ma14="http://schemas.microsoft.com/office/mac/drawingml/2011/main" val="1"/>
            </a:ext>
          </a:extLst>
        </p:spPr>
        <p:txBody>
          <a:bodyPr wrap="none" lIns="45719" rIns="45719">
            <a:spAutoFit/>
          </a:bodyPr>
          <a:lstStyle/>
          <a:p>
            <a:pPr marL="0" marR="0" defTabSz="914400">
              <a:defRPr sz="6000">
                <a:uFillTx/>
              </a:defRPr>
            </a:pPr>
            <a:r>
              <a:rPr>
                <a:solidFill>
                  <a:srgbClr val="3366FF"/>
                </a:solidFill>
                <a:latin typeface="Helvetica"/>
                <a:ea typeface="Helvetica"/>
                <a:cs typeface="Helvetica"/>
                <a:sym typeface="Helvetica"/>
              </a:rPr>
              <a:t>Komplementä</a:t>
            </a:r>
            <a:r>
              <a:rPr>
                <a:solidFill>
                  <a:srgbClr val="3366FF"/>
                </a:solidFill>
                <a:latin typeface="Helvetica"/>
                <a:ea typeface="Helvetica"/>
                <a:cs typeface="Helvetica"/>
                <a:sym typeface="Helvetica"/>
              </a:rPr>
              <a:t>rkontrast</a:t>
            </a:r>
          </a:p>
        </p:txBody>
      </p:sp>
      <p:grpSp>
        <p:nvGrpSpPr>
          <p:cNvPr id="275" name="Gruppieren"/>
          <p:cNvGrpSpPr/>
          <p:nvPr/>
        </p:nvGrpSpPr>
        <p:grpSpPr>
          <a:xfrm>
            <a:off x="9159248" y="4558029"/>
            <a:ext cx="3534704" cy="4424564"/>
            <a:chOff x="0" y="0"/>
            <a:chExt cx="3534702" cy="4424562"/>
          </a:xfrm>
        </p:grpSpPr>
        <p:sp>
          <p:nvSpPr>
            <p:cNvPr id="268" name="Qualitätskontrast"/>
            <p:cNvSpPr txBox="1"/>
            <p:nvPr/>
          </p:nvSpPr>
          <p:spPr>
            <a:xfrm>
              <a:off x="0" y="0"/>
              <a:ext cx="3534703" cy="6375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marL="0" marR="0" defTabSz="914400">
                <a:defRPr sz="3600">
                  <a:uFillTx/>
                  <a:latin typeface="Helvetica"/>
                  <a:ea typeface="Helvetica"/>
                  <a:cs typeface="Helvetica"/>
                  <a:sym typeface="Helvetica"/>
                </a:defRPr>
              </a:lvl1pPr>
            </a:lstStyle>
            <a:p>
              <a:pPr>
                <a:defRPr sz="1800">
                  <a:latin typeface="+mn-lt"/>
                  <a:ea typeface="+mn-ea"/>
                  <a:cs typeface="+mn-cs"/>
                  <a:sym typeface="Arial"/>
                </a:defRPr>
              </a:pPr>
              <a:r>
                <a:rPr sz="3600">
                  <a:latin typeface="Helvetica"/>
                  <a:ea typeface="Helvetica"/>
                  <a:cs typeface="Helvetica"/>
                  <a:sym typeface="Helvetica"/>
                </a:rPr>
                <a:t>Qualitätskontrast</a:t>
              </a:r>
            </a:p>
          </p:txBody>
        </p:sp>
        <p:grpSp>
          <p:nvGrpSpPr>
            <p:cNvPr id="271" name="Gruppieren"/>
            <p:cNvGrpSpPr/>
            <p:nvPr/>
          </p:nvGrpSpPr>
          <p:grpSpPr>
            <a:xfrm>
              <a:off x="90951" y="735823"/>
              <a:ext cx="3352801" cy="1676401"/>
              <a:chOff x="0" y="0"/>
              <a:chExt cx="3352800" cy="1676400"/>
            </a:xfrm>
          </p:grpSpPr>
          <p:sp>
            <p:nvSpPr>
              <p:cNvPr id="269" name="Quadrat"/>
              <p:cNvSpPr/>
              <p:nvPr/>
            </p:nvSpPr>
            <p:spPr>
              <a:xfrm>
                <a:off x="0" y="0"/>
                <a:ext cx="1676400" cy="1676400"/>
              </a:xfrm>
              <a:prstGeom prst="rect">
                <a:avLst/>
              </a:prstGeom>
              <a:solidFill>
                <a:srgbClr val="FF0707"/>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70" name="Quadrat"/>
              <p:cNvSpPr/>
              <p:nvPr/>
            </p:nvSpPr>
            <p:spPr>
              <a:xfrm>
                <a:off x="1676400" y="0"/>
                <a:ext cx="1676400" cy="1676400"/>
              </a:xfrm>
              <a:prstGeom prst="rect">
                <a:avLst/>
              </a:prstGeom>
              <a:solidFill>
                <a:srgbClr val="DB7171"/>
              </a:solidFill>
              <a:ln w="3175" cap="flat">
                <a:noFill/>
                <a:miter lim="400000"/>
              </a:ln>
              <a:effectLst/>
            </p:spPr>
            <p:txBody>
              <a:bodyPr wrap="square" lIns="45719" tIns="45719" rIns="45719" bIns="45719" numCol="1" anchor="ctr">
                <a:noAutofit/>
              </a:bodyPr>
              <a:lstStyle/>
              <a:p>
                <a:pPr marL="0" marR="0" defTabSz="914400">
                  <a:defRPr sz="1800">
                    <a:uFillTx/>
                  </a:defRPr>
                </a:pPr>
              </a:p>
            </p:txBody>
          </p:sp>
        </p:grpSp>
        <p:grpSp>
          <p:nvGrpSpPr>
            <p:cNvPr id="274" name="Gruppieren"/>
            <p:cNvGrpSpPr/>
            <p:nvPr/>
          </p:nvGrpSpPr>
          <p:grpSpPr>
            <a:xfrm>
              <a:off x="90951" y="2748162"/>
              <a:ext cx="3352801" cy="1676401"/>
              <a:chOff x="0" y="0"/>
              <a:chExt cx="3352800" cy="1676400"/>
            </a:xfrm>
          </p:grpSpPr>
          <p:sp>
            <p:nvSpPr>
              <p:cNvPr id="272" name="Quadrat"/>
              <p:cNvSpPr/>
              <p:nvPr/>
            </p:nvSpPr>
            <p:spPr>
              <a:xfrm>
                <a:off x="0" y="0"/>
                <a:ext cx="1676400" cy="1676400"/>
              </a:xfrm>
              <a:prstGeom prst="rect">
                <a:avLst/>
              </a:prstGeom>
              <a:solidFill>
                <a:srgbClr val="05D600"/>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73" name="Quadrat"/>
              <p:cNvSpPr/>
              <p:nvPr/>
            </p:nvSpPr>
            <p:spPr>
              <a:xfrm>
                <a:off x="1676400" y="0"/>
                <a:ext cx="1676400" cy="1676400"/>
              </a:xfrm>
              <a:prstGeom prst="rect">
                <a:avLst/>
              </a:prstGeom>
              <a:solidFill>
                <a:srgbClr val="64AE69"/>
              </a:solidFill>
              <a:ln w="3175" cap="flat">
                <a:noFill/>
                <a:miter lim="400000"/>
              </a:ln>
              <a:effectLst/>
            </p:spPr>
            <p:txBody>
              <a:bodyPr wrap="square" lIns="45719" tIns="45719" rIns="45719" bIns="45719" numCol="1" anchor="ctr">
                <a:noAutofit/>
              </a:bodyPr>
              <a:lstStyle/>
              <a:p>
                <a:pPr marL="0" marR="0" defTabSz="914400">
                  <a:defRPr sz="1800">
                    <a:uFillTx/>
                  </a:defRPr>
                </a:pPr>
              </a:p>
            </p:txBody>
          </p:sp>
        </p:grpSp>
      </p:grpSp>
      <p:grpSp>
        <p:nvGrpSpPr>
          <p:cNvPr id="281" name="Gruppieren"/>
          <p:cNvGrpSpPr/>
          <p:nvPr/>
        </p:nvGrpSpPr>
        <p:grpSpPr>
          <a:xfrm>
            <a:off x="546217" y="4731607"/>
            <a:ext cx="6901821" cy="1011123"/>
            <a:chOff x="0" y="0"/>
            <a:chExt cx="6901819" cy="1011121"/>
          </a:xfrm>
        </p:grpSpPr>
        <p:sp>
          <p:nvSpPr>
            <p:cNvPr id="276" name="Rechteck"/>
            <p:cNvSpPr/>
            <p:nvPr/>
          </p:nvSpPr>
          <p:spPr>
            <a:xfrm>
              <a:off x="0" y="5281"/>
              <a:ext cx="1834197" cy="1005841"/>
            </a:xfrm>
            <a:prstGeom prst="rect">
              <a:avLst/>
            </a:prstGeom>
            <a:solidFill>
              <a:srgbClr val="00CCFF"/>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77" name="Rechteck"/>
            <p:cNvSpPr/>
            <p:nvPr/>
          </p:nvSpPr>
          <p:spPr>
            <a:xfrm>
              <a:off x="1803225" y="0"/>
              <a:ext cx="1834198" cy="1005840"/>
            </a:xfrm>
            <a:prstGeom prst="rect">
              <a:avLst/>
            </a:prstGeom>
            <a:solidFill>
              <a:srgbClr val="99FF33"/>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78" name="Rechteck"/>
            <p:cNvSpPr/>
            <p:nvPr/>
          </p:nvSpPr>
          <p:spPr>
            <a:xfrm>
              <a:off x="3910333" y="5281"/>
              <a:ext cx="1495744" cy="1005841"/>
            </a:xfrm>
            <a:prstGeom prst="rect">
              <a:avLst/>
            </a:prstGeom>
            <a:solidFill>
              <a:srgbClr val="FF00FF"/>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79" name="Rechteck"/>
            <p:cNvSpPr/>
            <p:nvPr/>
          </p:nvSpPr>
          <p:spPr>
            <a:xfrm>
              <a:off x="5406076" y="5281"/>
              <a:ext cx="1495744" cy="1005841"/>
            </a:xfrm>
            <a:prstGeom prst="rect">
              <a:avLst/>
            </a:prstGeom>
            <a:solidFill>
              <a:srgbClr val="FF6600"/>
            </a:solidFill>
            <a:ln w="3175" cap="flat">
              <a:noFill/>
              <a:miter lim="400000"/>
            </a:ln>
            <a:effectLst/>
          </p:spPr>
          <p:txBody>
            <a:bodyPr wrap="square" lIns="45719" tIns="45719" rIns="45719" bIns="45719" numCol="1" anchor="ctr">
              <a:noAutofit/>
            </a:bodyPr>
            <a:lstStyle/>
            <a:p>
              <a:pPr marL="0" marR="0" defTabSz="914400">
                <a:defRPr sz="1800">
                  <a:uFillTx/>
                </a:defRPr>
              </a:pPr>
            </a:p>
          </p:txBody>
        </p:sp>
        <p:sp>
          <p:nvSpPr>
            <p:cNvPr id="280" name="Kalt-Warm-Kontrast"/>
            <p:cNvSpPr txBox="1"/>
            <p:nvPr/>
          </p:nvSpPr>
          <p:spPr>
            <a:xfrm>
              <a:off x="36009" y="10361"/>
              <a:ext cx="6755900" cy="99568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marL="0" marR="0" defTabSz="914400">
                <a:defRPr sz="6000">
                  <a:uFillTx/>
                  <a:latin typeface="Helvetica"/>
                  <a:ea typeface="Helvetica"/>
                  <a:cs typeface="Helvetica"/>
                  <a:sym typeface="Helvetica"/>
                </a:defRPr>
              </a:lvl1pPr>
            </a:lstStyle>
            <a:p>
              <a:pPr>
                <a:defRPr>
                  <a:latin typeface="+mn-lt"/>
                  <a:ea typeface="+mn-ea"/>
                  <a:cs typeface="+mn-cs"/>
                  <a:sym typeface="Arial"/>
                </a:defRPr>
              </a:pPr>
              <a:r>
                <a:rPr>
                  <a:latin typeface="Helvetica"/>
                  <a:ea typeface="Helvetica"/>
                  <a:cs typeface="Helvetica"/>
                  <a:sym typeface="Helvetica"/>
                </a:rPr>
                <a:t>Kalt-Warm-Kontrast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5" grpId="6"/>
      <p:bldP build="whole" bldLvl="1" animBg="1" rev="0" advAuto="0" spid="262" grpId="1"/>
      <p:bldP build="whole" bldLvl="1" animBg="1" rev="0" advAuto="0" spid="265" grpId="2"/>
      <p:bldP build="whole" bldLvl="1" animBg="1" rev="0" advAuto="0" spid="266" grpId="4"/>
      <p:bldP build="whole" bldLvl="1" animBg="1" rev="0" advAuto="0" spid="267" grpId="5"/>
      <p:bldP build="whole" bldLvl="1" animBg="1" rev="0" advAuto="0" spid="281" grpId="3"/>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8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87" name="Simultankontrast"/>
          <p:cNvSpPr txBox="1"/>
          <p:nvPr>
            <p:ph type="title"/>
          </p:nvPr>
        </p:nvSpPr>
        <p:spPr>
          <a:prstGeom prst="rect">
            <a:avLst/>
          </a:prstGeom>
        </p:spPr>
        <p:txBody>
          <a:bodyPr/>
          <a:lstStyle/>
          <a:p>
            <a:pPr/>
            <a:r>
              <a:t>Simultankontrast</a:t>
            </a:r>
          </a:p>
        </p:txBody>
      </p:sp>
      <p:sp>
        <p:nvSpPr>
          <p:cNvPr id="28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9" name="Rechteck"/>
          <p:cNvSpPr/>
          <p:nvPr/>
        </p:nvSpPr>
        <p:spPr>
          <a:xfrm>
            <a:off x="2562553" y="2052436"/>
            <a:ext cx="3683542" cy="5673048"/>
          </a:xfrm>
          <a:prstGeom prst="rect">
            <a:avLst/>
          </a:prstGeom>
          <a:solidFill>
            <a:srgbClr val="A7A7A7"/>
          </a:solidFill>
          <a:ln w="12700">
            <a:miter lim="400000"/>
          </a:ln>
        </p:spPr>
        <p:txBody>
          <a:bodyPr lIns="50800" tIns="50800" rIns="50800" bIns="50800" anchor="ctr"/>
          <a:lstStyle/>
          <a:p>
            <a:pPr marL="40639" marR="40639" defTabSz="914400">
              <a:defRPr sz="2400">
                <a:latin typeface="Times Roman"/>
                <a:ea typeface="Times Roman"/>
                <a:cs typeface="Times Roman"/>
                <a:sym typeface="Times Roman"/>
              </a:defRPr>
            </a:pPr>
          </a:p>
        </p:txBody>
      </p:sp>
      <p:sp>
        <p:nvSpPr>
          <p:cNvPr id="290" name="Rechteck"/>
          <p:cNvSpPr/>
          <p:nvPr/>
        </p:nvSpPr>
        <p:spPr>
          <a:xfrm>
            <a:off x="6758856" y="2052436"/>
            <a:ext cx="3683542" cy="5673048"/>
          </a:xfrm>
          <a:prstGeom prst="rect">
            <a:avLst/>
          </a:prstGeom>
          <a:solidFill>
            <a:srgbClr val="FFD479"/>
          </a:solidFill>
          <a:ln w="12700">
            <a:miter lim="400000"/>
          </a:ln>
        </p:spPr>
        <p:txBody>
          <a:bodyPr lIns="50800" tIns="50800" rIns="50800" bIns="50800" anchor="ctr"/>
          <a:lstStyle/>
          <a:p>
            <a:pPr marL="40639" marR="40639" defTabSz="914400">
              <a:defRPr sz="2400">
                <a:latin typeface="Times Roman"/>
                <a:ea typeface="Times Roman"/>
                <a:cs typeface="Times Roman"/>
                <a:sym typeface="Times Roman"/>
              </a:defRPr>
            </a:pPr>
          </a:p>
        </p:txBody>
      </p:sp>
      <p:sp>
        <p:nvSpPr>
          <p:cNvPr id="291" name="Linie"/>
          <p:cNvSpPr/>
          <p:nvPr/>
        </p:nvSpPr>
        <p:spPr>
          <a:xfrm>
            <a:off x="2559936" y="2052436"/>
            <a:ext cx="3688775" cy="5643166"/>
          </a:xfrm>
          <a:prstGeom prst="line">
            <a:avLst/>
          </a:prstGeom>
          <a:ln w="88900">
            <a:solidFill>
              <a:srgbClr val="D2BB8D"/>
            </a:solidFill>
          </a:ln>
        </p:spPr>
        <p:txBody>
          <a:bodyPr lIns="0" tIns="0" rIns="0" bIns="0"/>
          <a:lstStyle/>
          <a:p>
            <a:pPr marL="0" marR="0" defTabSz="457200">
              <a:defRPr sz="1200">
                <a:uFillTx/>
                <a:latin typeface="Helvetica"/>
                <a:ea typeface="Helvetica"/>
                <a:cs typeface="Helvetica"/>
                <a:sym typeface="Helvetica"/>
              </a:defRPr>
            </a:pPr>
          </a:p>
        </p:txBody>
      </p:sp>
      <p:sp>
        <p:nvSpPr>
          <p:cNvPr id="292" name="Linie"/>
          <p:cNvSpPr/>
          <p:nvPr/>
        </p:nvSpPr>
        <p:spPr>
          <a:xfrm flipV="1">
            <a:off x="6756240" y="2104875"/>
            <a:ext cx="3688774" cy="5568171"/>
          </a:xfrm>
          <a:prstGeom prst="line">
            <a:avLst/>
          </a:prstGeom>
          <a:ln w="88900">
            <a:solidFill>
              <a:srgbClr val="D2BB8D"/>
            </a:solidFill>
          </a:ln>
        </p:spPr>
        <p:txBody>
          <a:bodyPr lIns="0" tIns="0" rIns="0" bIns="0"/>
          <a:lstStyle/>
          <a:p>
            <a:pPr marL="0" marR="0" defTabSz="457200">
              <a:defRPr sz="1200">
                <a:uFillTx/>
                <a:latin typeface="Helvetica"/>
                <a:ea typeface="Helvetica"/>
                <a:cs typeface="Helvetica"/>
                <a:sym typeface="Helvetica"/>
              </a:defRPr>
            </a:pPr>
          </a:p>
        </p:txBody>
      </p:sp>
      <p:grpSp>
        <p:nvGrpSpPr>
          <p:cNvPr id="295" name="Gruppieren"/>
          <p:cNvGrpSpPr/>
          <p:nvPr/>
        </p:nvGrpSpPr>
        <p:grpSpPr>
          <a:xfrm>
            <a:off x="2841770" y="2496480"/>
            <a:ext cx="7309666" cy="4526615"/>
            <a:chOff x="0" y="0"/>
            <a:chExt cx="7309665" cy="4526614"/>
          </a:xfrm>
        </p:grpSpPr>
        <p:sp>
          <p:nvSpPr>
            <p:cNvPr id="293" name="Linie"/>
            <p:cNvSpPr/>
            <p:nvPr/>
          </p:nvSpPr>
          <p:spPr>
            <a:xfrm>
              <a:off x="2918876" y="4523842"/>
              <a:ext cx="1463597" cy="2773"/>
            </a:xfrm>
            <a:prstGeom prst="line">
              <a:avLst/>
            </a:prstGeom>
            <a:noFill/>
            <a:ln w="88900" cap="flat">
              <a:solidFill>
                <a:srgbClr val="D2BB8D"/>
              </a:solidFill>
              <a:prstDash val="solid"/>
              <a:round/>
            </a:ln>
            <a:effectLst/>
          </p:spPr>
          <p:txBody>
            <a:bodyPr wrap="square" lIns="0" tIns="0" rIns="0" bIns="0" numCol="1" anchor="t">
              <a:noAutofit/>
            </a:bodyPr>
            <a:lstStyle/>
            <a:p>
              <a:pPr marL="0" marR="0" defTabSz="457200">
                <a:defRPr sz="1200">
                  <a:uFillTx/>
                  <a:latin typeface="Helvetica"/>
                  <a:ea typeface="Helvetica"/>
                  <a:cs typeface="Helvetica"/>
                  <a:sym typeface="Helvetica"/>
                </a:defRPr>
              </a:pPr>
            </a:p>
          </p:txBody>
        </p:sp>
        <p:sp>
          <p:nvSpPr>
            <p:cNvPr id="294" name="Linie"/>
            <p:cNvSpPr/>
            <p:nvPr/>
          </p:nvSpPr>
          <p:spPr>
            <a:xfrm>
              <a:off x="0" y="0"/>
              <a:ext cx="7309666" cy="2772"/>
            </a:xfrm>
            <a:prstGeom prst="line">
              <a:avLst/>
            </a:prstGeom>
            <a:noFill/>
            <a:ln w="88900" cap="flat">
              <a:solidFill>
                <a:srgbClr val="D2BB8D"/>
              </a:solidFill>
              <a:prstDash val="solid"/>
              <a:round/>
            </a:ln>
            <a:effectLst/>
          </p:spPr>
          <p:txBody>
            <a:bodyPr wrap="square" lIns="0" tIns="0" rIns="0" bIns="0" numCol="1" anchor="t">
              <a:noAutofit/>
            </a:bodyPr>
            <a:lstStyle/>
            <a:p>
              <a:pPr marL="0" marR="0" defTabSz="457200">
                <a:defRPr sz="1200">
                  <a:uFillTx/>
                  <a:latin typeface="Helvetica"/>
                  <a:ea typeface="Helvetica"/>
                  <a:cs typeface="Helvetica"/>
                  <a:sym typeface="Helvetica"/>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ID="10" grpId="2" fill="hold">
                                  <p:stCondLst>
                                    <p:cond delay="0"/>
                                  </p:stCondLst>
                                  <p:iterate type="el" backwards="0">
                                    <p:tmAbs val="0"/>
                                  </p:iterate>
                                  <p:childTnLst>
                                    <p:animEffect filter="fade" transition="out">
                                      <p:cBhvr>
                                        <p:cTn id="10" dur="1000" fill="hold"/>
                                        <p:tgtEl>
                                          <p:spTgt spid="289"/>
                                        </p:tgtEl>
                                      </p:cBhvr>
                                    </p:animEffect>
                                    <p:set>
                                      <p:cBhvr>
                                        <p:cTn id="11" fill="hold">
                                          <p:stCondLst>
                                            <p:cond delay="999"/>
                                          </p:stCondLst>
                                        </p:cTn>
                                        <p:tgtEl>
                                          <p:spTgt spid="28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Class="exit" nodeType="clickEffect" presetID="10" grpId="3" fill="hold">
                                  <p:stCondLst>
                                    <p:cond delay="0"/>
                                  </p:stCondLst>
                                  <p:iterate type="el" backwards="0">
                                    <p:tmAbs val="0"/>
                                  </p:iterate>
                                  <p:childTnLst>
                                    <p:animEffect filter="fade" transition="out">
                                      <p:cBhvr>
                                        <p:cTn id="15" dur="1000" fill="hold"/>
                                        <p:tgtEl>
                                          <p:spTgt spid="290"/>
                                        </p:tgtEl>
                                      </p:cBhvr>
                                    </p:animEffect>
                                    <p:set>
                                      <p:cBhvr>
                                        <p:cTn id="16" fill="hold">
                                          <p:stCondLst>
                                            <p:cond delay="999"/>
                                          </p:stCondLst>
                                        </p:cTn>
                                        <p:tgtEl>
                                          <p:spTgt spid="29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0" grpId="3"/>
      <p:bldP build="whole" bldLvl="1" animBg="1" rev="0" advAuto="0" spid="289" grpId="2"/>
      <p:bldP build="whole" bldLvl="1" animBg="1" rev="0" advAuto="0" spid="295"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Abgerundetes Rechteck"/>
          <p:cNvSpPr/>
          <p:nvPr/>
        </p:nvSpPr>
        <p:spPr>
          <a:xfrm>
            <a:off x="101599" y="2984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9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29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00" name="Kapitel 2 - Wahrnehmung"/>
          <p:cNvSpPr txBox="1"/>
          <p:nvPr>
            <p:ph type="title"/>
          </p:nvPr>
        </p:nvSpPr>
        <p:spPr>
          <a:prstGeom prst="rect">
            <a:avLst/>
          </a:prstGeom>
        </p:spPr>
        <p:txBody>
          <a:bodyPr/>
          <a:lstStyle/>
          <a:p>
            <a:pPr/>
            <a:r>
              <a:t>Kapitel 2 - Wahrnehmung</a:t>
            </a:r>
          </a:p>
        </p:txBody>
      </p:sp>
      <p:sp>
        <p:nvSpPr>
          <p:cNvPr id="301"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3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0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06" name="Akkommodation &amp; Vergenz"/>
          <p:cNvSpPr txBox="1"/>
          <p:nvPr>
            <p:ph type="title"/>
          </p:nvPr>
        </p:nvSpPr>
        <p:spPr>
          <a:prstGeom prst="rect">
            <a:avLst/>
          </a:prstGeom>
        </p:spPr>
        <p:txBody>
          <a:bodyPr/>
          <a:lstStyle/>
          <a:p>
            <a:pPr/>
            <a:r>
              <a:t>Akkommodation &amp; Vergenz</a:t>
            </a:r>
          </a:p>
        </p:txBody>
      </p:sp>
      <p:sp>
        <p:nvSpPr>
          <p:cNvPr id="307" name="Akkommodation = Scharfstellen des Auges…"/>
          <p:cNvSpPr txBox="1"/>
          <p:nvPr>
            <p:ph type="body" sz="half" idx="1"/>
          </p:nvPr>
        </p:nvSpPr>
        <p:spPr>
          <a:xfrm>
            <a:off x="203200" y="4647326"/>
            <a:ext cx="6005874" cy="4710779"/>
          </a:xfrm>
          <a:prstGeom prst="rect">
            <a:avLst/>
          </a:prstGeom>
        </p:spPr>
        <p:txBody>
          <a:bodyPr/>
          <a:lstStyle/>
          <a:p>
            <a:pPr/>
            <a:r>
              <a:t>Akkommodation = Scharfstellen des Auges</a:t>
            </a:r>
          </a:p>
          <a:p>
            <a:pPr/>
          </a:p>
          <a:p>
            <a:pPr/>
            <a:r>
              <a:t>Vergenz: Rotation der Augen zueinander, so dass beide den gleichen Punkt fixieren (Schielen)</a:t>
            </a:r>
          </a:p>
        </p:txBody>
      </p:sp>
      <p:sp>
        <p:nvSpPr>
          <p:cNvPr id="30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9" name="Akkommodation.pdf" descr="Akkommodation.pdf"/>
          <p:cNvPicPr>
            <a:picLocks noChangeAspect="1"/>
          </p:cNvPicPr>
          <p:nvPr/>
        </p:nvPicPr>
        <p:blipFill>
          <a:blip r:embed="rId2">
            <a:extLst/>
          </a:blip>
          <a:stretch>
            <a:fillRect/>
          </a:stretch>
        </p:blipFill>
        <p:spPr>
          <a:xfrm>
            <a:off x="430299" y="1123766"/>
            <a:ext cx="8833303" cy="3254375"/>
          </a:xfrm>
          <a:prstGeom prst="rect">
            <a:avLst/>
          </a:prstGeom>
          <a:ln w="3175"/>
        </p:spPr>
      </p:pic>
      <p:pic>
        <p:nvPicPr>
          <p:cNvPr id="310" name="Vergenz.pdf" descr="Vergenz.pdf"/>
          <p:cNvPicPr>
            <a:picLocks noChangeAspect="1"/>
          </p:cNvPicPr>
          <p:nvPr/>
        </p:nvPicPr>
        <p:blipFill>
          <a:blip r:embed="rId3">
            <a:extLst/>
          </a:blip>
          <a:stretch>
            <a:fillRect/>
          </a:stretch>
        </p:blipFill>
        <p:spPr>
          <a:xfrm>
            <a:off x="6277683" y="3239533"/>
            <a:ext cx="6286501" cy="5842001"/>
          </a:xfrm>
          <a:prstGeom prst="rect">
            <a:avLst/>
          </a:prstGeom>
          <a:ln w="3175"/>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14" name="Stereopsis: 2 Augen an versch. Positionen"/>
          <p:cNvSpPr txBox="1"/>
          <p:nvPr>
            <p:ph type="title"/>
          </p:nvPr>
        </p:nvSpPr>
        <p:spPr>
          <a:prstGeom prst="rect">
            <a:avLst/>
          </a:prstGeom>
        </p:spPr>
        <p:txBody>
          <a:bodyPr/>
          <a:lstStyle>
            <a:lvl1pPr>
              <a:defRPr sz="4600"/>
            </a:lvl1pPr>
          </a:lstStyle>
          <a:p>
            <a:pPr/>
            <a:r>
              <a:t>Stereopsis: 2 Augen an versch. Positionen</a:t>
            </a:r>
          </a:p>
        </p:txBody>
      </p:sp>
      <p:sp>
        <p:nvSpPr>
          <p:cNvPr id="31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6" name="https://www.kisspng.com/png-binocular-disparity-binocular-vision-stereopsis-vi-5917517/"/>
          <p:cNvSpPr txBox="1"/>
          <p:nvPr/>
        </p:nvSpPr>
        <p:spPr>
          <a:xfrm>
            <a:off x="929233" y="9012743"/>
            <a:ext cx="11146334"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2" invalidUrl="" action="" tgtFrame="" tooltip="" history="1" highlightClick="0" endSnd="0"/>
              </a:rPr>
              <a:t>https://www.kisspng.com/png-binocular-disparity-binocular-vision-stereopsis-vi-5917517/</a:t>
            </a:r>
            <a:r>
              <a:t> </a:t>
            </a:r>
          </a:p>
        </p:txBody>
      </p:sp>
      <p:pic>
        <p:nvPicPr>
          <p:cNvPr id="317" name="kisspng-binocular-disparity-binocular-vision-stereopsis-vi-binocular-vision-5b5cc3a7620d88.7902192415328060554016.png" descr="kisspng-binocular-disparity-binocular-vision-stereopsis-vi-binocular-vision-5b5cc3a7620d88.7902192415328060554016.png"/>
          <p:cNvPicPr>
            <a:picLocks noChangeAspect="1"/>
          </p:cNvPicPr>
          <p:nvPr/>
        </p:nvPicPr>
        <p:blipFill>
          <a:blip r:embed="rId3">
            <a:extLst/>
          </a:blip>
          <a:stretch>
            <a:fillRect/>
          </a:stretch>
        </p:blipFill>
        <p:spPr>
          <a:xfrm>
            <a:off x="-189111" y="1501633"/>
            <a:ext cx="13383164" cy="7528030"/>
          </a:xfrm>
          <a:prstGeom prst="rect">
            <a:avLst/>
          </a:prstGeom>
          <a:ln w="3175"/>
        </p:spPr>
      </p:pic>
      <p:sp>
        <p:nvSpPr>
          <p:cNvPr id="318" name="Fixationspunkt"/>
          <p:cNvSpPr txBox="1"/>
          <p:nvPr/>
        </p:nvSpPr>
        <p:spPr>
          <a:xfrm>
            <a:off x="7242750" y="2673885"/>
            <a:ext cx="1953282" cy="402340"/>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Fixationspunkt</a:t>
            </a:r>
          </a:p>
        </p:txBody>
      </p:sp>
      <p:sp>
        <p:nvSpPr>
          <p:cNvPr id="319" name="Augenabstand"/>
          <p:cNvSpPr txBox="1"/>
          <p:nvPr/>
        </p:nvSpPr>
        <p:spPr>
          <a:xfrm>
            <a:off x="5551159" y="5312878"/>
            <a:ext cx="1953964" cy="402341"/>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Augenabstand</a:t>
            </a:r>
          </a:p>
        </p:txBody>
      </p:sp>
      <p:sp>
        <p:nvSpPr>
          <p:cNvPr id="320" name="linkes…"/>
          <p:cNvSpPr txBox="1"/>
          <p:nvPr/>
        </p:nvSpPr>
        <p:spPr>
          <a:xfrm>
            <a:off x="3097999" y="5147778"/>
            <a:ext cx="943732" cy="732541"/>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r>
              <a:t>linkes </a:t>
            </a:r>
          </a:p>
          <a:p>
            <a:pPr algn="ctr"/>
            <a:r>
              <a:t>Auge</a:t>
            </a:r>
          </a:p>
        </p:txBody>
      </p:sp>
      <p:sp>
        <p:nvSpPr>
          <p:cNvPr id="321" name="rechtes…"/>
          <p:cNvSpPr txBox="1"/>
          <p:nvPr/>
        </p:nvSpPr>
        <p:spPr>
          <a:xfrm>
            <a:off x="8862797" y="5147778"/>
            <a:ext cx="1145642" cy="732541"/>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r>
              <a:t>rechtes </a:t>
            </a:r>
          </a:p>
          <a:p>
            <a:pPr algn="ctr"/>
            <a:r>
              <a:t>Auge</a:t>
            </a:r>
          </a:p>
        </p:txBody>
      </p:sp>
      <p:sp>
        <p:nvSpPr>
          <p:cNvPr id="322" name="Rechteck"/>
          <p:cNvSpPr/>
          <p:nvPr/>
        </p:nvSpPr>
        <p:spPr>
          <a:xfrm>
            <a:off x="4620602" y="6703069"/>
            <a:ext cx="3915996" cy="179973"/>
          </a:xfrm>
          <a:prstGeom prst="rect">
            <a:avLst/>
          </a:prstGeom>
          <a:solidFill>
            <a:srgbClr val="FFFFFF"/>
          </a:solidFill>
          <a:ln w="12700">
            <a:miter lim="400000"/>
          </a:ln>
        </p:spPr>
        <p:txBody>
          <a:bodyPr lIns="40640" tIns="40640" rIns="40640" bIns="40640" anchor="ctr"/>
          <a:lstStyle/>
          <a:p>
            <a:pPr/>
          </a:p>
        </p:txBody>
      </p:sp>
      <p:sp>
        <p:nvSpPr>
          <p:cNvPr id="323" name="Rechteck"/>
          <p:cNvSpPr/>
          <p:nvPr/>
        </p:nvSpPr>
        <p:spPr>
          <a:xfrm>
            <a:off x="5919426" y="6842769"/>
            <a:ext cx="1641419" cy="275490"/>
          </a:xfrm>
          <a:prstGeom prst="rect">
            <a:avLst/>
          </a:prstGeom>
          <a:solidFill>
            <a:srgbClr val="FFFFFF"/>
          </a:solidFill>
          <a:ln w="12700">
            <a:miter lim="400000"/>
          </a:ln>
        </p:spPr>
        <p:txBody>
          <a:bodyPr lIns="40640" tIns="40640" rIns="40640" bIns="40640" anchor="ct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5" name="il_1588xN.3037682646_sbuu.jpg" descr="il_1588xN.3037682646_sbuu.jpg"/>
          <p:cNvPicPr>
            <a:picLocks noChangeAspect="1"/>
          </p:cNvPicPr>
          <p:nvPr/>
        </p:nvPicPr>
        <p:blipFill>
          <a:blip r:embed="rId3">
            <a:extLst/>
          </a:blip>
          <a:stretch>
            <a:fillRect/>
          </a:stretch>
        </p:blipFill>
        <p:spPr>
          <a:xfrm>
            <a:off x="9602690" y="6143903"/>
            <a:ext cx="3787144" cy="3531964"/>
          </a:xfrm>
          <a:prstGeom prst="rect">
            <a:avLst/>
          </a:prstGeom>
          <a:ln w="3175"/>
        </p:spPr>
      </p:pic>
      <p:sp>
        <p:nvSpPr>
          <p:cNvPr id="326"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2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8" name="Bewegungsparallaxe: Auge bewegt sich"/>
          <p:cNvSpPr txBox="1"/>
          <p:nvPr>
            <p:ph type="title"/>
          </p:nvPr>
        </p:nvSpPr>
        <p:spPr>
          <a:prstGeom prst="rect">
            <a:avLst/>
          </a:prstGeom>
        </p:spPr>
        <p:txBody>
          <a:bodyPr/>
          <a:lstStyle/>
          <a:p>
            <a:pPr/>
            <a:r>
              <a:t>Bewegungsparallaxe: Auge bewegt sich</a:t>
            </a:r>
          </a:p>
        </p:txBody>
      </p:sp>
      <p:sp>
        <p:nvSpPr>
          <p:cNvPr id="32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0" name="Kopfbewegung erzeugt ebenfalls verschiedene Bilder…"/>
          <p:cNvSpPr txBox="1"/>
          <p:nvPr>
            <p:ph type="body" idx="1"/>
          </p:nvPr>
        </p:nvSpPr>
        <p:spPr>
          <a:xfrm>
            <a:off x="203200" y="1259564"/>
            <a:ext cx="12598400" cy="8012064"/>
          </a:xfrm>
          <a:prstGeom prst="rect">
            <a:avLst/>
          </a:prstGeom>
        </p:spPr>
        <p:txBody>
          <a:bodyPr/>
          <a:lstStyle/>
          <a:p>
            <a:pPr/>
            <a:r>
              <a:t>Kopfbewegung erzeugt ebenfalls verschiedene Bilder</a:t>
            </a:r>
          </a:p>
          <a:p>
            <a:pPr lvl="1">
              <a:buChar char="•"/>
            </a:pPr>
            <a:r>
              <a:t>wie Stereo, aber zeitlich nacheinander</a:t>
            </a:r>
          </a:p>
          <a:p>
            <a:pPr lvl="1">
              <a:buChar char="•"/>
            </a:pPr>
            <a:r>
              <a:t>Hirn rekonstruiert 3D-Struktur</a:t>
            </a:r>
          </a:p>
          <a:p>
            <a:pPr lvl="1">
              <a:buChar char="•"/>
            </a:pPr>
          </a:p>
          <a:p>
            <a:pPr/>
            <a:r>
              <a:t>Vordergrund bewegt sich schneller als Hintergrund</a:t>
            </a:r>
          </a:p>
          <a:p>
            <a:pPr lvl="1">
              <a:buChar char="•"/>
            </a:pPr>
            <a:r>
              <a:t>anschaulich beim Zugfahren (nahe Pfosten vs. Landschaft)</a:t>
            </a:r>
          </a:p>
          <a:p>
            <a:pPr lvl="1">
              <a:buChar char="•"/>
            </a:pPr>
            <a:r>
              <a:t>verwendet bspw. in sidescroller games</a:t>
            </a:r>
          </a:p>
          <a:p>
            <a:pPr lvl="1">
              <a:buChar char="•"/>
            </a:pPr>
          </a:p>
          <a:p>
            <a:pPr/>
            <a:r>
              <a:t>Natürliche Kopfbewegung wenn wir etwas inspizieren</a:t>
            </a:r>
          </a:p>
        </p:txBody>
      </p:sp>
      <p:sp>
        <p:nvSpPr>
          <p:cNvPr id="331" name="https://www.etsy.com/de/listing/1007315987/huhn-svg-svg-cut-file-auto-aufkleber-svg"/>
          <p:cNvSpPr txBox="1"/>
          <p:nvPr/>
        </p:nvSpPr>
        <p:spPr>
          <a:xfrm>
            <a:off x="8146841" y="9553130"/>
            <a:ext cx="3490479" cy="1672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https://www.etsy.com/de/listing/1007315987/huhn-svg-svg-cut-file-auto-aufkleber-svg</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3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7" name="Piktoriale Tiefenkriterien"/>
          <p:cNvSpPr txBox="1"/>
          <p:nvPr>
            <p:ph type="title"/>
          </p:nvPr>
        </p:nvSpPr>
        <p:spPr>
          <a:prstGeom prst="rect">
            <a:avLst/>
          </a:prstGeom>
        </p:spPr>
        <p:txBody>
          <a:bodyPr/>
          <a:lstStyle/>
          <a:p>
            <a:pPr/>
            <a:r>
              <a:t>Piktoriale Tiefenkriterien</a:t>
            </a:r>
          </a:p>
        </p:txBody>
      </p:sp>
      <p:sp>
        <p:nvSpPr>
          <p:cNvPr id="338" name="Perspektive…"/>
          <p:cNvSpPr txBox="1"/>
          <p:nvPr>
            <p:ph type="body" sz="half" idx="1"/>
          </p:nvPr>
        </p:nvSpPr>
        <p:spPr>
          <a:xfrm>
            <a:off x="203200" y="1346041"/>
            <a:ext cx="12598400" cy="3683842"/>
          </a:xfrm>
          <a:prstGeom prst="rect">
            <a:avLst/>
          </a:prstGeom>
        </p:spPr>
        <p:txBody>
          <a:bodyPr/>
          <a:lstStyle/>
          <a:p>
            <a:pPr/>
            <a:r>
              <a:t>Perspektive </a:t>
            </a:r>
          </a:p>
          <a:p>
            <a:pPr/>
            <a:r>
              <a:t>Verdeckung</a:t>
            </a:r>
          </a:p>
          <a:p>
            <a:pPr/>
            <a:r>
              <a:t>Größenverhältnisse</a:t>
            </a:r>
          </a:p>
          <a:p>
            <a:pPr/>
            <a:r>
              <a:t>Textur</a:t>
            </a:r>
          </a:p>
          <a:p>
            <a:pPr/>
            <a:r>
              <a:t>Licht und Schatten</a:t>
            </a:r>
          </a:p>
        </p:txBody>
      </p:sp>
      <p:sp>
        <p:nvSpPr>
          <p:cNvPr id="33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0" name="Bild" descr="Bild"/>
          <p:cNvPicPr>
            <a:picLocks noChangeAspect="1"/>
          </p:cNvPicPr>
          <p:nvPr/>
        </p:nvPicPr>
        <p:blipFill>
          <a:blip r:embed="rId2">
            <a:extLst/>
          </a:blip>
          <a:stretch>
            <a:fillRect/>
          </a:stretch>
        </p:blipFill>
        <p:spPr>
          <a:xfrm>
            <a:off x="4888516" y="4046980"/>
            <a:ext cx="7756558" cy="5199451"/>
          </a:xfrm>
          <a:prstGeom prst="rect">
            <a:avLst/>
          </a:prstGeom>
          <a:ln w="3175"/>
        </p:spPr>
      </p:pic>
      <p:sp>
        <p:nvSpPr>
          <p:cNvPr id="341" name="https://de.wikipedia.org/wiki/Perspektive#/media/File:Zentralperspektive_zeichnen.png"/>
          <p:cNvSpPr txBox="1"/>
          <p:nvPr/>
        </p:nvSpPr>
        <p:spPr>
          <a:xfrm>
            <a:off x="6269595" y="3767515"/>
            <a:ext cx="4994399" cy="216826"/>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000"/>
            </a:lvl1pPr>
          </a:lstStyle>
          <a:p>
            <a:pPr/>
            <a:r>
              <a:t>https://de.wikipedia.org/wiki/Perspektive#/media/File:Zentralperspektive_zeichnen.png</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Abgerundetes Rechteck"/>
          <p:cNvSpPr/>
          <p:nvPr/>
        </p:nvSpPr>
        <p:spPr>
          <a:xfrm>
            <a:off x="101599" y="3517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4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4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46" name="Kapitel 2 - Wahrnehmung"/>
          <p:cNvSpPr txBox="1"/>
          <p:nvPr>
            <p:ph type="title"/>
          </p:nvPr>
        </p:nvSpPr>
        <p:spPr>
          <a:prstGeom prst="rect">
            <a:avLst/>
          </a:prstGeom>
        </p:spPr>
        <p:txBody>
          <a:bodyPr/>
          <a:lstStyle/>
          <a:p>
            <a:pPr/>
            <a:r>
              <a:t>Kapitel 2 - Wahrnehmung</a:t>
            </a:r>
          </a:p>
        </p:txBody>
      </p:sp>
      <p:sp>
        <p:nvSpPr>
          <p:cNvPr id="347"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34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5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2" name="Welches Objekt ist anders als die andern?"/>
          <p:cNvSpPr txBox="1"/>
          <p:nvPr>
            <p:ph type="title"/>
          </p:nvPr>
        </p:nvSpPr>
        <p:spPr>
          <a:prstGeom prst="rect">
            <a:avLst/>
          </a:prstGeom>
        </p:spPr>
        <p:txBody>
          <a:bodyPr/>
          <a:lstStyle/>
          <a:p>
            <a:pPr/>
            <a:r>
              <a:t>Welches Objekt ist anders als die andern?</a:t>
            </a:r>
          </a:p>
        </p:txBody>
      </p:sp>
      <p:sp>
        <p:nvSpPr>
          <p:cNvPr id="353" name="Farbe allein wird präattentiv wahrgenommen.…"/>
          <p:cNvSpPr txBox="1"/>
          <p:nvPr>
            <p:ph type="body" sz="half" idx="1"/>
          </p:nvPr>
        </p:nvSpPr>
        <p:spPr>
          <a:xfrm>
            <a:off x="203200" y="6496415"/>
            <a:ext cx="12598400" cy="2480690"/>
          </a:xfrm>
          <a:prstGeom prst="rect">
            <a:avLst/>
          </a:prstGeom>
        </p:spPr>
        <p:txBody>
          <a:bodyPr/>
          <a:lstStyle/>
          <a:p>
            <a:pPr/>
            <a:r>
              <a:t>Farbe allein wird präattentiv wahrgenommen.</a:t>
            </a:r>
          </a:p>
          <a:p>
            <a:pPr/>
            <a:r>
              <a:t>Form allein wird präattentiv wahrgenommen.</a:t>
            </a:r>
          </a:p>
          <a:p>
            <a:pPr/>
            <a:r>
              <a:t>Kombination aus 2 Eigenschaften wird attentiv wahrgenommen.</a:t>
            </a:r>
          </a:p>
        </p:txBody>
      </p:sp>
      <p:sp>
        <p:nvSpPr>
          <p:cNvPr id="35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55" name="praeattentiv2.pdf" descr="praeattentiv2.pdf"/>
          <p:cNvPicPr>
            <a:picLocks noChangeAspect="1"/>
          </p:cNvPicPr>
          <p:nvPr/>
        </p:nvPicPr>
        <p:blipFill>
          <a:blip r:embed="rId3">
            <a:extLst/>
          </a:blip>
          <a:srcRect l="0" t="0" r="70091" b="12203"/>
          <a:stretch>
            <a:fillRect/>
          </a:stretch>
        </p:blipFill>
        <p:spPr>
          <a:xfrm>
            <a:off x="192236" y="2328456"/>
            <a:ext cx="3768017" cy="3770786"/>
          </a:xfrm>
          <a:prstGeom prst="rect">
            <a:avLst/>
          </a:prstGeom>
          <a:ln w="3175"/>
        </p:spPr>
      </p:pic>
      <p:pic>
        <p:nvPicPr>
          <p:cNvPr id="356" name="praeattentiv2.pdf" descr="praeattentiv2.pdf"/>
          <p:cNvPicPr>
            <a:picLocks noChangeAspect="1"/>
          </p:cNvPicPr>
          <p:nvPr/>
        </p:nvPicPr>
        <p:blipFill>
          <a:blip r:embed="rId3">
            <a:extLst/>
          </a:blip>
          <a:srcRect l="34869" t="0" r="34869" b="12203"/>
          <a:stretch>
            <a:fillRect/>
          </a:stretch>
        </p:blipFill>
        <p:spPr>
          <a:xfrm>
            <a:off x="4585235" y="2328456"/>
            <a:ext cx="3812403" cy="3770786"/>
          </a:xfrm>
          <a:prstGeom prst="rect">
            <a:avLst/>
          </a:prstGeom>
          <a:ln w="3175"/>
        </p:spPr>
      </p:pic>
      <p:pic>
        <p:nvPicPr>
          <p:cNvPr id="357" name="praeattentiv2.pdf" descr="praeattentiv2.pdf"/>
          <p:cNvPicPr>
            <a:picLocks noChangeAspect="1"/>
          </p:cNvPicPr>
          <p:nvPr/>
        </p:nvPicPr>
        <p:blipFill>
          <a:blip r:embed="rId3">
            <a:extLst/>
          </a:blip>
          <a:srcRect l="70121" t="0" r="0" b="12203"/>
          <a:stretch>
            <a:fillRect/>
          </a:stretch>
        </p:blipFill>
        <p:spPr>
          <a:xfrm>
            <a:off x="9026376" y="2328456"/>
            <a:ext cx="3764260" cy="3770786"/>
          </a:xfrm>
          <a:prstGeom prst="rect">
            <a:avLst/>
          </a:prstGeom>
          <a:ln w="3175"/>
        </p:spPr>
      </p:pic>
      <p:pic>
        <p:nvPicPr>
          <p:cNvPr id="358" name="praeattentiv2.pdf" descr="praeattentiv2.pdf"/>
          <p:cNvPicPr>
            <a:picLocks noChangeAspect="1"/>
          </p:cNvPicPr>
          <p:nvPr/>
        </p:nvPicPr>
        <p:blipFill>
          <a:blip r:embed="rId3">
            <a:extLst/>
          </a:blip>
          <a:srcRect l="0" t="0" r="70091" b="12203"/>
          <a:stretch>
            <a:fillRect/>
          </a:stretch>
        </p:blipFill>
        <p:spPr>
          <a:xfrm>
            <a:off x="192236" y="2328456"/>
            <a:ext cx="3768017" cy="3770786"/>
          </a:xfrm>
          <a:prstGeom prst="rect">
            <a:avLst/>
          </a:prstGeom>
          <a:ln w="3175"/>
        </p:spPr>
      </p:pic>
      <p:pic>
        <p:nvPicPr>
          <p:cNvPr id="359" name="praeattentiv2.pdf" descr="praeattentiv2.pdf"/>
          <p:cNvPicPr>
            <a:picLocks noChangeAspect="1"/>
          </p:cNvPicPr>
          <p:nvPr/>
        </p:nvPicPr>
        <p:blipFill>
          <a:blip r:embed="rId3">
            <a:extLst/>
          </a:blip>
          <a:srcRect l="34869" t="0" r="34869" b="12203"/>
          <a:stretch>
            <a:fillRect/>
          </a:stretch>
        </p:blipFill>
        <p:spPr>
          <a:xfrm>
            <a:off x="4585235" y="2328456"/>
            <a:ext cx="3812403" cy="3770786"/>
          </a:xfrm>
          <a:prstGeom prst="rect">
            <a:avLst/>
          </a:prstGeom>
          <a:ln w="3175"/>
        </p:spPr>
      </p:pic>
      <p:pic>
        <p:nvPicPr>
          <p:cNvPr id="360" name="praeattentiv2.pdf" descr="praeattentiv2.pdf"/>
          <p:cNvPicPr>
            <a:picLocks noChangeAspect="1"/>
          </p:cNvPicPr>
          <p:nvPr/>
        </p:nvPicPr>
        <p:blipFill>
          <a:blip r:embed="rId3">
            <a:extLst/>
          </a:blip>
          <a:srcRect l="70121" t="0" r="0" b="12203"/>
          <a:stretch>
            <a:fillRect/>
          </a:stretch>
        </p:blipFill>
        <p:spPr>
          <a:xfrm>
            <a:off x="9026376" y="2328456"/>
            <a:ext cx="3764260" cy="3770786"/>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8"/>
                                        </p:tgtEl>
                                        <p:attrNameLst>
                                          <p:attrName>style.visibility</p:attrName>
                                        </p:attrNameLst>
                                      </p:cBhvr>
                                      <p:to>
                                        <p:strVal val="visible"/>
                                      </p:to>
                                    </p:set>
                                  </p:childTnLst>
                                </p:cTn>
                              </p:par>
                            </p:childTnLst>
                          </p:cTn>
                        </p:par>
                        <p:par>
                          <p:cTn id="7" fill="hold">
                            <p:stCondLst>
                              <p:cond delay="0"/>
                            </p:stCondLst>
                            <p:childTnLst>
                              <p:par>
                                <p:cTn id="8" presetClass="exit" nodeType="afterEffect" presetSubtype="0" presetID="1" grpId="2" fill="hold">
                                  <p:stCondLst>
                                    <p:cond delay="100"/>
                                  </p:stCondLst>
                                  <p:iterate type="el" backwards="0">
                                    <p:tmAbs val="0"/>
                                  </p:iterate>
                                  <p:childTnLst>
                                    <p:set>
                                      <p:cBhvr>
                                        <p:cTn id="9" fill="hold">
                                          <p:stCondLst>
                                            <p:cond delay="0"/>
                                          </p:stCondLst>
                                        </p:cTn>
                                        <p:tgtEl>
                                          <p:spTgt spid="35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5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353">
                                            <p:bg/>
                                          </p:spTgt>
                                        </p:tgtEl>
                                        <p:attrNameLst>
                                          <p:attrName>style.visibility</p:attrName>
                                        </p:attrNameLst>
                                      </p:cBhvr>
                                      <p:to>
                                        <p:strVal val="visible"/>
                                      </p:to>
                                    </p:set>
                                  </p:childTnLst>
                                </p:cTn>
                              </p:par>
                              <p:par>
                                <p:cTn id="18" presetClass="entr" nodeType="withEffect" presetSubtype="0" presetID="1" grpId="4" fill="hold">
                                  <p:stCondLst>
                                    <p:cond delay="0"/>
                                  </p:stCondLst>
                                  <p:iterate type="el" backwards="0">
                                    <p:tmAbs val="0"/>
                                  </p:iterate>
                                  <p:childTnLst>
                                    <p:set>
                                      <p:cBhvr>
                                        <p:cTn id="19" fill="hold"/>
                                        <p:tgtEl>
                                          <p:spTgt spid="353">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5" fill="hold">
                                  <p:stCondLst>
                                    <p:cond delay="0"/>
                                  </p:stCondLst>
                                  <p:iterate type="el" backwards="0">
                                    <p:tmAbs val="0"/>
                                  </p:iterate>
                                  <p:childTnLst>
                                    <p:set>
                                      <p:cBhvr>
                                        <p:cTn id="23" fill="hold"/>
                                        <p:tgtEl>
                                          <p:spTgt spid="359"/>
                                        </p:tgtEl>
                                        <p:attrNameLst>
                                          <p:attrName>style.visibility</p:attrName>
                                        </p:attrNameLst>
                                      </p:cBhvr>
                                      <p:to>
                                        <p:strVal val="visible"/>
                                      </p:to>
                                    </p:set>
                                  </p:childTnLst>
                                </p:cTn>
                              </p:par>
                            </p:childTnLst>
                          </p:cTn>
                        </p:par>
                        <p:par>
                          <p:cTn id="24" fill="hold">
                            <p:stCondLst>
                              <p:cond delay="0"/>
                            </p:stCondLst>
                            <p:childTnLst>
                              <p:par>
                                <p:cTn id="25" presetClass="exit" nodeType="afterEffect" presetSubtype="0" presetID="1" grpId="6" fill="hold">
                                  <p:stCondLst>
                                    <p:cond delay="200"/>
                                  </p:stCondLst>
                                  <p:iterate type="el" backwards="0">
                                    <p:tmAbs val="0"/>
                                  </p:iterate>
                                  <p:childTnLst>
                                    <p:set>
                                      <p:cBhvr>
                                        <p:cTn id="26" fill="hold">
                                          <p:stCondLst>
                                            <p:cond delay="0"/>
                                          </p:stCondLst>
                                        </p:cTn>
                                        <p:tgtEl>
                                          <p:spTgt spid="35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3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4" fill="hold">
                                  <p:stCondLst>
                                    <p:cond delay="0"/>
                                  </p:stCondLst>
                                  <p:iterate type="el" backwards="0">
                                    <p:tmAbs val="0"/>
                                  </p:iterate>
                                  <p:childTnLst>
                                    <p:set>
                                      <p:cBhvr>
                                        <p:cTn id="34" fill="hold"/>
                                        <p:tgtEl>
                                          <p:spTgt spid="35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8" fill="hold">
                                  <p:stCondLst>
                                    <p:cond delay="0"/>
                                  </p:stCondLst>
                                  <p:iterate type="el" backwards="0">
                                    <p:tmAbs val="0"/>
                                  </p:iterate>
                                  <p:childTnLst>
                                    <p:set>
                                      <p:cBhvr>
                                        <p:cTn id="38" fill="hold"/>
                                        <p:tgtEl>
                                          <p:spTgt spid="360"/>
                                        </p:tgtEl>
                                        <p:attrNameLst>
                                          <p:attrName>style.visibility</p:attrName>
                                        </p:attrNameLst>
                                      </p:cBhvr>
                                      <p:to>
                                        <p:strVal val="visible"/>
                                      </p:to>
                                    </p:set>
                                  </p:childTnLst>
                                </p:cTn>
                              </p:par>
                            </p:childTnLst>
                          </p:cTn>
                        </p:par>
                        <p:par>
                          <p:cTn id="39" fill="hold">
                            <p:stCondLst>
                              <p:cond delay="0"/>
                            </p:stCondLst>
                            <p:childTnLst>
                              <p:par>
                                <p:cTn id="40" presetClass="exit" nodeType="afterEffect" presetSubtype="0" presetID="1" grpId="9" fill="hold">
                                  <p:stCondLst>
                                    <p:cond delay="1000"/>
                                  </p:stCondLst>
                                  <p:iterate type="el" backwards="0">
                                    <p:tmAbs val="0"/>
                                  </p:iterate>
                                  <p:childTnLst>
                                    <p:set>
                                      <p:cBhvr>
                                        <p:cTn id="41" fill="hold">
                                          <p:stCondLst>
                                            <p:cond delay="0"/>
                                          </p:stCondLst>
                                        </p:cTn>
                                        <p:tgtEl>
                                          <p:spTgt spid="36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Class="entr" nodeType="clickEffect" presetSubtype="0" presetID="1" grpId="10" fill="hold">
                                  <p:stCondLst>
                                    <p:cond delay="0"/>
                                  </p:stCondLst>
                                  <p:iterate type="el" backwards="0">
                                    <p:tmAbs val="0"/>
                                  </p:iterate>
                                  <p:childTnLst>
                                    <p:set>
                                      <p:cBhvr>
                                        <p:cTn id="45" fill="hold"/>
                                        <p:tgtEl>
                                          <p:spTgt spid="35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Class="entr" nodeType="clickEffect" presetSubtype="0" presetID="1" grpId="4" fill="hold">
                                  <p:stCondLst>
                                    <p:cond delay="0"/>
                                  </p:stCondLst>
                                  <p:iterate type="el" backwards="0">
                                    <p:tmAbs val="0"/>
                                  </p:iterate>
                                  <p:childTnLst>
                                    <p:set>
                                      <p:cBhvr>
                                        <p:cTn id="49" fill="hold"/>
                                        <p:tgtEl>
                                          <p:spTgt spid="353">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0" grpId="8"/>
      <p:bldP build="p" bldLvl="5" animBg="1" rev="0" advAuto="0" spid="353" grpId="4"/>
      <p:bldP build="whole" bldLvl="1" animBg="1" rev="0" advAuto="0" spid="356" grpId="7"/>
      <p:bldP build="whole" bldLvl="1" animBg="1" rev="0" advAuto="0" spid="359" grpId="5"/>
      <p:bldP build="whole" bldLvl="1" animBg="1" rev="0" advAuto="0" spid="358" grpId="1"/>
      <p:bldP build="whole" bldLvl="1" animBg="1" rev="0" advAuto="0" spid="355" grpId="3"/>
      <p:bldP build="whole" bldLvl="1" animBg="1" rev="0" advAuto="0" spid="358" grpId="2"/>
      <p:bldP build="whole" bldLvl="1" animBg="1" rev="0" advAuto="0" spid="359" grpId="6"/>
      <p:bldP build="whole" bldLvl="1" animBg="1" rev="0" advAuto="0" spid="360" grpId="9"/>
      <p:bldP build="whole" bldLvl="1" animBg="1" rev="0" advAuto="0" spid="357" grpId="10"/>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6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66" name="Andere präattentiv wahrnehmbare Eigenschaften"/>
          <p:cNvSpPr txBox="1"/>
          <p:nvPr>
            <p:ph type="title"/>
          </p:nvPr>
        </p:nvSpPr>
        <p:spPr>
          <a:prstGeom prst="rect">
            <a:avLst/>
          </a:prstGeom>
        </p:spPr>
        <p:txBody>
          <a:bodyPr/>
          <a:lstStyle>
            <a:lvl1pPr>
              <a:defRPr sz="4400"/>
            </a:lvl1pPr>
          </a:lstStyle>
          <a:p>
            <a:pPr/>
            <a:r>
              <a:t>Andere präattentiv wahrnehmbare Eigenschaften</a:t>
            </a:r>
          </a:p>
        </p:txBody>
      </p:sp>
      <p:sp>
        <p:nvSpPr>
          <p:cNvPr id="36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8" name="Bild" descr="Bild"/>
          <p:cNvPicPr>
            <a:picLocks noChangeAspect="1"/>
          </p:cNvPicPr>
          <p:nvPr/>
        </p:nvPicPr>
        <p:blipFill>
          <a:blip r:embed="rId3">
            <a:extLst/>
          </a:blip>
          <a:stretch>
            <a:fillRect/>
          </a:stretch>
        </p:blipFill>
        <p:spPr>
          <a:xfrm>
            <a:off x="231959" y="1145969"/>
            <a:ext cx="8408438" cy="8239254"/>
          </a:xfrm>
          <a:prstGeom prst="rect">
            <a:avLst/>
          </a:prstGeom>
          <a:ln w="3175"/>
        </p:spPr>
      </p:pic>
      <p:sp>
        <p:nvSpPr>
          <p:cNvPr id="369" name="http://visualizedd.wordpress.com/process-paragraph/"/>
          <p:cNvSpPr txBox="1"/>
          <p:nvPr/>
        </p:nvSpPr>
        <p:spPr>
          <a:xfrm>
            <a:off x="8808853" y="9113561"/>
            <a:ext cx="4024294"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300"/>
            </a:lvl1pPr>
          </a:lstStyle>
          <a:p>
            <a:pPr/>
            <a:r>
              <a:t>http://visualizedd.wordpress.com/process-paragraph/</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Abgerundetes Rechteck"/>
          <p:cNvSpPr/>
          <p:nvPr/>
        </p:nvSpPr>
        <p:spPr>
          <a:xfrm>
            <a:off x="101599" y="4051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7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76" name="Kapitel 2 - Wahrnehmung"/>
          <p:cNvSpPr txBox="1"/>
          <p:nvPr>
            <p:ph type="title"/>
          </p:nvPr>
        </p:nvSpPr>
        <p:spPr>
          <a:prstGeom prst="rect">
            <a:avLst/>
          </a:prstGeom>
        </p:spPr>
        <p:txBody>
          <a:bodyPr/>
          <a:lstStyle/>
          <a:p>
            <a:pPr/>
            <a:r>
              <a:t>Kapitel 2 - Wahrnehmung</a:t>
            </a:r>
          </a:p>
        </p:txBody>
      </p:sp>
      <p:sp>
        <p:nvSpPr>
          <p:cNvPr id="377"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3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82" name="Gestaltgesetze"/>
          <p:cNvSpPr txBox="1"/>
          <p:nvPr>
            <p:ph type="title"/>
          </p:nvPr>
        </p:nvSpPr>
        <p:spPr>
          <a:prstGeom prst="rect">
            <a:avLst/>
          </a:prstGeom>
        </p:spPr>
        <p:txBody>
          <a:bodyPr/>
          <a:lstStyle/>
          <a:p>
            <a:pPr/>
            <a:r>
              <a:t>Gestaltgesetze</a:t>
            </a:r>
          </a:p>
        </p:txBody>
      </p:sp>
      <p:sp>
        <p:nvSpPr>
          <p:cNvPr id="3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4" name="gestalt1.pdf" descr="gestalt1.pdf"/>
          <p:cNvPicPr>
            <a:picLocks noChangeAspect="1"/>
          </p:cNvPicPr>
          <p:nvPr/>
        </p:nvPicPr>
        <p:blipFill>
          <a:blip r:embed="rId3">
            <a:extLst/>
          </a:blip>
          <a:srcRect l="0" t="0" r="0" b="12442"/>
          <a:stretch>
            <a:fillRect/>
          </a:stretch>
        </p:blipFill>
        <p:spPr>
          <a:xfrm>
            <a:off x="203200" y="1241699"/>
            <a:ext cx="12598400" cy="3760514"/>
          </a:xfrm>
          <a:prstGeom prst="rect">
            <a:avLst/>
          </a:prstGeom>
          <a:ln w="3175"/>
        </p:spPr>
      </p:pic>
      <p:pic>
        <p:nvPicPr>
          <p:cNvPr id="385" name="gestalt2.pdf" descr="gestalt2.pdf"/>
          <p:cNvPicPr>
            <a:picLocks noChangeAspect="1"/>
          </p:cNvPicPr>
          <p:nvPr/>
        </p:nvPicPr>
        <p:blipFill>
          <a:blip r:embed="rId4">
            <a:extLst/>
          </a:blip>
          <a:srcRect l="0" t="0" r="0" b="12640"/>
          <a:stretch>
            <a:fillRect/>
          </a:stretch>
        </p:blipFill>
        <p:spPr>
          <a:xfrm>
            <a:off x="203199" y="5446396"/>
            <a:ext cx="12598402" cy="3752004"/>
          </a:xfrm>
          <a:prstGeom prst="rect">
            <a:avLst/>
          </a:prstGeom>
          <a:ln w="3175"/>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3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1" name="Gestaltgesetze am Werk ;-)"/>
          <p:cNvSpPr txBox="1"/>
          <p:nvPr>
            <p:ph type="title"/>
          </p:nvPr>
        </p:nvSpPr>
        <p:spPr>
          <a:prstGeom prst="rect">
            <a:avLst/>
          </a:prstGeom>
        </p:spPr>
        <p:txBody>
          <a:bodyPr/>
          <a:lstStyle/>
          <a:p>
            <a:pPr/>
            <a:r>
              <a:t>Gestaltgesetze am Werk ;-)</a:t>
            </a:r>
          </a:p>
        </p:txBody>
      </p:sp>
      <p:sp>
        <p:nvSpPr>
          <p:cNvPr id="39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3" name="keep-red-off-line.jpg" descr="keep-red-off-line.jpg"/>
          <p:cNvPicPr>
            <a:picLocks noChangeAspect="1"/>
          </p:cNvPicPr>
          <p:nvPr/>
        </p:nvPicPr>
        <p:blipFill>
          <a:blip r:embed="rId3">
            <a:extLst/>
          </a:blip>
          <a:stretch>
            <a:fillRect/>
          </a:stretch>
        </p:blipFill>
        <p:spPr>
          <a:xfrm>
            <a:off x="1142091" y="1286724"/>
            <a:ext cx="10720617" cy="7957743"/>
          </a:xfrm>
          <a:prstGeom prst="rect">
            <a:avLst/>
          </a:prstGeom>
          <a:ln w="3175">
            <a:miter lim="400000"/>
          </a:ln>
        </p:spPr>
      </p:pic>
      <p:pic>
        <p:nvPicPr>
          <p:cNvPr id="394" name="IMGP0190-gestalt.jpg" descr="IMGP0190-gestalt.jpg"/>
          <p:cNvPicPr>
            <a:picLocks noChangeAspect="1"/>
          </p:cNvPicPr>
          <p:nvPr/>
        </p:nvPicPr>
        <p:blipFill>
          <a:blip r:embed="rId4">
            <a:extLst/>
          </a:blip>
          <a:srcRect l="0" t="24918" r="0" b="0"/>
          <a:stretch>
            <a:fillRect/>
          </a:stretch>
        </p:blipFill>
        <p:spPr>
          <a:xfrm>
            <a:off x="-1" y="1286725"/>
            <a:ext cx="13004843" cy="7957799"/>
          </a:xfrm>
          <a:prstGeom prst="rect">
            <a:avLst/>
          </a:prstGeom>
          <a:ln w="3175">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4"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Abgerundetes Rechteck"/>
          <p:cNvSpPr/>
          <p:nvPr/>
        </p:nvSpPr>
        <p:spPr>
          <a:xfrm>
            <a:off x="101599" y="46482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9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01" name="Kapitel 2 - Wahrnehmung"/>
          <p:cNvSpPr txBox="1"/>
          <p:nvPr>
            <p:ph type="title"/>
          </p:nvPr>
        </p:nvSpPr>
        <p:spPr>
          <a:prstGeom prst="rect">
            <a:avLst/>
          </a:prstGeom>
        </p:spPr>
        <p:txBody>
          <a:bodyPr/>
          <a:lstStyle/>
          <a:p>
            <a:pPr/>
            <a:r>
              <a:t>Kapitel 2 - Wahrnehmung</a:t>
            </a:r>
          </a:p>
        </p:txBody>
      </p:sp>
      <p:sp>
        <p:nvSpPr>
          <p:cNvPr id="402"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4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Abgerundetes Rechteck"/>
          <p:cNvSpPr/>
          <p:nvPr/>
        </p:nvSpPr>
        <p:spPr>
          <a:xfrm>
            <a:off x="101599" y="5232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406"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08" name="Kapitel 2 - Wahrnehmung"/>
          <p:cNvSpPr txBox="1"/>
          <p:nvPr>
            <p:ph type="title"/>
          </p:nvPr>
        </p:nvSpPr>
        <p:spPr>
          <a:prstGeom prst="rect">
            <a:avLst/>
          </a:prstGeom>
        </p:spPr>
        <p:txBody>
          <a:bodyPr/>
          <a:lstStyle/>
          <a:p>
            <a:pPr/>
            <a:r>
              <a:t>Kapitel 2 - Wahrnehmung</a:t>
            </a:r>
          </a:p>
        </p:txBody>
      </p:sp>
      <p:sp>
        <p:nvSpPr>
          <p:cNvPr id="409"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4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5" name="Ohr-Schnecke.pdf" descr="Ohr-Schnecke.pdf"/>
          <p:cNvPicPr>
            <a:picLocks noChangeAspect="1"/>
          </p:cNvPicPr>
          <p:nvPr/>
        </p:nvPicPr>
        <p:blipFill>
          <a:blip r:embed="rId3">
            <a:extLst/>
          </a:blip>
          <a:stretch>
            <a:fillRect/>
          </a:stretch>
        </p:blipFill>
        <p:spPr>
          <a:xfrm>
            <a:off x="6643940" y="2535157"/>
            <a:ext cx="3815305" cy="3505312"/>
          </a:xfrm>
          <a:prstGeom prst="rect">
            <a:avLst/>
          </a:prstGeom>
          <a:ln w="3175"/>
        </p:spPr>
      </p:pic>
      <p:pic>
        <p:nvPicPr>
          <p:cNvPr id="416" name="Ohr-Querschnitt.pdf" descr="Ohr-Querschnitt.pdf"/>
          <p:cNvPicPr>
            <a:picLocks noChangeAspect="1"/>
          </p:cNvPicPr>
          <p:nvPr/>
        </p:nvPicPr>
        <p:blipFill>
          <a:blip r:embed="rId4">
            <a:extLst/>
          </a:blip>
          <a:stretch>
            <a:fillRect/>
          </a:stretch>
        </p:blipFill>
        <p:spPr>
          <a:xfrm>
            <a:off x="170816" y="352552"/>
            <a:ext cx="12663168" cy="9048496"/>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416"/>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15"/>
                                        </p:tgtEl>
                                        <p:attrNameLst>
                                          <p:attrName>style.visibility</p:attrName>
                                        </p:attrNameLst>
                                      </p:cBhvr>
                                      <p:to>
                                        <p:strVal val="visible"/>
                                      </p:to>
                                    </p:set>
                                  </p:childTnLst>
                                </p:cTn>
                              </p:par>
                            </p:childTnLst>
                          </p:cTn>
                        </p:par>
                        <p:par>
                          <p:cTn id="10" fill="hold">
                            <p:stCondLst>
                              <p:cond delay="0"/>
                            </p:stCondLst>
                            <p:childTnLst>
                              <p:par>
                                <p:cTn id="11" presetClass="emph" nodeType="afterEffect" presetSubtype="0" presetID="6" grpId="3" accel="50000" decel="50000" fill="hold">
                                  <p:stCondLst>
                                    <p:cond delay="0"/>
                                  </p:stCondLst>
                                  <p:childTnLst>
                                    <p:animScale>
                                      <p:cBhvr>
                                        <p:cTn id="12" dur="1000" fill="hold"/>
                                        <p:tgtEl>
                                          <p:spTgt spid="415"/>
                                        </p:tgtEl>
                                      </p:cBhvr>
                                      <p:by x="209496" y="209496"/>
                                    </p:animScale>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5" grpId="2"/>
      <p:bldP build="whole" bldLvl="1" animBg="1" rev="0" advAuto="0" spid="415" grpId="3"/>
      <p:bldP build="whole" bldLvl="1" animBg="1" rev="0" advAuto="0" spid="416"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2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22" name="Räumliches Hören mittels ITD und IID"/>
          <p:cNvSpPr txBox="1"/>
          <p:nvPr>
            <p:ph type="title"/>
          </p:nvPr>
        </p:nvSpPr>
        <p:spPr>
          <a:prstGeom prst="rect">
            <a:avLst/>
          </a:prstGeom>
        </p:spPr>
        <p:txBody>
          <a:bodyPr/>
          <a:lstStyle/>
          <a:p>
            <a:pPr/>
            <a:r>
              <a:t>Räumliches Hören mittels ITD und IID</a:t>
            </a:r>
          </a:p>
        </p:txBody>
      </p:sp>
      <p:sp>
        <p:nvSpPr>
          <p:cNvPr id="4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24" name="raumhoeren.pdf" descr="raumhoeren.pdf"/>
          <p:cNvPicPr>
            <a:picLocks noChangeAspect="1"/>
          </p:cNvPicPr>
          <p:nvPr/>
        </p:nvPicPr>
        <p:blipFill>
          <a:blip r:embed="rId3">
            <a:extLst/>
          </a:blip>
          <a:stretch>
            <a:fillRect/>
          </a:stretch>
        </p:blipFill>
        <p:spPr>
          <a:xfrm>
            <a:off x="170816" y="2243482"/>
            <a:ext cx="12663168" cy="4334199"/>
          </a:xfrm>
          <a:prstGeom prst="rect">
            <a:avLst/>
          </a:prstGeom>
          <a:ln w="3175"/>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Abgerundetes Rechteck"/>
          <p:cNvSpPr/>
          <p:nvPr/>
        </p:nvSpPr>
        <p:spPr>
          <a:xfrm>
            <a:off x="101599" y="5765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42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3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1" name="Kapitel 2 - Wahrnehmung"/>
          <p:cNvSpPr txBox="1"/>
          <p:nvPr>
            <p:ph type="title"/>
          </p:nvPr>
        </p:nvSpPr>
        <p:spPr>
          <a:prstGeom prst="rect">
            <a:avLst/>
          </a:prstGeom>
        </p:spPr>
        <p:txBody>
          <a:bodyPr/>
          <a:lstStyle/>
          <a:p>
            <a:pPr/>
            <a:r>
              <a:t>Kapitel 2 - Wahrnehmung</a:t>
            </a:r>
          </a:p>
        </p:txBody>
      </p:sp>
      <p:sp>
        <p:nvSpPr>
          <p:cNvPr id="432"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43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3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7" name="Phonologische Schleife"/>
          <p:cNvSpPr txBox="1"/>
          <p:nvPr>
            <p:ph type="title"/>
          </p:nvPr>
        </p:nvSpPr>
        <p:spPr>
          <a:prstGeom prst="rect">
            <a:avLst/>
          </a:prstGeom>
        </p:spPr>
        <p:txBody>
          <a:bodyPr/>
          <a:lstStyle/>
          <a:p>
            <a:pPr/>
            <a:r>
              <a:t>Phonologische Schleife</a:t>
            </a:r>
          </a:p>
        </p:txBody>
      </p:sp>
      <p:sp>
        <p:nvSpPr>
          <p:cNvPr id="43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9" name="Studienbeiträgevergabekommission"/>
          <p:cNvSpPr/>
          <p:nvPr/>
        </p:nvSpPr>
        <p:spPr>
          <a:xfrm>
            <a:off x="1075268" y="4709916"/>
            <a:ext cx="10870380" cy="1111360"/>
          </a:xfrm>
          <a:prstGeom prst="rect">
            <a:avLst/>
          </a:prstGeom>
          <a:solidFill>
            <a:srgbClr val="4CC0E3"/>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5000"/>
            </a:lvl1pPr>
          </a:lstStyle>
          <a:p>
            <a:pPr/>
            <a:r>
              <a:t>Studienbeiträgevergabekommission</a:t>
            </a:r>
          </a:p>
        </p:txBody>
      </p:sp>
      <p:sp>
        <p:nvSpPr>
          <p:cNvPr id="440" name="zwo eins acht null vier sechs fünf null"/>
          <p:cNvSpPr/>
          <p:nvPr/>
        </p:nvSpPr>
        <p:spPr>
          <a:xfrm>
            <a:off x="1067210" y="2981738"/>
            <a:ext cx="10870380" cy="1111360"/>
          </a:xfrm>
          <a:prstGeom prst="rect">
            <a:avLst/>
          </a:prstGeom>
          <a:solidFill>
            <a:srgbClr val="4CC0E3"/>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5000"/>
            </a:lvl1pPr>
          </a:lstStyle>
          <a:p>
            <a:pPr/>
            <a:r>
              <a:t>zwo eins acht null vier sechs fünf null</a:t>
            </a:r>
          </a:p>
        </p:txBody>
      </p:sp>
      <p:sp>
        <p:nvSpPr>
          <p:cNvPr id="441" name="Linie"/>
          <p:cNvSpPr/>
          <p:nvPr/>
        </p:nvSpPr>
        <p:spPr>
          <a:xfrm>
            <a:off x="514399" y="1999328"/>
            <a:ext cx="11992117" cy="1534892"/>
          </a:xfrm>
          <a:custGeom>
            <a:avLst/>
            <a:gdLst/>
            <a:ahLst/>
            <a:cxnLst>
              <a:cxn ang="0">
                <a:pos x="wd2" y="hd2"/>
              </a:cxn>
              <a:cxn ang="5400000">
                <a:pos x="wd2" y="hd2"/>
              </a:cxn>
              <a:cxn ang="10800000">
                <a:pos x="wd2" y="hd2"/>
              </a:cxn>
              <a:cxn ang="16200000">
                <a:pos x="wd2" y="hd2"/>
              </a:cxn>
            </a:cxnLst>
            <a:rect l="0" t="0" r="r" b="b"/>
            <a:pathLst>
              <a:path w="21525" h="21277" fill="norm" stroke="1" extrusionOk="0">
                <a:moveTo>
                  <a:pt x="20455" y="20785"/>
                </a:moveTo>
                <a:cubicBezTo>
                  <a:pt x="20744" y="20501"/>
                  <a:pt x="21010" y="19418"/>
                  <a:pt x="21205" y="17733"/>
                </a:cubicBezTo>
                <a:cubicBezTo>
                  <a:pt x="21443" y="15675"/>
                  <a:pt x="21554" y="12914"/>
                  <a:pt x="21509" y="10167"/>
                </a:cubicBezTo>
                <a:cubicBezTo>
                  <a:pt x="21564" y="7659"/>
                  <a:pt x="21474" y="5091"/>
                  <a:pt x="21264" y="3141"/>
                </a:cubicBezTo>
                <a:cubicBezTo>
                  <a:pt x="21015" y="833"/>
                  <a:pt x="20631" y="-323"/>
                  <a:pt x="20247" y="78"/>
                </a:cubicBezTo>
                <a:lnTo>
                  <a:pt x="1021" y="60"/>
                </a:lnTo>
                <a:cubicBezTo>
                  <a:pt x="747" y="284"/>
                  <a:pt x="492" y="1277"/>
                  <a:pt x="305" y="2852"/>
                </a:cubicBezTo>
                <a:cubicBezTo>
                  <a:pt x="86" y="4698"/>
                  <a:pt x="-21" y="7174"/>
                  <a:pt x="10" y="9665"/>
                </a:cubicBezTo>
                <a:cubicBezTo>
                  <a:pt x="-36" y="12707"/>
                  <a:pt x="86" y="15755"/>
                  <a:pt x="347" y="18064"/>
                </a:cubicBezTo>
                <a:cubicBezTo>
                  <a:pt x="518" y="19579"/>
                  <a:pt x="740" y="20693"/>
                  <a:pt x="989" y="21277"/>
                </a:cubicBezTo>
              </a:path>
            </a:pathLst>
          </a:custGeom>
          <a:ln w="50800">
            <a:solidFill>
              <a:srgbClr val="000000"/>
            </a:solidFill>
            <a:miter lim="400000"/>
            <a:tailEnd type="triangle"/>
          </a:ln>
        </p:spPr>
        <p:txBody>
          <a:bodyPr lIns="0" tIns="0" rIns="0" bIns="0"/>
          <a:lstStyle/>
          <a:p>
            <a:pPr/>
          </a:p>
        </p:txBody>
      </p:sp>
      <p:sp>
        <p:nvSpPr>
          <p:cNvPr id="442" name="ei awei awwer dabba doher do owwe"/>
          <p:cNvSpPr/>
          <p:nvPr/>
        </p:nvSpPr>
        <p:spPr>
          <a:xfrm>
            <a:off x="1067210" y="6438093"/>
            <a:ext cx="10870380" cy="1111360"/>
          </a:xfrm>
          <a:prstGeom prst="rect">
            <a:avLst/>
          </a:prstGeom>
          <a:solidFill>
            <a:srgbClr val="4CC0E3"/>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5000"/>
            </a:lvl1pPr>
          </a:lstStyle>
          <a:p>
            <a:pPr/>
            <a:r>
              <a:t>ei awei awwer dabba doher do owwe</a:t>
            </a:r>
          </a:p>
        </p:txBody>
      </p:sp>
      <p:sp>
        <p:nvSpPr>
          <p:cNvPr id="443" name="ca. 2 Sekunden"/>
          <p:cNvSpPr txBox="1"/>
          <p:nvPr/>
        </p:nvSpPr>
        <p:spPr>
          <a:xfrm>
            <a:off x="5463694" y="2111106"/>
            <a:ext cx="2093528"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ca. 2 Sekunden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2" grpId="2"/>
      <p:bldP build="whole" bldLvl="1" animBg="1" rev="0" advAuto="0" spid="439"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4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49" name="Auditory Icons und Earcons"/>
          <p:cNvSpPr txBox="1"/>
          <p:nvPr>
            <p:ph type="title"/>
          </p:nvPr>
        </p:nvSpPr>
        <p:spPr>
          <a:prstGeom prst="rect">
            <a:avLst/>
          </a:prstGeom>
        </p:spPr>
        <p:txBody>
          <a:bodyPr/>
          <a:lstStyle/>
          <a:p>
            <a:pPr/>
            <a:r>
              <a:t>Auditory Icons und Earcons</a:t>
            </a:r>
          </a:p>
        </p:txBody>
      </p:sp>
      <p:sp>
        <p:nvSpPr>
          <p:cNvPr id="450" name="Auditory Icons…"/>
          <p:cNvSpPr txBox="1"/>
          <p:nvPr>
            <p:ph type="body" idx="1"/>
          </p:nvPr>
        </p:nvSpPr>
        <p:spPr>
          <a:xfrm>
            <a:off x="203200" y="1346041"/>
            <a:ext cx="7439381" cy="8012064"/>
          </a:xfrm>
          <a:prstGeom prst="rect">
            <a:avLst/>
          </a:prstGeom>
        </p:spPr>
        <p:txBody>
          <a:bodyPr/>
          <a:lstStyle/>
          <a:p>
            <a:pPr/>
            <a:r>
              <a:t>Auditory Icons</a:t>
            </a:r>
          </a:p>
          <a:p>
            <a:pPr lvl="1"/>
            <a:r>
              <a:t>wie visuelle Icons</a:t>
            </a:r>
          </a:p>
          <a:p>
            <a:pPr lvl="1"/>
            <a:r>
              <a:t>repräsentieren ein Objekt oder einen Vorgang</a:t>
            </a:r>
          </a:p>
          <a:p>
            <a:pPr lvl="1"/>
            <a:r>
              <a:t>oft natürliche Sounds</a:t>
            </a:r>
          </a:p>
          <a:p>
            <a:pPr/>
          </a:p>
          <a:p>
            <a:pPr/>
            <a:r>
              <a:t>Earcons</a:t>
            </a:r>
          </a:p>
          <a:p>
            <a:pPr lvl="1"/>
            <a:r>
              <a:t>abstrakte Codierung mehrerer Größen</a:t>
            </a:r>
          </a:p>
          <a:p>
            <a:pPr lvl="1"/>
            <a:r>
              <a:t>z.B. in einer Melodie</a:t>
            </a:r>
          </a:p>
          <a:p>
            <a:pPr lvl="1"/>
            <a:r>
              <a:t>z.B. als beschleunigte Sprache</a:t>
            </a:r>
          </a:p>
          <a:p>
            <a:pPr lvl="1"/>
            <a:r>
              <a:t>Bedeutung muss gelernt werden</a:t>
            </a:r>
          </a:p>
        </p:txBody>
      </p:sp>
      <p:sp>
        <p:nvSpPr>
          <p:cNvPr id="45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2" name="Bild" descr="Bild"/>
          <p:cNvPicPr>
            <a:picLocks noChangeAspect="1"/>
          </p:cNvPicPr>
          <p:nvPr/>
        </p:nvPicPr>
        <p:blipFill>
          <a:blip r:embed="rId3">
            <a:extLst/>
          </a:blip>
          <a:stretch>
            <a:fillRect/>
          </a:stretch>
        </p:blipFill>
        <p:spPr>
          <a:xfrm>
            <a:off x="7552273" y="877531"/>
            <a:ext cx="2547594" cy="2318311"/>
          </a:xfrm>
          <a:prstGeom prst="rect">
            <a:avLst/>
          </a:prstGeom>
          <a:ln w="3175"/>
        </p:spPr>
      </p:pic>
      <p:pic>
        <p:nvPicPr>
          <p:cNvPr id="453" name="Bild" descr="Bild"/>
          <p:cNvPicPr>
            <a:picLocks noChangeAspect="1"/>
          </p:cNvPicPr>
          <p:nvPr/>
        </p:nvPicPr>
        <p:blipFill>
          <a:blip r:embed="rId4">
            <a:extLst/>
          </a:blip>
          <a:stretch>
            <a:fillRect/>
          </a:stretch>
        </p:blipFill>
        <p:spPr>
          <a:xfrm>
            <a:off x="10033738" y="20841"/>
            <a:ext cx="3175001" cy="3175001"/>
          </a:xfrm>
          <a:prstGeom prst="rect">
            <a:avLst/>
          </a:prstGeom>
          <a:ln w="3175"/>
        </p:spPr>
      </p:pic>
      <p:sp>
        <p:nvSpPr>
          <p:cNvPr id="454" name="http://airparktoastmaster.files.wordpress.com/2010/02/bell.jpg"/>
          <p:cNvSpPr txBox="1"/>
          <p:nvPr/>
        </p:nvSpPr>
        <p:spPr>
          <a:xfrm>
            <a:off x="7196832" y="3334698"/>
            <a:ext cx="3258475"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http://airparktoastmaster.files.wordpress.com/2010/02/bell.jpg</a:t>
            </a:r>
          </a:p>
        </p:txBody>
      </p:sp>
      <p:sp>
        <p:nvSpPr>
          <p:cNvPr id="455" name="http://creativebits.org/files/trash-osx.png"/>
          <p:cNvSpPr txBox="1"/>
          <p:nvPr/>
        </p:nvSpPr>
        <p:spPr>
          <a:xfrm>
            <a:off x="10682378" y="3334698"/>
            <a:ext cx="2172011"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http://creativebits.org/files/trash-osx.png</a:t>
            </a:r>
          </a:p>
        </p:txBody>
      </p:sp>
      <p:pic>
        <p:nvPicPr>
          <p:cNvPr id="456" name="Bild" descr="Bild"/>
          <p:cNvPicPr>
            <a:picLocks noChangeAspect="1"/>
          </p:cNvPicPr>
          <p:nvPr/>
        </p:nvPicPr>
        <p:blipFill>
          <a:blip r:embed="rId5">
            <a:extLst/>
          </a:blip>
          <a:stretch>
            <a:fillRect/>
          </a:stretch>
        </p:blipFill>
        <p:spPr>
          <a:xfrm>
            <a:off x="7978993" y="3678095"/>
            <a:ext cx="4724401" cy="5740401"/>
          </a:xfrm>
          <a:prstGeom prst="rect">
            <a:avLst/>
          </a:prstGeom>
          <a:ln w="3175"/>
        </p:spPr>
      </p:pic>
      <p:sp>
        <p:nvSpPr>
          <p:cNvPr id="457" name="http://www.dcs.gla.ac.uk/~stephen/generalearcons/generalearcons2.shtml"/>
          <p:cNvSpPr txBox="1"/>
          <p:nvPr/>
        </p:nvSpPr>
        <p:spPr>
          <a:xfrm>
            <a:off x="5661196" y="9154036"/>
            <a:ext cx="3890919"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http://www.dcs.gla.ac.uk/~stephen/generalearcons/generalearcons2.shtml</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Abgerundetes Rechteck"/>
          <p:cNvSpPr/>
          <p:nvPr/>
        </p:nvSpPr>
        <p:spPr>
          <a:xfrm>
            <a:off x="101599" y="6362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46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6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64" name="Kapitel 2 - Wahrnehmung"/>
          <p:cNvSpPr txBox="1"/>
          <p:nvPr>
            <p:ph type="title"/>
          </p:nvPr>
        </p:nvSpPr>
        <p:spPr>
          <a:prstGeom prst="rect">
            <a:avLst/>
          </a:prstGeom>
        </p:spPr>
        <p:txBody>
          <a:bodyPr/>
          <a:lstStyle/>
          <a:p>
            <a:pPr/>
            <a:r>
              <a:t>Kapitel 2 - Wahrnehmung</a:t>
            </a:r>
          </a:p>
        </p:txBody>
      </p:sp>
      <p:sp>
        <p:nvSpPr>
          <p:cNvPr id="465"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46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6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70" name="Physiologie des Tastsinns"/>
          <p:cNvSpPr txBox="1"/>
          <p:nvPr>
            <p:ph type="title"/>
          </p:nvPr>
        </p:nvSpPr>
        <p:spPr>
          <a:prstGeom prst="rect">
            <a:avLst/>
          </a:prstGeom>
        </p:spPr>
        <p:txBody>
          <a:bodyPr/>
          <a:lstStyle/>
          <a:p>
            <a:pPr/>
            <a:r>
              <a:t>Physiologie des Tastsinns</a:t>
            </a:r>
          </a:p>
        </p:txBody>
      </p:sp>
      <p:sp>
        <p:nvSpPr>
          <p:cNvPr id="4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72" name="Bild" descr="Bild"/>
          <p:cNvPicPr>
            <a:picLocks noChangeAspect="1"/>
          </p:cNvPicPr>
          <p:nvPr/>
        </p:nvPicPr>
        <p:blipFill>
          <a:blip r:embed="rId3">
            <a:extLst/>
          </a:blip>
          <a:stretch>
            <a:fillRect/>
          </a:stretch>
        </p:blipFill>
        <p:spPr>
          <a:xfrm>
            <a:off x="-263146" y="5822408"/>
            <a:ext cx="6502401" cy="3657601"/>
          </a:xfrm>
          <a:prstGeom prst="rect">
            <a:avLst/>
          </a:prstGeom>
          <a:ln w="3175"/>
        </p:spPr>
      </p:pic>
      <p:sp>
        <p:nvSpPr>
          <p:cNvPr id="473" name="http://www.br.de/fernsehen/br-alpha/sendungen/schulfernsehen/phaenomenal-tastsinn-sinne102~_v-image512_-6a0b0d9618fb94fd9ee05a84a1099a13ec9d3321.jpg?version=88609"/>
          <p:cNvSpPr txBox="1"/>
          <p:nvPr/>
        </p:nvSpPr>
        <p:spPr>
          <a:xfrm>
            <a:off x="176609" y="9327998"/>
            <a:ext cx="2189585" cy="12700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200"/>
            </a:lvl1pPr>
          </a:lstStyle>
          <a:p>
            <a:pPr/>
            <a:r>
              <a:t>http://www.br.de/fernsehen/br-alpha/sendungen/schulfernsehen/phaenomenal-tastsinn-sinne102~_v-image512_-6a0b0d9618fb94fd9ee05a84a1099a13ec9d3321.jpg?version=88609</a:t>
            </a:r>
          </a:p>
        </p:txBody>
      </p:sp>
      <p:pic>
        <p:nvPicPr>
          <p:cNvPr id="474" name="Bild" descr="Bild"/>
          <p:cNvPicPr>
            <a:picLocks noChangeAspect="1"/>
          </p:cNvPicPr>
          <p:nvPr/>
        </p:nvPicPr>
        <p:blipFill>
          <a:blip r:embed="rId4">
            <a:extLst/>
          </a:blip>
          <a:stretch>
            <a:fillRect/>
          </a:stretch>
        </p:blipFill>
        <p:spPr>
          <a:xfrm>
            <a:off x="4021218" y="1379395"/>
            <a:ext cx="8763001" cy="7772401"/>
          </a:xfrm>
          <a:prstGeom prst="rect">
            <a:avLst/>
          </a:prstGeom>
          <a:ln w="3175"/>
        </p:spPr>
      </p:pic>
      <p:sp>
        <p:nvSpPr>
          <p:cNvPr id="475" name="http://www.cerebromente.org.br/n16/mente/large_skin.gif"/>
          <p:cNvSpPr txBox="1"/>
          <p:nvPr/>
        </p:nvSpPr>
        <p:spPr>
          <a:xfrm>
            <a:off x="8065342" y="8885416"/>
            <a:ext cx="4299756"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300"/>
            </a:lvl1pPr>
          </a:lstStyle>
          <a:p>
            <a:pPr/>
            <a:r>
              <a:t>http://www.cerebromente.org.br/n16/mente/large_skin.gif</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81" name="Gewichtung der Sinneszellen im Gehirn"/>
          <p:cNvSpPr txBox="1"/>
          <p:nvPr>
            <p:ph type="title"/>
          </p:nvPr>
        </p:nvSpPr>
        <p:spPr>
          <a:prstGeom prst="rect">
            <a:avLst/>
          </a:prstGeom>
        </p:spPr>
        <p:txBody>
          <a:bodyPr/>
          <a:lstStyle/>
          <a:p>
            <a:pPr/>
            <a:r>
              <a:t>Gewichtung der Sinneszellen im Gehirn</a:t>
            </a:r>
          </a:p>
        </p:txBody>
      </p:sp>
      <p:sp>
        <p:nvSpPr>
          <p:cNvPr id="4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3" name="Bild" descr="Bild"/>
          <p:cNvPicPr>
            <a:picLocks noChangeAspect="1"/>
          </p:cNvPicPr>
          <p:nvPr/>
        </p:nvPicPr>
        <p:blipFill>
          <a:blip r:embed="rId3">
            <a:extLst/>
          </a:blip>
          <a:stretch>
            <a:fillRect/>
          </a:stretch>
        </p:blipFill>
        <p:spPr>
          <a:xfrm>
            <a:off x="3619" y="1893475"/>
            <a:ext cx="11945189" cy="5904119"/>
          </a:xfrm>
          <a:prstGeom prst="rect">
            <a:avLst/>
          </a:prstGeom>
          <a:ln w="3175"/>
        </p:spPr>
      </p:pic>
      <p:sp>
        <p:nvSpPr>
          <p:cNvPr id="484" name="http://www.enzyklopaedie.ch/dokumente/tabellen_bilder_ordner/Homunculus.png"/>
          <p:cNvSpPr txBox="1"/>
          <p:nvPr/>
        </p:nvSpPr>
        <p:spPr>
          <a:xfrm>
            <a:off x="1217133" y="7667868"/>
            <a:ext cx="3794696" cy="19225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800"/>
            </a:lvl1pPr>
          </a:lstStyle>
          <a:p>
            <a:pPr/>
            <a:r>
              <a:t>http://www.enzyklopaedie.ch/dokumente/tabellen_bilder_ordner/Homunculus.png</a:t>
            </a:r>
          </a:p>
        </p:txBody>
      </p:sp>
      <p:pic>
        <p:nvPicPr>
          <p:cNvPr id="485" name="Bild" descr="Bild"/>
          <p:cNvPicPr>
            <a:picLocks noChangeAspect="1"/>
          </p:cNvPicPr>
          <p:nvPr/>
        </p:nvPicPr>
        <p:blipFill>
          <a:blip r:embed="rId4">
            <a:extLst/>
          </a:blip>
          <a:stretch>
            <a:fillRect/>
          </a:stretch>
        </p:blipFill>
        <p:spPr>
          <a:xfrm>
            <a:off x="6052720" y="1411482"/>
            <a:ext cx="6853666" cy="8044210"/>
          </a:xfrm>
          <a:prstGeom prst="rect">
            <a:avLst/>
          </a:prstGeom>
          <a:ln w="3175"/>
        </p:spPr>
      </p:pic>
      <p:sp>
        <p:nvSpPr>
          <p:cNvPr id="486" name="http://4.bp.blogspot.com/_BS4rvM6Q_XU/TSEFO1l2q1I/AAAAAAAAAHY/itHdaC1lwTM/s1600/homunculus.png"/>
          <p:cNvSpPr txBox="1"/>
          <p:nvPr/>
        </p:nvSpPr>
        <p:spPr>
          <a:xfrm>
            <a:off x="6901962" y="9196977"/>
            <a:ext cx="5155183" cy="19225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800"/>
            </a:lvl1pPr>
          </a:lstStyle>
          <a:p>
            <a:pPr/>
            <a:r>
              <a:t>http://4.bp.blogspot.com/_BS4rvM6Q_XU/TSEFO1l2q1I/AAAAAAAAAHY/itHdaC1lwTM/s1600/homunculus.png</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4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92" name="Propriozeption"/>
          <p:cNvSpPr txBox="1"/>
          <p:nvPr>
            <p:ph type="title"/>
          </p:nvPr>
        </p:nvSpPr>
        <p:spPr>
          <a:prstGeom prst="rect">
            <a:avLst/>
          </a:prstGeom>
        </p:spPr>
        <p:txBody>
          <a:bodyPr/>
          <a:lstStyle/>
          <a:p>
            <a:pPr/>
            <a:r>
              <a:t>Propriozeption</a:t>
            </a:r>
          </a:p>
        </p:txBody>
      </p:sp>
      <p:sp>
        <p:nvSpPr>
          <p:cNvPr id="493" name="Propriozeption…"/>
          <p:cNvSpPr txBox="1"/>
          <p:nvPr>
            <p:ph type="body" sz="half" idx="1"/>
          </p:nvPr>
        </p:nvSpPr>
        <p:spPr>
          <a:xfrm>
            <a:off x="203200" y="1346041"/>
            <a:ext cx="3771911" cy="8012064"/>
          </a:xfrm>
          <a:prstGeom prst="rect">
            <a:avLst/>
          </a:prstGeom>
        </p:spPr>
        <p:txBody>
          <a:bodyPr/>
          <a:lstStyle/>
          <a:p>
            <a:pPr/>
            <a:r>
              <a:t>Propriozeption</a:t>
            </a:r>
          </a:p>
          <a:p>
            <a:pPr/>
            <a:r>
              <a:t>Kinästhesie</a:t>
            </a:r>
          </a:p>
        </p:txBody>
      </p:sp>
      <p:sp>
        <p:nvSpPr>
          <p:cNvPr id="49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95" name="Bild" descr="Bild"/>
          <p:cNvPicPr>
            <a:picLocks noChangeAspect="1"/>
          </p:cNvPicPr>
          <p:nvPr/>
        </p:nvPicPr>
        <p:blipFill>
          <a:blip r:embed="rId3">
            <a:extLst/>
          </a:blip>
          <a:stretch>
            <a:fillRect/>
          </a:stretch>
        </p:blipFill>
        <p:spPr>
          <a:xfrm>
            <a:off x="4045744" y="1307124"/>
            <a:ext cx="8794282" cy="7916943"/>
          </a:xfrm>
          <a:prstGeom prst="rect">
            <a:avLst/>
          </a:prstGeom>
          <a:ln w="3175"/>
        </p:spPr>
      </p:pic>
      <p:sp>
        <p:nvSpPr>
          <p:cNvPr id="496" name="http://user.medunigraz.at/helmut.hinghofer-szalkay/XV.3.htm"/>
          <p:cNvSpPr txBox="1"/>
          <p:nvPr/>
        </p:nvSpPr>
        <p:spPr>
          <a:xfrm>
            <a:off x="4079224" y="8927836"/>
            <a:ext cx="5238074" cy="29094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500"/>
            </a:lvl1pPr>
          </a:lstStyle>
          <a:p>
            <a:pPr/>
            <a:r>
              <a:t>http://user.medunigraz.at/helmut.hinghofer-szalkay/XV.3.htm</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Abgerundetes Rechteck"/>
          <p:cNvSpPr/>
          <p:nvPr/>
        </p:nvSpPr>
        <p:spPr>
          <a:xfrm>
            <a:off x="101599" y="7023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01"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0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03" name="Kapitel 2 - Wahrnehmung"/>
          <p:cNvSpPr txBox="1"/>
          <p:nvPr>
            <p:ph type="title"/>
          </p:nvPr>
        </p:nvSpPr>
        <p:spPr>
          <a:prstGeom prst="rect">
            <a:avLst/>
          </a:prstGeom>
        </p:spPr>
        <p:txBody>
          <a:bodyPr/>
          <a:lstStyle/>
          <a:p>
            <a:pPr/>
            <a:r>
              <a:t>Kapitel 2 - Wahrnehmung</a:t>
            </a:r>
          </a:p>
        </p:txBody>
      </p:sp>
      <p:sp>
        <p:nvSpPr>
          <p:cNvPr id="504"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50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7" name="Bild" descr="Bild"/>
          <p:cNvPicPr>
            <a:picLocks noChangeAspect="1"/>
          </p:cNvPicPr>
          <p:nvPr/>
        </p:nvPicPr>
        <p:blipFill>
          <a:blip r:embed="rId3">
            <a:extLst/>
          </a:blip>
          <a:stretch>
            <a:fillRect/>
          </a:stretch>
        </p:blipFill>
        <p:spPr>
          <a:xfrm>
            <a:off x="9530359" y="5794680"/>
            <a:ext cx="3060701" cy="3733801"/>
          </a:xfrm>
          <a:prstGeom prst="rect">
            <a:avLst/>
          </a:prstGeom>
          <a:ln w="3175"/>
        </p:spPr>
      </p:pic>
      <p:sp>
        <p:nvSpPr>
          <p:cNvPr id="50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0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0" name="Geruchs- und Geschmackssinn"/>
          <p:cNvSpPr txBox="1"/>
          <p:nvPr>
            <p:ph type="title"/>
          </p:nvPr>
        </p:nvSpPr>
        <p:spPr>
          <a:prstGeom prst="rect">
            <a:avLst/>
          </a:prstGeom>
        </p:spPr>
        <p:txBody>
          <a:bodyPr/>
          <a:lstStyle/>
          <a:p>
            <a:pPr/>
            <a:r>
              <a:t>Geruchs- und Geschmackssinn</a:t>
            </a:r>
          </a:p>
        </p:txBody>
      </p:sp>
      <p:sp>
        <p:nvSpPr>
          <p:cNvPr id="511" name="starke emotionale Wirkung…"/>
          <p:cNvSpPr txBox="1"/>
          <p:nvPr>
            <p:ph type="body" sz="half" idx="1"/>
          </p:nvPr>
        </p:nvSpPr>
        <p:spPr>
          <a:xfrm>
            <a:off x="203200" y="6042357"/>
            <a:ext cx="9402188" cy="3315748"/>
          </a:xfrm>
          <a:prstGeom prst="rect">
            <a:avLst/>
          </a:prstGeom>
        </p:spPr>
        <p:txBody>
          <a:bodyPr/>
          <a:lstStyle/>
          <a:p>
            <a:pPr/>
            <a:r>
              <a:t>starke emotionale Wirkung</a:t>
            </a:r>
          </a:p>
          <a:p>
            <a:pPr/>
            <a:r>
              <a:t>kann sehr facettenreich sein (mit Übung)</a:t>
            </a:r>
          </a:p>
          <a:p>
            <a:pPr/>
          </a:p>
          <a:p>
            <a:pPr/>
            <a:r>
              <a:t>nicht durch 3 „Grundgerüche“ ansteuerbar</a:t>
            </a:r>
          </a:p>
          <a:p>
            <a:pPr/>
            <a:r>
              <a:t>technisch schwer umsetzbar</a:t>
            </a:r>
          </a:p>
        </p:txBody>
      </p:sp>
      <p:sp>
        <p:nvSpPr>
          <p:cNvPr id="51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13" name="Bild" descr="Bild"/>
          <p:cNvPicPr>
            <a:picLocks noChangeAspect="1"/>
          </p:cNvPicPr>
          <p:nvPr/>
        </p:nvPicPr>
        <p:blipFill>
          <a:blip r:embed="rId4">
            <a:extLst/>
          </a:blip>
          <a:stretch>
            <a:fillRect/>
          </a:stretch>
        </p:blipFill>
        <p:spPr>
          <a:xfrm>
            <a:off x="208574" y="1145092"/>
            <a:ext cx="12587652" cy="4785931"/>
          </a:xfrm>
          <a:prstGeom prst="rect">
            <a:avLst/>
          </a:prstGeom>
          <a:ln w="3175"/>
        </p:spPr>
      </p:pic>
      <p:sp>
        <p:nvSpPr>
          <p:cNvPr id="514" name="http://www.cerebromente.org.br/n16/mente/senses1.html"/>
          <p:cNvSpPr txBox="1"/>
          <p:nvPr/>
        </p:nvSpPr>
        <p:spPr>
          <a:xfrm>
            <a:off x="183744" y="1054980"/>
            <a:ext cx="7171296"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http://www.cerebromente.org.br/n16/mente/senses1.html</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Abgerundetes Rechteck"/>
          <p:cNvSpPr/>
          <p:nvPr/>
        </p:nvSpPr>
        <p:spPr>
          <a:xfrm>
            <a:off x="101599" y="7645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1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2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21" name="Kapitel 2 - Wahrnehmung"/>
          <p:cNvSpPr txBox="1"/>
          <p:nvPr>
            <p:ph type="title"/>
          </p:nvPr>
        </p:nvSpPr>
        <p:spPr>
          <a:prstGeom prst="rect">
            <a:avLst/>
          </a:prstGeom>
        </p:spPr>
        <p:txBody>
          <a:bodyPr/>
          <a:lstStyle/>
          <a:p>
            <a:pPr/>
            <a:r>
              <a:t>Kapitel 2 - Wahrnehmung</a:t>
            </a:r>
          </a:p>
        </p:txBody>
      </p:sp>
      <p:sp>
        <p:nvSpPr>
          <p:cNvPr id="522"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5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27" name="Wahrnehmung ist durch Erwartung gesteuert"/>
          <p:cNvSpPr txBox="1"/>
          <p:nvPr>
            <p:ph type="title"/>
          </p:nvPr>
        </p:nvSpPr>
        <p:spPr>
          <a:prstGeom prst="rect">
            <a:avLst/>
          </a:prstGeom>
        </p:spPr>
        <p:txBody>
          <a:bodyPr/>
          <a:lstStyle/>
          <a:p>
            <a:pPr/>
            <a:r>
              <a:t>Wahrnehmung ist durch Erwartung gesteuert</a:t>
            </a:r>
          </a:p>
        </p:txBody>
      </p:sp>
      <p:sp>
        <p:nvSpPr>
          <p:cNvPr id="528" name="https://www.youtube.com/watch?v=kjtSfTCrMm4"/>
          <p:cNvSpPr/>
          <p:nvPr>
            <p:ph type="body" idx="1"/>
          </p:nvPr>
        </p:nvSpPr>
        <p:spPr>
          <a:prstGeom prst="rect">
            <a:avLst/>
          </a:prstGeom>
        </p:spPr>
        <p:txBody>
          <a:bodyPr lIns="50800" tIns="50800" rIns="50800" bIns="50800"/>
          <a:lstStyle/>
          <a:p>
            <a:pPr marL="0" marR="0" indent="0" algn="ctr" defTabSz="577991">
              <a:spcBef>
                <a:spcPts val="0"/>
              </a:spcBef>
              <a:buSzTx/>
              <a:buNone/>
              <a:defRPr sz="2200">
                <a:uFillTx/>
              </a:defRPr>
            </a:pPr>
            <a:r>
              <a:rPr u="sng">
                <a:hlinkClick r:id="rId3" invalidUrl="" action="" tgtFrame="" tooltip="" history="1" highlightClick="0" endSnd="0"/>
              </a:rPr>
              <a:t>https://www.youtube.com/watch?v=kjtSfTCrMm4</a:t>
            </a:r>
            <a:r>
              <a:t> </a:t>
            </a:r>
          </a:p>
        </p:txBody>
      </p:sp>
      <p:sp>
        <p:nvSpPr>
          <p:cNvPr id="52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0" name="Ilucion optica-1.mov" descr="Ilucion optica-1.mov"/>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1635762" y="1893350"/>
            <a:ext cx="9733276" cy="729995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065" fill="hold"/>
                                        <p:tgtEl>
                                          <p:spTgt spid="53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30"/>
                </p:tgtEl>
              </p:cMediaNode>
            </p:video>
            <p:seq concurrent="1" prevAc="none" nextAc="seek">
              <p:cTn id="8" evtFilter="cancelBubble" nodeType="interactiveSeq" restart="whenNotActive" fill="hold">
                <p:stCondLst>
                  <p:cond delay="0" evt="onClick">
                    <p:tgtEl>
                      <p:spTgt spid="53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530"/>
                                        </p:tgtEl>
                                      </p:cBhvr>
                                    </p:cmd>
                                  </p:childTnLst>
                                </p:cTn>
                              </p:par>
                            </p:childTnLst>
                          </p:cTn>
                        </p:par>
                      </p:childTnLst>
                    </p:cTn>
                  </p:par>
                </p:childTnLst>
              </p:cTn>
              <p:nextCondLst>
                <p:cond delay="0" evt="onClick">
                  <p:tgtEl>
                    <p:spTgt spid="530"/>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3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36" name="Top-down vs. Bottom-up Verarbeitung"/>
          <p:cNvSpPr txBox="1"/>
          <p:nvPr>
            <p:ph type="title"/>
          </p:nvPr>
        </p:nvSpPr>
        <p:spPr>
          <a:prstGeom prst="rect">
            <a:avLst/>
          </a:prstGeom>
        </p:spPr>
        <p:txBody>
          <a:bodyPr/>
          <a:lstStyle/>
          <a:p>
            <a:pPr/>
            <a:r>
              <a:t>Top-down vs. Bottom-up Verarbeitung</a:t>
            </a:r>
          </a:p>
        </p:txBody>
      </p:sp>
      <p:sp>
        <p:nvSpPr>
          <p:cNvPr id="537" name="Top-down = gesteuert durch:…"/>
          <p:cNvSpPr txBox="1"/>
          <p:nvPr>
            <p:ph type="body" idx="1"/>
          </p:nvPr>
        </p:nvSpPr>
        <p:spPr>
          <a:xfrm>
            <a:off x="5021968" y="1346041"/>
            <a:ext cx="7779632" cy="8012064"/>
          </a:xfrm>
          <a:prstGeom prst="rect">
            <a:avLst/>
          </a:prstGeom>
        </p:spPr>
        <p:txBody>
          <a:bodyPr/>
          <a:lstStyle/>
          <a:p>
            <a:pPr/>
            <a:r>
              <a:t>Top-down = gesteuert durch:</a:t>
            </a:r>
          </a:p>
          <a:p>
            <a:pPr lvl="1"/>
            <a:r>
              <a:t>Erwartung</a:t>
            </a:r>
          </a:p>
          <a:p>
            <a:pPr lvl="1"/>
            <a:r>
              <a:t>Erlerntes Wissen (Kap. 3)</a:t>
            </a:r>
          </a:p>
          <a:p>
            <a:pPr lvl="1"/>
            <a:r>
              <a:t>Mentale Modelle (Kap. 5)</a:t>
            </a:r>
          </a:p>
          <a:p>
            <a:pPr lvl="1"/>
          </a:p>
          <a:p>
            <a:pPr/>
            <a:r>
              <a:t>Bottom-up = gesteuert durch:</a:t>
            </a:r>
          </a:p>
          <a:p>
            <a:pPr lvl="1"/>
            <a:r>
              <a:t>Visuelle Stimuli</a:t>
            </a:r>
          </a:p>
          <a:p>
            <a:pPr lvl="1"/>
            <a:r>
              <a:t>Sichtbarkeit, Erkennbarkeit</a:t>
            </a:r>
          </a:p>
          <a:p>
            <a:pPr lvl="2"/>
            <a:r>
              <a:t>Kontraste</a:t>
            </a:r>
          </a:p>
          <a:p>
            <a:pPr lvl="2"/>
            <a:r>
              <a:t>Helligkeit (Reizstärke)</a:t>
            </a:r>
          </a:p>
          <a:p>
            <a:pPr lvl="2"/>
            <a:r>
              <a:t>Farben</a:t>
            </a:r>
          </a:p>
          <a:p>
            <a:pPr lvl="2"/>
          </a:p>
          <a:p>
            <a:pPr/>
            <a:r>
              <a:t>In der Praxis meist beides gleichzeitig!</a:t>
            </a:r>
          </a:p>
        </p:txBody>
      </p:sp>
      <p:sp>
        <p:nvSpPr>
          <p:cNvPr id="53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9" name="Oval"/>
          <p:cNvSpPr/>
          <p:nvPr/>
        </p:nvSpPr>
        <p:spPr>
          <a:xfrm>
            <a:off x="1891482" y="1656050"/>
            <a:ext cx="1652487" cy="632178"/>
          </a:xfrm>
          <a:prstGeom prst="ellipse">
            <a:avLst/>
          </a:prstGeom>
          <a:ln w="25400">
            <a:solidFill>
              <a:srgbClr val="000000"/>
            </a:solidFill>
          </a:ln>
        </p:spPr>
        <p:txBody>
          <a:bodyPr lIns="40640" tIns="40640" rIns="40640" bIns="40640" anchor="ctr"/>
          <a:lstStyle/>
          <a:p>
            <a:pPr>
              <a:defRPr sz="3000"/>
            </a:pPr>
          </a:p>
        </p:txBody>
      </p:sp>
      <p:sp>
        <p:nvSpPr>
          <p:cNvPr id="540" name="Kreis"/>
          <p:cNvSpPr/>
          <p:nvPr/>
        </p:nvSpPr>
        <p:spPr>
          <a:xfrm>
            <a:off x="2447231" y="1701313"/>
            <a:ext cx="540990" cy="541652"/>
          </a:xfrm>
          <a:prstGeom prst="ellipse">
            <a:avLst/>
          </a:prstGeom>
          <a:ln w="25400">
            <a:solidFill>
              <a:srgbClr val="000000"/>
            </a:solidFill>
          </a:ln>
        </p:spPr>
        <p:txBody>
          <a:bodyPr lIns="40640" tIns="40640" rIns="40640" bIns="40640" anchor="ctr"/>
          <a:lstStyle/>
          <a:p>
            <a:pPr>
              <a:defRPr sz="3000"/>
            </a:pPr>
          </a:p>
        </p:txBody>
      </p:sp>
      <p:sp>
        <p:nvSpPr>
          <p:cNvPr id="541" name="Linie"/>
          <p:cNvSpPr/>
          <p:nvPr/>
        </p:nvSpPr>
        <p:spPr>
          <a:xfrm flipV="1">
            <a:off x="1233533" y="1960330"/>
            <a:ext cx="1486421" cy="5832940"/>
          </a:xfrm>
          <a:prstGeom prst="line">
            <a:avLst/>
          </a:prstGeom>
          <a:ln w="25400">
            <a:solidFill>
              <a:srgbClr val="000000"/>
            </a:solidFill>
          </a:ln>
        </p:spPr>
        <p:txBody>
          <a:bodyPr lIns="0" tIns="0" rIns="0" bIns="0"/>
          <a:lstStyle/>
          <a:p>
            <a:pPr>
              <a:defRPr sz="1800"/>
            </a:pPr>
          </a:p>
        </p:txBody>
      </p:sp>
      <p:sp>
        <p:nvSpPr>
          <p:cNvPr id="542" name="Linie"/>
          <p:cNvSpPr/>
          <p:nvPr/>
        </p:nvSpPr>
        <p:spPr>
          <a:xfrm flipH="1" flipV="1">
            <a:off x="2706733" y="1960330"/>
            <a:ext cx="1486421" cy="5832940"/>
          </a:xfrm>
          <a:prstGeom prst="line">
            <a:avLst/>
          </a:prstGeom>
          <a:ln w="25400">
            <a:solidFill>
              <a:srgbClr val="000000"/>
            </a:solidFill>
          </a:ln>
        </p:spPr>
        <p:txBody>
          <a:bodyPr lIns="0" tIns="0" rIns="0" bIns="0"/>
          <a:lstStyle/>
          <a:p>
            <a:pPr>
              <a:defRPr sz="1800"/>
            </a:pPr>
          </a:p>
        </p:txBody>
      </p:sp>
      <p:sp>
        <p:nvSpPr>
          <p:cNvPr id="543" name="Stern"/>
          <p:cNvSpPr/>
          <p:nvPr/>
        </p:nvSpPr>
        <p:spPr>
          <a:xfrm>
            <a:off x="1065857" y="7657654"/>
            <a:ext cx="1328627" cy="1263599"/>
          </a:xfrm>
          <a:prstGeom prst="star5">
            <a:avLst>
              <a:gd name="adj" fmla="val 19100"/>
              <a:gd name="hf" fmla="val 105146"/>
              <a:gd name="vf" fmla="val 110557"/>
            </a:avLst>
          </a:prstGeom>
          <a:ln w="25400">
            <a:solidFill>
              <a:srgbClr val="000000"/>
            </a:solidFill>
          </a:ln>
        </p:spPr>
        <p:txBody>
          <a:bodyPr lIns="40640" tIns="40640" rIns="40640" bIns="40640" anchor="ctr"/>
          <a:lstStyle/>
          <a:p>
            <a:pPr>
              <a:defRPr sz="3000"/>
            </a:pPr>
          </a:p>
        </p:txBody>
      </p:sp>
      <p:sp>
        <p:nvSpPr>
          <p:cNvPr id="544" name="Stern"/>
          <p:cNvSpPr/>
          <p:nvPr/>
        </p:nvSpPr>
        <p:spPr>
          <a:xfrm>
            <a:off x="2433855" y="7433139"/>
            <a:ext cx="957728" cy="910853"/>
          </a:xfrm>
          <a:prstGeom prst="star5">
            <a:avLst>
              <a:gd name="adj" fmla="val 19100"/>
              <a:gd name="hf" fmla="val 105146"/>
              <a:gd name="vf" fmla="val 110557"/>
            </a:avLst>
          </a:prstGeom>
          <a:ln w="25400">
            <a:solidFill>
              <a:srgbClr val="000000"/>
            </a:solidFill>
          </a:ln>
        </p:spPr>
        <p:txBody>
          <a:bodyPr lIns="40640" tIns="40640" rIns="40640" bIns="40640" anchor="ctr"/>
          <a:lstStyle/>
          <a:p>
            <a:pPr>
              <a:defRPr sz="3000"/>
            </a:pPr>
          </a:p>
        </p:txBody>
      </p:sp>
      <p:sp>
        <p:nvSpPr>
          <p:cNvPr id="545" name="Stern"/>
          <p:cNvSpPr/>
          <p:nvPr/>
        </p:nvSpPr>
        <p:spPr>
          <a:xfrm>
            <a:off x="3307634" y="8446234"/>
            <a:ext cx="660613" cy="628280"/>
          </a:xfrm>
          <a:prstGeom prst="star5">
            <a:avLst>
              <a:gd name="adj" fmla="val 19100"/>
              <a:gd name="hf" fmla="val 105146"/>
              <a:gd name="vf" fmla="val 110557"/>
            </a:avLst>
          </a:prstGeom>
          <a:ln w="25400">
            <a:solidFill>
              <a:srgbClr val="000000"/>
            </a:solidFill>
          </a:ln>
        </p:spPr>
        <p:txBody>
          <a:bodyPr lIns="40640" tIns="40640" rIns="40640" bIns="40640" anchor="ctr"/>
          <a:lstStyle/>
          <a:p>
            <a:pPr>
              <a:defRPr sz="3000"/>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51" name="Top-down vs. Bottom-up Verarbeitung"/>
          <p:cNvSpPr txBox="1"/>
          <p:nvPr>
            <p:ph type="title"/>
          </p:nvPr>
        </p:nvSpPr>
        <p:spPr>
          <a:prstGeom prst="rect">
            <a:avLst/>
          </a:prstGeom>
        </p:spPr>
        <p:txBody>
          <a:bodyPr/>
          <a:lstStyle/>
          <a:p>
            <a:pPr/>
            <a:r>
              <a:t>Top-down vs. Bottom-up Verarbeitung</a:t>
            </a:r>
          </a:p>
        </p:txBody>
      </p:sp>
      <p:sp>
        <p:nvSpPr>
          <p:cNvPr id="552" name="http://openpsyc.blogspot.com/2014/06/bottom-up-vs-top-down-processing.html"/>
          <p:cNvSpPr/>
          <p:nvPr>
            <p:ph type="body" idx="1"/>
          </p:nvPr>
        </p:nvSpPr>
        <p:spPr>
          <a:prstGeom prst="rect">
            <a:avLst/>
          </a:prstGeom>
        </p:spPr>
        <p:txBody>
          <a:bodyPr lIns="50800" tIns="50800" rIns="50800" bIns="50800"/>
          <a:lstStyle/>
          <a:p>
            <a:pPr marL="0" marR="0" indent="0" algn="ctr" defTabSz="577991">
              <a:spcBef>
                <a:spcPts val="0"/>
              </a:spcBef>
              <a:buSzTx/>
              <a:buNone/>
              <a:defRPr sz="700">
                <a:uFillTx/>
              </a:defRPr>
            </a:pPr>
            <a:r>
              <a:rPr sz="2400" u="sng">
                <a:hlinkClick r:id="rId2" invalidUrl="" action="" tgtFrame="" tooltip="" history="1" highlightClick="0" endSnd="0"/>
              </a:rPr>
              <a:t>http://openpsyc.blogspot.com/2014/06/bottom-up-vs-top-down-processing.html</a:t>
            </a:r>
            <a:r>
              <a:t> </a:t>
            </a:r>
          </a:p>
        </p:txBody>
      </p:sp>
      <p:sp>
        <p:nvSpPr>
          <p:cNvPr id="55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54" name="Bild" descr="Bild"/>
          <p:cNvPicPr>
            <a:picLocks noChangeAspect="1"/>
          </p:cNvPicPr>
          <p:nvPr/>
        </p:nvPicPr>
        <p:blipFill>
          <a:blip r:embed="rId3">
            <a:extLst/>
          </a:blip>
          <a:stretch>
            <a:fillRect/>
          </a:stretch>
        </p:blipFill>
        <p:spPr>
          <a:xfrm>
            <a:off x="4424576" y="2000175"/>
            <a:ext cx="8128001" cy="1612901"/>
          </a:xfrm>
          <a:prstGeom prst="rect">
            <a:avLst/>
          </a:prstGeom>
          <a:ln w="3175"/>
        </p:spPr>
      </p:pic>
      <p:pic>
        <p:nvPicPr>
          <p:cNvPr id="555" name="Bild" descr="Bild"/>
          <p:cNvPicPr>
            <a:picLocks noChangeAspect="1"/>
          </p:cNvPicPr>
          <p:nvPr/>
        </p:nvPicPr>
        <p:blipFill>
          <a:blip r:embed="rId4">
            <a:extLst/>
          </a:blip>
          <a:stretch>
            <a:fillRect/>
          </a:stretch>
        </p:blipFill>
        <p:spPr>
          <a:xfrm>
            <a:off x="335547" y="2467564"/>
            <a:ext cx="3708647" cy="6709279"/>
          </a:xfrm>
          <a:prstGeom prst="rect">
            <a:avLst/>
          </a:prstGeom>
          <a:ln w="3175"/>
        </p:spPr>
      </p:pic>
      <p:pic>
        <p:nvPicPr>
          <p:cNvPr id="556" name="image.png" descr="image.png"/>
          <p:cNvPicPr>
            <a:picLocks noChangeAspect="1"/>
          </p:cNvPicPr>
          <p:nvPr/>
        </p:nvPicPr>
        <p:blipFill>
          <a:blip r:embed="rId5">
            <a:extLst/>
          </a:blip>
          <a:stretch>
            <a:fillRect/>
          </a:stretch>
        </p:blipFill>
        <p:spPr>
          <a:xfrm>
            <a:off x="4621993" y="3963079"/>
            <a:ext cx="7733167" cy="5213764"/>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56" grpId="2"/>
      <p:bldP build="whole" bldLvl="1" animBg="1" rev="0" advAuto="0" spid="555"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Abgerundetes Rechteck"/>
          <p:cNvSpPr/>
          <p:nvPr/>
        </p:nvSpPr>
        <p:spPr>
          <a:xfrm>
            <a:off x="101599" y="82042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59"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6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61" name="Kapitel 2 - Wahrnehmung"/>
          <p:cNvSpPr txBox="1"/>
          <p:nvPr>
            <p:ph type="title"/>
          </p:nvPr>
        </p:nvSpPr>
        <p:spPr>
          <a:prstGeom prst="rect">
            <a:avLst/>
          </a:prstGeom>
        </p:spPr>
        <p:txBody>
          <a:bodyPr/>
          <a:lstStyle/>
          <a:p>
            <a:pPr/>
            <a:r>
              <a:t>Kapitel 2 - Wahrnehmung</a:t>
            </a:r>
          </a:p>
        </p:txBody>
      </p:sp>
      <p:sp>
        <p:nvSpPr>
          <p:cNvPr id="562"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5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67" name="Beispiel: Inattentional Blindness"/>
          <p:cNvSpPr txBox="1"/>
          <p:nvPr>
            <p:ph type="title"/>
          </p:nvPr>
        </p:nvSpPr>
        <p:spPr>
          <a:prstGeom prst="rect">
            <a:avLst/>
          </a:prstGeom>
        </p:spPr>
        <p:txBody>
          <a:bodyPr/>
          <a:lstStyle/>
          <a:p>
            <a:pPr/>
            <a:r>
              <a:t>Beispiel: Inattentional Blindness</a:t>
            </a:r>
          </a:p>
        </p:txBody>
      </p:sp>
      <p:sp>
        <p:nvSpPr>
          <p:cNvPr id="568" name="Zum Bearbeiten doppelklicken"/>
          <p:cNvSpPr txBox="1"/>
          <p:nvPr>
            <p:ph type="body" idx="1"/>
          </p:nvPr>
        </p:nvSpPr>
        <p:spPr>
          <a:prstGeom prst="rect">
            <a:avLst/>
          </a:prstGeom>
        </p:spPr>
        <p:txBody>
          <a:bodyPr/>
          <a:lstStyle/>
          <a:p>
            <a:pPr/>
          </a:p>
        </p:txBody>
      </p:sp>
      <p:sp>
        <p:nvSpPr>
          <p:cNvPr id="56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70" name="Test Your Awareness_ Do The Test.mp4" descr="Test Your Awareness_ Do The Test.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979326" y="1123069"/>
            <a:ext cx="11046149" cy="8284612"/>
          </a:xfrm>
          <a:prstGeom prst="rect">
            <a:avLst/>
          </a:prstGeom>
          <a:ln w="12700">
            <a:miter lim="400000"/>
          </a:ln>
        </p:spPr>
      </p:pic>
      <p:sp>
        <p:nvSpPr>
          <p:cNvPr id="571" name="https://www.youtube.com/watch?v=Ahg6qcgoay4"/>
          <p:cNvSpPr txBox="1"/>
          <p:nvPr/>
        </p:nvSpPr>
        <p:spPr>
          <a:xfrm>
            <a:off x="9398109" y="9526236"/>
            <a:ext cx="153371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https://www.youtube.com/watch?v=Ahg6qcgoay4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8404" fill="hold"/>
                                        <p:tgtEl>
                                          <p:spTgt spid="57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70"/>
                </p:tgtEl>
              </p:cMediaNode>
            </p:video>
            <p:seq concurrent="1" prevAc="none" nextAc="seek">
              <p:cTn id="8" evtFilter="cancelBubble" nodeType="interactiveSeq" restart="whenNotActive" fill="hold">
                <p:stCondLst>
                  <p:cond delay="0" evt="onClick">
                    <p:tgtEl>
                      <p:spTgt spid="57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570"/>
                                        </p:tgtEl>
                                      </p:cBhvr>
                                    </p:cmd>
                                  </p:childTnLst>
                                </p:cTn>
                              </p:par>
                            </p:childTnLst>
                          </p:cTn>
                        </p:par>
                      </p:childTnLst>
                    </p:cTn>
                  </p:par>
                </p:childTnLst>
              </p:cTn>
              <p:nextCondLst>
                <p:cond delay="0" evt="onClick">
                  <p:tgtEl>
                    <p:spTgt spid="570"/>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7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77" name="Ein Modell Menschlicher Aufmerksamkeit"/>
          <p:cNvSpPr txBox="1"/>
          <p:nvPr>
            <p:ph type="title"/>
          </p:nvPr>
        </p:nvSpPr>
        <p:spPr>
          <a:prstGeom prst="rect">
            <a:avLst/>
          </a:prstGeom>
        </p:spPr>
        <p:txBody>
          <a:bodyPr/>
          <a:lstStyle/>
          <a:p>
            <a:pPr/>
            <a:r>
              <a:t>Ein Modell Menschlicher Aufmerksamkeit</a:t>
            </a:r>
          </a:p>
        </p:txBody>
      </p:sp>
      <p:sp>
        <p:nvSpPr>
          <p:cNvPr id="5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79" name="Bildschirmfoto 2014-01-15 um 00.16.12.png" descr="Bildschirmfoto 2014-01-15 um 00.16.12.png"/>
          <p:cNvPicPr>
            <a:picLocks noChangeAspect="1"/>
          </p:cNvPicPr>
          <p:nvPr/>
        </p:nvPicPr>
        <p:blipFill>
          <a:blip r:embed="rId2">
            <a:extLst/>
          </a:blip>
          <a:srcRect l="0" t="8399" r="0" b="0"/>
          <a:stretch>
            <a:fillRect/>
          </a:stretch>
        </p:blipFill>
        <p:spPr>
          <a:xfrm>
            <a:off x="455619" y="1871053"/>
            <a:ext cx="11055920" cy="7312764"/>
          </a:xfrm>
          <a:prstGeom prst="rect">
            <a:avLst/>
          </a:prstGeom>
          <a:ln w="3175"/>
        </p:spPr>
      </p:pic>
      <p:sp>
        <p:nvSpPr>
          <p:cNvPr id="580" name="Quelle: Christopher D. Wickens, Jason S. McCarley: Applied Attention Theory, CRC Press, May 7, 2012…"/>
          <p:cNvSpPr txBox="1"/>
          <p:nvPr/>
        </p:nvSpPr>
        <p:spPr>
          <a:xfrm>
            <a:off x="5832692" y="7341697"/>
            <a:ext cx="6780606" cy="1075441"/>
          </a:xfrm>
          <a:prstGeom prst="rect">
            <a:avLst/>
          </a:prstGeom>
          <a:solidFill>
            <a:srgbClr val="DCDEE0"/>
          </a:solidFill>
          <a:ln w="127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r>
              <a:t>Quelle: </a:t>
            </a:r>
            <a:r>
              <a:rPr>
                <a:hlinkClick r:id="rId3" invalidUrl="" action="" tgtFrame="" tooltip="" history="1" highlightClick="0" endSnd="0"/>
              </a:rPr>
              <a:t>Christopher D. Wickens</a:t>
            </a:r>
            <a:r>
              <a:t>, </a:t>
            </a:r>
            <a:r>
              <a:rPr>
                <a:hlinkClick r:id="rId4" invalidUrl="" action="" tgtFrame="" tooltip="" history="1" highlightClick="0" endSnd="0"/>
              </a:rPr>
              <a:t>Jason S. McCarley</a:t>
            </a:r>
            <a:r>
              <a:t>: Applied Attention Theory, CRC Press, May 7, 2012</a:t>
            </a:r>
          </a:p>
          <a:p>
            <a:pPr/>
            <a:r>
              <a:rPr u="sng">
                <a:hlinkClick r:id="rId5" invalidUrl="" action="" tgtFrame="" tooltip="" history="1" highlightClick="0" endSnd="0"/>
              </a:rPr>
              <a:t>http://books.google.de/books?id=dIagIraXHPUC</a:t>
            </a:r>
            <a:r>
              <a:t> </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8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584" name="Bildschirmfoto 2014-01-15 um 00.22.53.png" descr="Bildschirmfoto 2014-01-15 um 00.22.53.png"/>
          <p:cNvPicPr>
            <a:picLocks noChangeAspect="1"/>
          </p:cNvPicPr>
          <p:nvPr/>
        </p:nvPicPr>
        <p:blipFill>
          <a:blip r:embed="rId3">
            <a:extLst/>
          </a:blip>
          <a:stretch>
            <a:fillRect/>
          </a:stretch>
        </p:blipFill>
        <p:spPr>
          <a:xfrm>
            <a:off x="190500" y="2884602"/>
            <a:ext cx="12623800" cy="6583868"/>
          </a:xfrm>
          <a:prstGeom prst="rect">
            <a:avLst/>
          </a:prstGeom>
          <a:ln w="3175"/>
        </p:spPr>
      </p:pic>
      <p:sp>
        <p:nvSpPr>
          <p:cNvPr id="585" name="Das SEEV-Modell"/>
          <p:cNvSpPr txBox="1"/>
          <p:nvPr>
            <p:ph type="title"/>
          </p:nvPr>
        </p:nvSpPr>
        <p:spPr>
          <a:prstGeom prst="rect">
            <a:avLst/>
          </a:prstGeom>
        </p:spPr>
        <p:txBody>
          <a:bodyPr/>
          <a:lstStyle/>
          <a:p>
            <a:pPr/>
            <a:r>
              <a:t>Das SEEV-Modell</a:t>
            </a:r>
          </a:p>
        </p:txBody>
      </p:sp>
      <p:sp>
        <p:nvSpPr>
          <p:cNvPr id="586" name="Quellen: Wickens, Christopher D.: Applied attention theory, ISBN 978-0-8058-5983-6 slide set at http://www.prometei.de/fileadmin/prometei.de/veranstaltungen/2008-05-28-Wickens_AppliedAttentionTheory.pdf"/>
          <p:cNvSpPr txBox="1"/>
          <p:nvPr>
            <p:ph type="body" sz="quarter" idx="1"/>
          </p:nvPr>
        </p:nvSpPr>
        <p:spPr>
          <a:xfrm>
            <a:off x="1039368" y="1208666"/>
            <a:ext cx="10926064" cy="1087063"/>
          </a:xfrm>
          <a:prstGeom prst="rect">
            <a:avLst/>
          </a:prstGeom>
          <a:solidFill>
            <a:srgbClr val="DCDEE0"/>
          </a:solidFill>
          <a:ln w="12700">
            <a:solidFill>
              <a:srgbClr val="000000"/>
            </a:solidFill>
          </a:ln>
        </p:spPr>
        <p:txBody>
          <a:bodyPr lIns="50800" tIns="50800" rIns="50800" bIns="50800"/>
          <a:lstStyle/>
          <a:p>
            <a:pPr marL="0" marR="0" indent="0" defTabSz="577991">
              <a:spcBef>
                <a:spcPts val="0"/>
              </a:spcBef>
              <a:buSzTx/>
              <a:buNone/>
              <a:defRPr sz="2200">
                <a:uFillTx/>
              </a:defRPr>
            </a:pPr>
            <a:r>
              <a:t>Quellen: Wickens, Christopher D.: Applied attention theory, ISBN 978-0-8058-5983-6</a:t>
            </a:r>
            <a:br/>
            <a:r>
              <a:t>slide set at </a:t>
            </a:r>
            <a:r>
              <a:rPr u="sng">
                <a:hlinkClick r:id="rId4" invalidUrl="" action="" tgtFrame="" tooltip="" history="1" highlightClick="0" endSnd="0"/>
              </a:rPr>
              <a:t>http://www.prometei.de/fileadmin/prometei.de/veranstaltungen/2008-05-28-Wickens_AppliedAttentionTheory.pdf</a:t>
            </a:r>
            <a:r>
              <a:t> </a:t>
            </a:r>
          </a:p>
        </p:txBody>
      </p:sp>
      <p:sp>
        <p:nvSpPr>
          <p:cNvPr id="58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88" name="Bildschirmfoto 2021-10-25 um 12.43.18.png" descr="Bildschirmfoto 2021-10-25 um 12.43.18.png"/>
          <p:cNvPicPr>
            <a:picLocks noChangeAspect="1"/>
          </p:cNvPicPr>
          <p:nvPr/>
        </p:nvPicPr>
        <p:blipFill>
          <a:blip r:embed="rId5">
            <a:extLst/>
          </a:blip>
          <a:srcRect l="0" t="0" r="0" b="13949"/>
          <a:stretch>
            <a:fillRect/>
          </a:stretch>
        </p:blipFill>
        <p:spPr>
          <a:xfrm>
            <a:off x="3965551" y="8042212"/>
            <a:ext cx="8082889" cy="1357768"/>
          </a:xfrm>
          <a:prstGeom prst="rect">
            <a:avLst/>
          </a:prstGeom>
          <a:ln w="3175">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7" grpId="1" fill="hold">
                                  <p:stCondLst>
                                    <p:cond delay="0"/>
                                  </p:stCondLst>
                                  <p:iterate type="el" backwards="0">
                                    <p:tmAbs val="0"/>
                                  </p:iterate>
                                  <p:childTnLst>
                                    <p:set>
                                      <p:cBhvr>
                                        <p:cTn id="6" fill="hold"/>
                                        <p:tgtEl>
                                          <p:spTgt spid="588"/>
                                        </p:tgtEl>
                                        <p:attrNameLst>
                                          <p:attrName>style.visibility</p:attrName>
                                        </p:attrNameLst>
                                      </p:cBhvr>
                                      <p:to>
                                        <p:strVal val="visible"/>
                                      </p:to>
                                    </p:set>
                                    <p:anim calcmode="lin" valueType="num">
                                      <p:cBhvr>
                                        <p:cTn id="7" dur="2000" fill="hold"/>
                                        <p:tgtEl>
                                          <p:spTgt spid="588"/>
                                        </p:tgtEl>
                                        <p:attrNameLst>
                                          <p:attrName>ppt_x</p:attrName>
                                        </p:attrNameLst>
                                      </p:cBhvr>
                                      <p:tavLst>
                                        <p:tav tm="0">
                                          <p:val>
                                            <p:strVal val="1+#ppt_w/2"/>
                                          </p:val>
                                        </p:tav>
                                        <p:tav tm="100000">
                                          <p:val>
                                            <p:strVal val="#ppt_x"/>
                                          </p:val>
                                        </p:tav>
                                      </p:tavLst>
                                    </p:anim>
                                    <p:anim calcmode="lin" valueType="num">
                                      <p:cBhvr>
                                        <p:cTn id="8" dur="2000" fill="hold"/>
                                        <p:tgtEl>
                                          <p:spTgt spid="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8" grpId="1"/>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59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94" name="Hefe kaufen…"/>
          <p:cNvSpPr txBox="1"/>
          <p:nvPr>
            <p:ph type="title"/>
          </p:nvPr>
        </p:nvSpPr>
        <p:spPr>
          <a:prstGeom prst="rect">
            <a:avLst/>
          </a:prstGeom>
        </p:spPr>
        <p:txBody>
          <a:bodyPr/>
          <a:lstStyle/>
          <a:p>
            <a:pPr/>
            <a:r>
              <a:t>Hefe kaufen…</a:t>
            </a:r>
          </a:p>
        </p:txBody>
      </p:sp>
      <p:sp>
        <p:nvSpPr>
          <p:cNvPr id="595" name="Zum Bearbeiten doppelklicken"/>
          <p:cNvSpPr txBox="1"/>
          <p:nvPr>
            <p:ph type="body" idx="1"/>
          </p:nvPr>
        </p:nvSpPr>
        <p:spPr>
          <a:prstGeom prst="rect">
            <a:avLst/>
          </a:prstGeom>
        </p:spPr>
        <p:txBody>
          <a:bodyPr/>
          <a:lstStyle/>
          <a:p>
            <a:pPr/>
          </a:p>
        </p:txBody>
      </p:sp>
      <p:sp>
        <p:nvSpPr>
          <p:cNvPr id="59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7" name="Photo-2020-09-15-15-10-31_4406.JPG" descr="Photo-2020-09-15-15-10-31_4406.JPG"/>
          <p:cNvPicPr>
            <a:picLocks noChangeAspect="1"/>
          </p:cNvPicPr>
          <p:nvPr/>
        </p:nvPicPr>
        <p:blipFill>
          <a:blip r:embed="rId2">
            <a:extLst/>
          </a:blip>
          <a:stretch>
            <a:fillRect/>
          </a:stretch>
        </p:blipFill>
        <p:spPr>
          <a:xfrm>
            <a:off x="205485" y="1311986"/>
            <a:ext cx="5785641" cy="4339230"/>
          </a:xfrm>
          <a:prstGeom prst="rect">
            <a:avLst/>
          </a:prstGeom>
          <a:ln w="3175"/>
        </p:spPr>
      </p:pic>
      <p:pic>
        <p:nvPicPr>
          <p:cNvPr id="598" name="Photo-2020-09-15-15-10-31_4407.JPG" descr="Photo-2020-09-15-15-10-31_4407.JPG"/>
          <p:cNvPicPr>
            <a:picLocks noChangeAspect="1"/>
          </p:cNvPicPr>
          <p:nvPr/>
        </p:nvPicPr>
        <p:blipFill>
          <a:blip r:embed="rId3">
            <a:extLst/>
          </a:blip>
          <a:srcRect l="0" t="0" r="51602" b="0"/>
          <a:stretch>
            <a:fillRect/>
          </a:stretch>
        </p:blipFill>
        <p:spPr>
          <a:xfrm>
            <a:off x="147142" y="157115"/>
            <a:ext cx="5902228" cy="9146513"/>
          </a:xfrm>
          <a:prstGeom prst="rect">
            <a:avLst/>
          </a:prstGeom>
          <a:ln w="3175"/>
        </p:spPr>
      </p:pic>
      <p:pic>
        <p:nvPicPr>
          <p:cNvPr id="599" name="Photo-2020-09-15-15-10-31_4405.JPG" descr="Photo-2020-09-15-15-10-31_4405.JPG"/>
          <p:cNvPicPr>
            <a:picLocks noChangeAspect="1"/>
          </p:cNvPicPr>
          <p:nvPr/>
        </p:nvPicPr>
        <p:blipFill>
          <a:blip r:embed="rId4">
            <a:extLst/>
          </a:blip>
          <a:srcRect l="3295" t="0" r="0" b="0"/>
          <a:stretch>
            <a:fillRect/>
          </a:stretch>
        </p:blipFill>
        <p:spPr>
          <a:xfrm>
            <a:off x="6187028" y="156999"/>
            <a:ext cx="6633891" cy="9146613"/>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8" grpId="1"/>
      <p:bldP build="whole" bldLvl="1" animBg="1" rev="0" advAuto="0" spid="599" grpId="2"/>
    </p:bld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Abgerundetes Rechteck"/>
          <p:cNvSpPr/>
          <p:nvPr/>
        </p:nvSpPr>
        <p:spPr>
          <a:xfrm>
            <a:off x="101599" y="8737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602"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60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04" name="Kapitel 2 - Wahrnehmung"/>
          <p:cNvSpPr txBox="1"/>
          <p:nvPr>
            <p:ph type="title"/>
          </p:nvPr>
        </p:nvSpPr>
        <p:spPr>
          <a:prstGeom prst="rect">
            <a:avLst/>
          </a:prstGeom>
        </p:spPr>
        <p:txBody>
          <a:bodyPr/>
          <a:lstStyle/>
          <a:p>
            <a:pPr/>
            <a:r>
              <a:t>Kapitel 2 - Wahrnehmung</a:t>
            </a:r>
          </a:p>
        </p:txBody>
      </p:sp>
      <p:sp>
        <p:nvSpPr>
          <p:cNvPr id="605" name="Sehsinn und visuelle Wahrnehmung…"/>
          <p:cNvSpPr txBox="1"/>
          <p:nvPr>
            <p:ph type="body" idx="1"/>
          </p:nvPr>
        </p:nvSpPr>
        <p:spPr>
          <a:prstGeom prst="rect">
            <a:avLst/>
          </a:prstGeom>
        </p:spPr>
        <p:txBody>
          <a:bodyPr/>
          <a:lstStyle/>
          <a:p>
            <a:pPr>
              <a:defRPr sz="3500"/>
            </a:pPr>
            <a:r>
              <a:t>Sehsinn und visuelle Wahrnehmung</a:t>
            </a:r>
          </a:p>
          <a:p>
            <a:pPr lvl="1">
              <a:defRPr sz="2900"/>
            </a:pPr>
            <a:r>
              <a:t>Physiologie der visuellen Wahrnehmung</a:t>
            </a:r>
          </a:p>
          <a:p>
            <a:pPr lvl="1">
              <a:defRPr sz="2900"/>
            </a:pPr>
            <a:r>
              <a:t>Farbwahrnehmung</a:t>
            </a:r>
          </a:p>
          <a:p>
            <a:pPr lvl="1">
              <a:defRPr sz="2900"/>
            </a:pPr>
            <a:r>
              <a:t>Räumliches Sehen</a:t>
            </a:r>
          </a:p>
          <a:p>
            <a:pPr lvl="1">
              <a:defRPr sz="2900"/>
            </a:pPr>
            <a:r>
              <a:t>Attentive und präattentive Wahrnehmung</a:t>
            </a:r>
          </a:p>
          <a:p>
            <a:pPr lvl="1">
              <a:defRPr sz="2900"/>
            </a:pPr>
            <a:r>
              <a:t>Gestaltgesetze</a:t>
            </a:r>
          </a:p>
          <a:p>
            <a:pPr>
              <a:defRPr sz="3500"/>
            </a:pPr>
            <a:r>
              <a:t>Hörsinn und auditive Wahrnehmung</a:t>
            </a:r>
          </a:p>
          <a:p>
            <a:pPr lvl="1">
              <a:defRPr sz="2900"/>
            </a:pPr>
            <a:r>
              <a:t>Physiologie der auditiven Wahrnehmung</a:t>
            </a:r>
          </a:p>
          <a:p>
            <a:pPr lvl="1">
              <a:defRPr sz="2900"/>
            </a:pPr>
            <a:r>
              <a:t>Besonderheiten der auditiven Wahrnehmung</a:t>
            </a:r>
          </a:p>
          <a:p>
            <a:pPr>
              <a:defRPr sz="3500"/>
            </a:pPr>
            <a:r>
              <a:t>Tastsinn und Propriozeption</a:t>
            </a:r>
          </a:p>
          <a:p>
            <a:pPr>
              <a:defRPr sz="3500"/>
            </a:pPr>
            <a:r>
              <a:t>Geruchs- und Geschmackswahrnehmung</a:t>
            </a:r>
          </a:p>
          <a:p>
            <a:pPr>
              <a:defRPr sz="3500"/>
            </a:pPr>
            <a:r>
              <a:t>Top-down vs. Bottom-up Verarbeitung</a:t>
            </a:r>
          </a:p>
          <a:p>
            <a:pPr lvl="1">
              <a:defRPr sz="2900"/>
            </a:pPr>
            <a:r>
              <a:t>Das SEEV Modell</a:t>
            </a:r>
          </a:p>
          <a:p>
            <a:pPr lvl="1">
              <a:defRPr sz="2900"/>
            </a:pPr>
            <a:r>
              <a:t>Der Cocktail-Party-Effekt</a:t>
            </a:r>
          </a:p>
        </p:txBody>
      </p:sp>
      <p:sp>
        <p:nvSpPr>
          <p:cNvPr id="60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8"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60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10" name="Der Cocktail-Party-Effekt"/>
          <p:cNvSpPr txBox="1"/>
          <p:nvPr>
            <p:ph type="title"/>
          </p:nvPr>
        </p:nvSpPr>
        <p:spPr>
          <a:prstGeom prst="rect">
            <a:avLst/>
          </a:prstGeom>
        </p:spPr>
        <p:txBody>
          <a:bodyPr/>
          <a:lstStyle/>
          <a:p>
            <a:pPr/>
            <a:r>
              <a:t>Der Cocktail-Party-Effekt</a:t>
            </a:r>
          </a:p>
        </p:txBody>
      </p:sp>
      <p:sp>
        <p:nvSpPr>
          <p:cNvPr id="611" name="Ermöglicht die Unterhaltung in einer Menschenmenge (z.B. Party)…"/>
          <p:cNvSpPr txBox="1"/>
          <p:nvPr>
            <p:ph type="body" sz="half" idx="1"/>
          </p:nvPr>
        </p:nvSpPr>
        <p:spPr>
          <a:xfrm>
            <a:off x="203200" y="1346041"/>
            <a:ext cx="6227651" cy="8012064"/>
          </a:xfrm>
          <a:prstGeom prst="rect">
            <a:avLst/>
          </a:prstGeom>
        </p:spPr>
        <p:txBody>
          <a:bodyPr/>
          <a:lstStyle/>
          <a:p>
            <a:pPr/>
            <a:r>
              <a:t>Ermöglicht die Unterhaltung in einer Menschenmenge (z.B. Party)</a:t>
            </a:r>
          </a:p>
          <a:p>
            <a:pPr/>
            <a:r>
              <a:t>Konzentration auf einzelne Stimme</a:t>
            </a:r>
          </a:p>
          <a:p>
            <a:pPr/>
            <a:r>
              <a:t>Wahrgenommene Lautstärke der Anderen um bis zu 15dB gedämpft</a:t>
            </a:r>
          </a:p>
          <a:p>
            <a:pPr lvl="1"/>
            <a:r>
              <a:t>Nicht physikalisch messbar!</a:t>
            </a:r>
          </a:p>
          <a:p>
            <a:pPr lvl="1"/>
            <a:r>
              <a:t>Reiner Wahrnehmungs-Effekt</a:t>
            </a:r>
          </a:p>
        </p:txBody>
      </p:sp>
      <p:sp>
        <p:nvSpPr>
          <p:cNvPr id="61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13" name="Cocktail-Party-Effekt-crop.pdf" descr="Cocktail-Party-Effekt-crop.pdf"/>
          <p:cNvPicPr>
            <a:picLocks noChangeAspect="1"/>
          </p:cNvPicPr>
          <p:nvPr/>
        </p:nvPicPr>
        <p:blipFill>
          <a:blip r:embed="rId2">
            <a:extLst/>
          </a:blip>
          <a:stretch>
            <a:fillRect/>
          </a:stretch>
        </p:blipFill>
        <p:spPr>
          <a:xfrm>
            <a:off x="6456716" y="1726222"/>
            <a:ext cx="6338644" cy="7251701"/>
          </a:xfrm>
          <a:prstGeom prst="rect">
            <a:avLst/>
          </a:prstGeom>
          <a:ln w="3175"/>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5"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61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17" name="Der Cocktail-Party-Effekt im Einsatz"/>
          <p:cNvSpPr txBox="1"/>
          <p:nvPr>
            <p:ph type="title"/>
          </p:nvPr>
        </p:nvSpPr>
        <p:spPr>
          <a:prstGeom prst="rect">
            <a:avLst/>
          </a:prstGeom>
        </p:spPr>
        <p:txBody>
          <a:bodyPr/>
          <a:lstStyle/>
          <a:p>
            <a:pPr/>
            <a:r>
              <a:t>Der Cocktail-Party-Effekt im Einsatz</a:t>
            </a:r>
          </a:p>
        </p:txBody>
      </p:sp>
      <p:sp>
        <p:nvSpPr>
          <p:cNvPr id="618" name="Zum Bearbeiten doppelklicken"/>
          <p:cNvSpPr txBox="1"/>
          <p:nvPr>
            <p:ph type="body" idx="1"/>
          </p:nvPr>
        </p:nvSpPr>
        <p:spPr>
          <a:prstGeom prst="rect">
            <a:avLst/>
          </a:prstGeom>
        </p:spPr>
        <p:txBody>
          <a:bodyPr/>
          <a:lstStyle/>
          <a:p>
            <a:pPr/>
          </a:p>
        </p:txBody>
      </p:sp>
      <p:sp>
        <p:nvSpPr>
          <p:cNvPr id="61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20" name="IMG_2742_480p.mov" descr="IMG_2742_480p.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1607995"/>
            <a:ext cx="13004801" cy="7315201"/>
          </a:xfrm>
          <a:prstGeom prst="rect">
            <a:avLst/>
          </a:prstGeom>
          <a:ln w="12700">
            <a:miter lim="400000"/>
          </a:ln>
        </p:spPr>
      </p:pic>
      <p:sp>
        <p:nvSpPr>
          <p:cNvPr id="621" name="Kloster Sera, Lhasa, Tibet"/>
          <p:cNvSpPr txBox="1"/>
          <p:nvPr/>
        </p:nvSpPr>
        <p:spPr>
          <a:xfrm>
            <a:off x="9447669" y="9009145"/>
            <a:ext cx="3366653"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Kloster Sera, Lhasa, Tibet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0516" fill="hold"/>
                                        <p:tgtEl>
                                          <p:spTgt spid="62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20"/>
                </p:tgtEl>
              </p:cMediaNode>
            </p:video>
            <p:seq concurrent="1" prevAc="none" nextAc="seek">
              <p:cTn id="8" evtFilter="cancelBubble" nodeType="interactiveSeq" restart="whenNotActive" fill="hold">
                <p:stCondLst>
                  <p:cond delay="0" evt="onClick">
                    <p:tgtEl>
                      <p:spTgt spid="62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20"/>
                                        </p:tgtEl>
                                      </p:cBhvr>
                                    </p:cmd>
                                  </p:childTnLst>
                                </p:cTn>
                              </p:par>
                            </p:childTnLst>
                          </p:cTn>
                        </p:par>
                      </p:childTnLst>
                    </p:cTn>
                  </p:par>
                </p:childTnLst>
              </p:cTn>
              <p:nextCondLst>
                <p:cond delay="0" evt="onClick">
                  <p:tgtEl>
                    <p:spTgt spid="620"/>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Butz, Krüger, Völkel: Mensch-Maschine-Interaktion, Kapitel 2 - Wahrnehm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2 - Wahrnehmung			       		      Folie</a:t>
            </a:r>
          </a:p>
        </p:txBody>
      </p:sp>
      <p:sp>
        <p:nvSpPr>
          <p:cNvPr id="6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25" name="Vertiefung"/>
          <p:cNvSpPr txBox="1"/>
          <p:nvPr>
            <p:ph type="title"/>
          </p:nvPr>
        </p:nvSpPr>
        <p:spPr>
          <a:prstGeom prst="rect">
            <a:avLst/>
          </a:prstGeom>
        </p:spPr>
        <p:txBody>
          <a:bodyPr/>
          <a:lstStyle/>
          <a:p>
            <a:pPr/>
            <a:r>
              <a:t>Vertiefung</a:t>
            </a:r>
          </a:p>
        </p:txBody>
      </p:sp>
      <p:sp>
        <p:nvSpPr>
          <p:cNvPr id="62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27" name="Bild" descr="Bild"/>
          <p:cNvPicPr>
            <a:picLocks noChangeAspect="1"/>
          </p:cNvPicPr>
          <p:nvPr/>
        </p:nvPicPr>
        <p:blipFill>
          <a:blip r:embed="rId3">
            <a:extLst/>
          </a:blip>
          <a:stretch>
            <a:fillRect/>
          </a:stretch>
        </p:blipFill>
        <p:spPr>
          <a:xfrm>
            <a:off x="69870" y="1461007"/>
            <a:ext cx="3709659" cy="3709659"/>
          </a:xfrm>
          <a:prstGeom prst="rect">
            <a:avLst/>
          </a:prstGeom>
          <a:ln w="3175"/>
        </p:spPr>
      </p:pic>
      <p:sp>
        <p:nvSpPr>
          <p:cNvPr id="628" name="http://www.datex-perfekt.de/bewegungstalent.de/V1/uploads/Image/ampel.jpg"/>
          <p:cNvSpPr txBox="1"/>
          <p:nvPr/>
        </p:nvSpPr>
        <p:spPr>
          <a:xfrm>
            <a:off x="759806" y="5124394"/>
            <a:ext cx="2329787"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http://www.datex-perfekt.de/bewegungstalent.de/V1/uploads/Image/ampel.jpg</a:t>
            </a:r>
          </a:p>
        </p:txBody>
      </p:sp>
      <p:pic>
        <p:nvPicPr>
          <p:cNvPr id="629" name="Bild" descr="Bild"/>
          <p:cNvPicPr>
            <a:picLocks noChangeAspect="1"/>
          </p:cNvPicPr>
          <p:nvPr/>
        </p:nvPicPr>
        <p:blipFill>
          <a:blip r:embed="rId4">
            <a:extLst/>
          </a:blip>
          <a:stretch>
            <a:fillRect/>
          </a:stretch>
        </p:blipFill>
        <p:spPr>
          <a:xfrm>
            <a:off x="9734436" y="-1"/>
            <a:ext cx="3264078" cy="9330194"/>
          </a:xfrm>
          <a:prstGeom prst="rect">
            <a:avLst/>
          </a:prstGeom>
          <a:ln w="3175"/>
        </p:spPr>
      </p:pic>
      <p:sp>
        <p:nvSpPr>
          <p:cNvPr id="630" name="http://50jahreampelmann.de/wp-content/uploads/ampel-ost-deutschland.gif"/>
          <p:cNvSpPr txBox="1"/>
          <p:nvPr/>
        </p:nvSpPr>
        <p:spPr>
          <a:xfrm>
            <a:off x="10028280" y="9336319"/>
            <a:ext cx="2676389"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http://50jahreampelmann.de/wp-content/uploads/ampel-ost-deutschland.gif</a:t>
            </a:r>
          </a:p>
        </p:txBody>
      </p:sp>
      <p:pic>
        <p:nvPicPr>
          <p:cNvPr id="631" name="Bild" descr="Bild"/>
          <p:cNvPicPr>
            <a:picLocks noChangeAspect="1"/>
          </p:cNvPicPr>
          <p:nvPr/>
        </p:nvPicPr>
        <p:blipFill>
          <a:blip r:embed="rId5">
            <a:extLst/>
          </a:blip>
          <a:stretch>
            <a:fillRect/>
          </a:stretch>
        </p:blipFill>
        <p:spPr>
          <a:xfrm>
            <a:off x="202666" y="5686815"/>
            <a:ext cx="3810001" cy="3581401"/>
          </a:xfrm>
          <a:prstGeom prst="rect">
            <a:avLst/>
          </a:prstGeom>
          <a:ln w="3175"/>
        </p:spPr>
      </p:pic>
      <p:sp>
        <p:nvSpPr>
          <p:cNvPr id="632" name="http://www.gymnasium-kerpen.eu/ampel08.jpg"/>
          <p:cNvSpPr txBox="1"/>
          <p:nvPr/>
        </p:nvSpPr>
        <p:spPr>
          <a:xfrm>
            <a:off x="806888" y="9242246"/>
            <a:ext cx="2235622" cy="19225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800"/>
            </a:lvl1pPr>
          </a:lstStyle>
          <a:p>
            <a:pPr/>
            <a:r>
              <a:t>http://www.gymnasium-kerpen.eu/ampel08.jpg</a:t>
            </a:r>
          </a:p>
        </p:txBody>
      </p:sp>
      <p:pic>
        <p:nvPicPr>
          <p:cNvPr id="633" name="Bild" descr="Bild"/>
          <p:cNvPicPr>
            <a:picLocks noChangeAspect="1"/>
          </p:cNvPicPr>
          <p:nvPr/>
        </p:nvPicPr>
        <p:blipFill>
          <a:blip r:embed="rId6">
            <a:extLst/>
          </a:blip>
          <a:stretch>
            <a:fillRect/>
          </a:stretch>
        </p:blipFill>
        <p:spPr>
          <a:xfrm>
            <a:off x="6749994" y="4229747"/>
            <a:ext cx="2879823" cy="5115300"/>
          </a:xfrm>
          <a:prstGeom prst="rect">
            <a:avLst/>
          </a:prstGeom>
          <a:ln w="3175"/>
        </p:spPr>
      </p:pic>
      <p:sp>
        <p:nvSpPr>
          <p:cNvPr id="634" name="http://50jahreampelmann.de/wp-content/uploads/ampel-usa-figur.gif"/>
          <p:cNvSpPr txBox="1"/>
          <p:nvPr/>
        </p:nvSpPr>
        <p:spPr>
          <a:xfrm>
            <a:off x="7164476" y="9353992"/>
            <a:ext cx="205085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http://50jahreampelmann.de/wp-content/uploads/ampel-usa-figur.gif</a:t>
            </a:r>
          </a:p>
        </p:txBody>
      </p:sp>
      <p:pic>
        <p:nvPicPr>
          <p:cNvPr id="635" name="Bild" descr="Bild"/>
          <p:cNvPicPr>
            <a:picLocks noChangeAspect="1"/>
          </p:cNvPicPr>
          <p:nvPr/>
        </p:nvPicPr>
        <p:blipFill>
          <a:blip r:embed="rId7">
            <a:extLst/>
          </a:blip>
          <a:stretch>
            <a:fillRect/>
          </a:stretch>
        </p:blipFill>
        <p:spPr>
          <a:xfrm>
            <a:off x="3861701" y="267359"/>
            <a:ext cx="3810001" cy="3810001"/>
          </a:xfrm>
          <a:prstGeom prst="rect">
            <a:avLst/>
          </a:prstGeom>
          <a:ln w="3175"/>
        </p:spPr>
      </p:pic>
      <p:sp>
        <p:nvSpPr>
          <p:cNvPr id="636" name="http://cdn.crn.de/thumbs/fileadmin/images/NYC_Ampel1.jpg.480x0.jpg"/>
          <p:cNvSpPr txBox="1"/>
          <p:nvPr/>
        </p:nvSpPr>
        <p:spPr>
          <a:xfrm>
            <a:off x="4346362" y="4069857"/>
            <a:ext cx="2124869"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http://cdn.crn.de/thumbs/fileadmin/images/NYC_Ampel1.jpg.480x0.jpg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