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2.jpeg" ContentType="image/jpeg"/>
  <Override PartName="/ppt/notesSlides/notesSlide6.xml" ContentType="application/vnd.openxmlformats-officedocument.presentationml.notesSlide+xml"/>
  <Override PartName="/ppt/media/image3.jpeg" ContentType="image/jpeg"/>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 name="Shape 49"/>
          <p:cNvSpPr/>
          <p:nvPr>
            <p:ph type="sldImg"/>
          </p:nvPr>
        </p:nvSpPr>
        <p:spPr>
          <a:prstGeom prst="rect">
            <a:avLst/>
          </a:prstGeom>
        </p:spPr>
        <p:txBody>
          <a:bodyPr/>
          <a:lstStyle/>
          <a:p>
            <a:pPr/>
          </a:p>
        </p:txBody>
      </p:sp>
      <p:sp>
        <p:nvSpPr>
          <p:cNvPr id="50" name="Shape 50"/>
          <p:cNvSpPr/>
          <p:nvPr>
            <p:ph type="body" sz="quarter" idx="1"/>
          </p:nvPr>
        </p:nvSpPr>
        <p:spPr>
          <a:prstGeom prst="rect">
            <a:avLst/>
          </a:prstGeom>
        </p:spPr>
        <p:txBody>
          <a:bodyPr/>
          <a:lstStyle/>
          <a:p>
            <a:pPr/>
            <a:r>
              <a:t>Aufbau eines typischen VUI: Wird eine Anfrage gestellt, werden die Audiodaten im Rahmen der Spracherkennung zunächst in Wörter konvertiert. Anschlieẞend interpretiert das VUI die Wörter hinsichtlich ihrer Bedeutung (Sprachverständnis). Im darauffolgenden Dialogmanagement entscheidet das VUI über die nächsten Systemschritte und stellt Suchanfragen oder verbindet sich mit den gewünschten Apps. Basierend auf diesen Aktionen generiert es die Antwort (Antwortgenerierung) und konvertiert diese abschlieẞend wieder in Audiodaten (Sprachsynthese), die als Sprache ausgegeben werden.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 name="Shape 65"/>
          <p:cNvSpPr/>
          <p:nvPr>
            <p:ph type="sldImg"/>
          </p:nvPr>
        </p:nvSpPr>
        <p:spPr>
          <a:prstGeom prst="rect">
            <a:avLst/>
          </a:prstGeom>
        </p:spPr>
        <p:txBody>
          <a:bodyPr/>
          <a:lstStyle/>
          <a:p>
            <a:pPr/>
          </a:p>
        </p:txBody>
      </p:sp>
      <p:sp>
        <p:nvSpPr>
          <p:cNvPr id="66" name="Shape 66"/>
          <p:cNvSpPr/>
          <p:nvPr>
            <p:ph type="body" sz="quarter" idx="1"/>
          </p:nvPr>
        </p:nvSpPr>
        <p:spPr>
          <a:prstGeom prst="rect">
            <a:avLst/>
          </a:prstGeom>
        </p:spPr>
        <p:txBody>
          <a:bodyPr/>
          <a:lstStyle/>
          <a:p>
            <a:pPr/>
            <a:r>
              <a:t>Voice User Interfaces werden insbesondere auf sogenannten Smart Speakern eingesetzt. Diese kleinen Lautsprecher können Musik abspielen oder das Smart Home steuern. Abgebildet sind ein Amazon Echo Dot der 4. Generation (links), ein Apple Home-Pod mini (Mitte) sowie ein Google Nest Audio (rechts).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Shape 118"/>
          <p:cNvSpPr/>
          <p:nvPr>
            <p:ph type="sldImg"/>
          </p:nvPr>
        </p:nvSpPr>
        <p:spPr>
          <a:prstGeom prst="rect">
            <a:avLst/>
          </a:prstGeom>
        </p:spPr>
        <p:txBody>
          <a:bodyPr/>
          <a:lstStyle/>
          <a:p>
            <a:pPr/>
          </a:p>
        </p:txBody>
      </p:sp>
      <p:sp>
        <p:nvSpPr>
          <p:cNvPr id="119" name="Shape 119"/>
          <p:cNvSpPr/>
          <p:nvPr>
            <p:ph type="body" sz="quarter" idx="1"/>
          </p:nvPr>
        </p:nvSpPr>
        <p:spPr>
          <a:prstGeom prst="rect">
            <a:avLst/>
          </a:prstGeom>
        </p:spPr>
        <p:txBody>
          <a:bodyPr/>
          <a:lstStyle/>
          <a:p>
            <a:pPr/>
            <a:r>
              <a:t>Beispielsätze, die Herausforderungen beim Sprachverständnis bilden. Sprache ist immer mehrdeutig und kontextbezogen. Menschen können aufgrund ihres Wissens um die Situation einer sprachlichen Äuẞerung deutlich mehr Information entnehmen als tatsächlich gesagt wurde. Es ist aber sehr schwierig, das einem VUI beizubringen.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Shape 145"/>
          <p:cNvSpPr/>
          <p:nvPr>
            <p:ph type="sldImg"/>
          </p:nvPr>
        </p:nvSpPr>
        <p:spPr>
          <a:prstGeom prst="rect">
            <a:avLst/>
          </a:prstGeom>
        </p:spPr>
        <p:txBody>
          <a:bodyPr/>
          <a:lstStyle/>
          <a:p>
            <a:pPr/>
          </a:p>
        </p:txBody>
      </p:sp>
      <p:sp>
        <p:nvSpPr>
          <p:cNvPr id="146" name="Shape 146"/>
          <p:cNvSpPr/>
          <p:nvPr>
            <p:ph type="body" sz="quarter" idx="1"/>
          </p:nvPr>
        </p:nvSpPr>
        <p:spPr>
          <a:prstGeom prst="rect">
            <a:avLst/>
          </a:prstGeom>
        </p:spPr>
        <p:txBody>
          <a:bodyPr/>
          <a:lstStyle/>
          <a:p>
            <a:pPr/>
            <a:r>
              <a:t>VUI-Entwickler*innen definieren alle möglichen Gesprächsverläufe zwischen Benutzer*innen und VUIs mithilfe eines Flussdiagramms, um die Struktur der Dialoge des VUIs festzulegen. In dieser Abbildung ist beispielhaft der Gesprächsfluss für eine Anfrage, den morgendlichen Wecker zu stellen, dargestellt.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Shape 184"/>
          <p:cNvSpPr/>
          <p:nvPr>
            <p:ph type="sldImg"/>
          </p:nvPr>
        </p:nvSpPr>
        <p:spPr>
          <a:prstGeom prst="rect">
            <a:avLst/>
          </a:prstGeom>
        </p:spPr>
        <p:txBody>
          <a:bodyPr/>
          <a:lstStyle/>
          <a:p>
            <a:pPr/>
          </a:p>
        </p:txBody>
      </p:sp>
      <p:sp>
        <p:nvSpPr>
          <p:cNvPr id="185" name="Shape 185"/>
          <p:cNvSpPr/>
          <p:nvPr>
            <p:ph type="body" sz="quarter" idx="1"/>
          </p:nvPr>
        </p:nvSpPr>
        <p:spPr>
          <a:prstGeom prst="rect">
            <a:avLst/>
          </a:prstGeom>
        </p:spPr>
        <p:txBody>
          <a:bodyPr/>
          <a:lstStyle/>
          <a:p>
            <a:pPr/>
            <a:r>
              <a:t>Menschen weisen Robotern, VUIs und anderen Technologien unterbewusst eine Persönlichkeit zu, da sie diese als soziale Akteure begreifen. Diese Technologien besitzen, ähnlich wie Menschen, bestimmte Merkmale, die diese Persönlichkeitswahrnehmung auslösen, wie in diesem Beispiel die Augen des Roboters WALL-E aus dem gleichnamigen Film. Diese Merkmale können bewusst gestaltet werden, damit eine gewünschte Persönlichkeit attribuiert wird.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Shape 206"/>
          <p:cNvSpPr/>
          <p:nvPr>
            <p:ph type="sldImg"/>
          </p:nvPr>
        </p:nvSpPr>
        <p:spPr>
          <a:prstGeom prst="rect">
            <a:avLst/>
          </a:prstGeom>
        </p:spPr>
        <p:txBody>
          <a:bodyPr/>
          <a:lstStyle/>
          <a:p>
            <a:pPr/>
          </a:p>
        </p:txBody>
      </p:sp>
      <p:sp>
        <p:nvSpPr>
          <p:cNvPr id="207" name="Shape 207"/>
          <p:cNvSpPr/>
          <p:nvPr>
            <p:ph type="body" sz="quarter" idx="1"/>
          </p:nvPr>
        </p:nvSpPr>
        <p:spPr>
          <a:prstGeom prst="rect">
            <a:avLst/>
          </a:prstGeom>
        </p:spPr>
        <p:txBody>
          <a:bodyPr/>
          <a:lstStyle/>
          <a:p>
            <a:pPr/>
            <a:r>
              <a:t>Ein Amazon Echo Dot (Smart Speaker) der dritten Generation: Um Benutzer*innen zu signalisieren, dass der Sprachassistent das Wake Word gehört hat und bereit für die Anfrage ist, leuchtet eine runde Zierleiste blau auf.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 name="Shape 214"/>
          <p:cNvSpPr/>
          <p:nvPr>
            <p:ph type="sldImg"/>
          </p:nvPr>
        </p:nvSpPr>
        <p:spPr>
          <a:prstGeom prst="rect">
            <a:avLst/>
          </a:prstGeom>
        </p:spPr>
        <p:txBody>
          <a:bodyPr/>
          <a:lstStyle/>
          <a:p>
            <a:pPr/>
          </a:p>
        </p:txBody>
      </p:sp>
      <p:sp>
        <p:nvSpPr>
          <p:cNvPr id="215" name="Shape 215"/>
          <p:cNvSpPr/>
          <p:nvPr>
            <p:ph type="body" sz="quarter" idx="1"/>
          </p:nvPr>
        </p:nvSpPr>
        <p:spPr>
          <a:prstGeom prst="rect">
            <a:avLst/>
          </a:prstGeom>
        </p:spPr>
        <p:txBody>
          <a:bodyPr/>
          <a:lstStyle/>
          <a:p>
            <a:pPr/>
            <a:r>
              <a:t>Wenn Roboter und Avatare sehr menschenähnlich gestaltet sind, aber keine perfekte Imitation eines Menschen sind, reagieren Benutzer*innen negativ und mit einem Gefühl des Unwohlseins auf diese (Uncanny Valley).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Shape 236"/>
          <p:cNvSpPr/>
          <p:nvPr>
            <p:ph type="sldImg"/>
          </p:nvPr>
        </p:nvSpPr>
        <p:spPr>
          <a:prstGeom prst="rect">
            <a:avLst/>
          </a:prstGeom>
        </p:spPr>
        <p:txBody>
          <a:bodyPr/>
          <a:lstStyle/>
          <a:p>
            <a:pPr/>
          </a:p>
        </p:txBody>
      </p:sp>
      <p:sp>
        <p:nvSpPr>
          <p:cNvPr id="237" name="Shape 237"/>
          <p:cNvSpPr/>
          <p:nvPr>
            <p:ph type="body" sz="quarter" idx="1"/>
          </p:nvPr>
        </p:nvSpPr>
        <p:spPr>
          <a:prstGeom prst="rect">
            <a:avLst/>
          </a:prstGeom>
        </p:spPr>
        <p:txBody>
          <a:bodyPr/>
          <a:lstStyle/>
          <a:p>
            <a:pPr/>
            <a:r>
              <a:t>Ein Beispieldialog zwischen der Autorin und Siri, angelehnt an Pearl [143], der verdeutlicht, dass heutige Konversationen mit Sprachassistenten nicht wirklich Unterhaltungen sind, wie wir sie von der Kommunikation unter Menschen kennen.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Human Computer Interaction"/>
          <p:cNvSpPr txBox="1"/>
          <p:nvPr>
            <p:ph type="title"/>
          </p:nvPr>
        </p:nvSpPr>
        <p:spPr>
          <a:prstGeom prst="rect">
            <a:avLst/>
          </a:prstGeom>
        </p:spPr>
        <p:txBody>
          <a:bodyPr/>
          <a:lstStyle/>
          <a:p>
            <a:pPr/>
            <a:r>
              <a:t>Human Computer Interaction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01599" y="1841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34"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Abgerundetes Rechteck"/>
          <p:cNvSpPr/>
          <p:nvPr/>
        </p:nvSpPr>
        <p:spPr>
          <a:xfrm>
            <a:off x="101599" y="2476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8"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3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0"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41"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4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4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6" name="Wie funktionieren Voice User Interfaces?"/>
          <p:cNvSpPr txBox="1"/>
          <p:nvPr>
            <p:ph type="title"/>
          </p:nvPr>
        </p:nvSpPr>
        <p:spPr>
          <a:prstGeom prst="rect">
            <a:avLst/>
          </a:prstGeom>
        </p:spPr>
        <p:txBody>
          <a:bodyPr/>
          <a:lstStyle>
            <a:lvl1pPr marL="365492" indent="-324852">
              <a:spcBef>
                <a:spcPts val="1000"/>
              </a:spcBef>
              <a:buSzPct val="100000"/>
              <a:buChar char="•"/>
              <a:defRPr sz="3600"/>
            </a:lvl1pPr>
          </a:lstStyle>
          <a:p>
            <a:pPr/>
            <a:r>
              <a:t>Wie funktionieren Voice User Interfaces?</a:t>
            </a:r>
          </a:p>
        </p:txBody>
      </p:sp>
      <p:sp>
        <p:nvSpPr>
          <p:cNvPr id="4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8" name="vui_aufbau_v2.pdf" descr="vui_aufbau_v2.pdf"/>
          <p:cNvPicPr>
            <a:picLocks noChangeAspect="1"/>
          </p:cNvPicPr>
          <p:nvPr/>
        </p:nvPicPr>
        <p:blipFill>
          <a:blip r:embed="rId3">
            <a:extLst/>
          </a:blip>
          <a:stretch>
            <a:fillRect/>
          </a:stretch>
        </p:blipFill>
        <p:spPr>
          <a:xfrm>
            <a:off x="170816" y="2226423"/>
            <a:ext cx="12663168" cy="6078345"/>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 name="Abgerundetes Rechteck"/>
          <p:cNvSpPr/>
          <p:nvPr/>
        </p:nvSpPr>
        <p:spPr>
          <a:xfrm>
            <a:off x="101599" y="3149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53"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5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5"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56"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5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9" name="smart-speaker.jpg" descr="smart-speaker.jpg"/>
          <p:cNvPicPr>
            <a:picLocks noChangeAspect="1"/>
          </p:cNvPicPr>
          <p:nvPr/>
        </p:nvPicPr>
        <p:blipFill>
          <a:blip r:embed="rId3">
            <a:extLst/>
          </a:blip>
          <a:stretch>
            <a:fillRect/>
          </a:stretch>
        </p:blipFill>
        <p:spPr>
          <a:xfrm>
            <a:off x="0" y="5080999"/>
            <a:ext cx="13004800" cy="4900201"/>
          </a:xfrm>
          <a:prstGeom prst="rect">
            <a:avLst/>
          </a:prstGeom>
          <a:ln w="3175"/>
        </p:spPr>
      </p:pic>
      <p:sp>
        <p:nvSpPr>
          <p:cNvPr id="60"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2" name="Wo und wie werden Voice User Interfaces genutzt?"/>
          <p:cNvSpPr txBox="1"/>
          <p:nvPr>
            <p:ph type="title"/>
          </p:nvPr>
        </p:nvSpPr>
        <p:spPr>
          <a:prstGeom prst="rect">
            <a:avLst/>
          </a:prstGeom>
        </p:spPr>
        <p:txBody>
          <a:bodyPr/>
          <a:lstStyle>
            <a:lvl1pPr>
              <a:defRPr sz="4300"/>
            </a:lvl1pPr>
          </a:lstStyle>
          <a:p>
            <a:pPr/>
            <a:r>
              <a:t>Wo und wie werden Voice User Interfaces genutzt?</a:t>
            </a:r>
          </a:p>
        </p:txBody>
      </p:sp>
      <p:sp>
        <p:nvSpPr>
          <p:cNvPr id="63" name="Zum Bearbeiten doppelklicken"/>
          <p:cNvSpPr txBox="1"/>
          <p:nvPr>
            <p:ph type="body" idx="1"/>
          </p:nvPr>
        </p:nvSpPr>
        <p:spPr>
          <a:xfrm>
            <a:off x="203200" y="1346041"/>
            <a:ext cx="12598401" cy="4147295"/>
          </a:xfrm>
          <a:prstGeom prst="rect">
            <a:avLst/>
          </a:prstGeom>
        </p:spPr>
        <p:txBody>
          <a:bodyPr/>
          <a:lstStyle/>
          <a:p>
            <a:pPr/>
          </a:p>
        </p:txBody>
      </p:sp>
      <p:sp>
        <p:nvSpPr>
          <p:cNvPr id="6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 name="Abgerundetes Rechteck"/>
          <p:cNvSpPr/>
          <p:nvPr/>
        </p:nvSpPr>
        <p:spPr>
          <a:xfrm>
            <a:off x="101599" y="3797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69"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7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1"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72"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7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7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7" name="Einfache und schnell lernbare Interaktion"/>
          <p:cNvSpPr txBox="1"/>
          <p:nvPr>
            <p:ph type="title"/>
          </p:nvPr>
        </p:nvSpPr>
        <p:spPr>
          <a:prstGeom prst="rect">
            <a:avLst/>
          </a:prstGeom>
        </p:spPr>
        <p:txBody>
          <a:bodyPr/>
          <a:lstStyle/>
          <a:p>
            <a:pPr/>
            <a:r>
              <a:t>Einfache und schnell lernbare Interaktion</a:t>
            </a:r>
          </a:p>
        </p:txBody>
      </p:sp>
      <p:sp>
        <p:nvSpPr>
          <p:cNvPr id="78" name="Zum Bearbeiten doppelklicken"/>
          <p:cNvSpPr txBox="1"/>
          <p:nvPr>
            <p:ph type="body" idx="1"/>
          </p:nvPr>
        </p:nvSpPr>
        <p:spPr>
          <a:prstGeom prst="rect">
            <a:avLst/>
          </a:prstGeom>
        </p:spPr>
        <p:txBody>
          <a:bodyPr/>
          <a:lstStyle/>
          <a:p>
            <a:pPr/>
          </a:p>
        </p:txBody>
      </p:sp>
      <p:sp>
        <p:nvSpPr>
          <p:cNvPr id="7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8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3" name="Multi-Tasking"/>
          <p:cNvSpPr txBox="1"/>
          <p:nvPr>
            <p:ph type="title"/>
          </p:nvPr>
        </p:nvSpPr>
        <p:spPr>
          <a:prstGeom prst="rect">
            <a:avLst/>
          </a:prstGeom>
        </p:spPr>
        <p:txBody>
          <a:bodyPr/>
          <a:lstStyle/>
          <a:p>
            <a:pPr/>
            <a:r>
              <a:t>Multi-Tasking</a:t>
            </a:r>
          </a:p>
        </p:txBody>
      </p:sp>
      <p:sp>
        <p:nvSpPr>
          <p:cNvPr id="84" name="Zum Bearbeiten doppelklicken"/>
          <p:cNvSpPr txBox="1"/>
          <p:nvPr>
            <p:ph type="body" idx="1"/>
          </p:nvPr>
        </p:nvSpPr>
        <p:spPr>
          <a:prstGeom prst="rect">
            <a:avLst/>
          </a:prstGeom>
        </p:spPr>
        <p:txBody>
          <a:bodyPr/>
          <a:lstStyle/>
          <a:p>
            <a:pPr/>
          </a:p>
        </p:txBody>
      </p:sp>
      <p:sp>
        <p:nvSpPr>
          <p:cNvPr id="8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8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9" name="Schnelligkeit"/>
          <p:cNvSpPr txBox="1"/>
          <p:nvPr>
            <p:ph type="title"/>
          </p:nvPr>
        </p:nvSpPr>
        <p:spPr>
          <a:prstGeom prst="rect">
            <a:avLst/>
          </a:prstGeom>
        </p:spPr>
        <p:txBody>
          <a:bodyPr/>
          <a:lstStyle/>
          <a:p>
            <a:pPr/>
            <a:r>
              <a:t>Schnelligkeit</a:t>
            </a:r>
          </a:p>
        </p:txBody>
      </p:sp>
      <p:sp>
        <p:nvSpPr>
          <p:cNvPr id="90" name="Zum Bearbeiten doppelklicken"/>
          <p:cNvSpPr txBox="1"/>
          <p:nvPr>
            <p:ph type="body" idx="1"/>
          </p:nvPr>
        </p:nvSpPr>
        <p:spPr>
          <a:prstGeom prst="rect">
            <a:avLst/>
          </a:prstGeom>
        </p:spPr>
        <p:txBody>
          <a:bodyPr/>
          <a:lstStyle/>
          <a:p>
            <a:pPr/>
          </a:p>
        </p:txBody>
      </p:sp>
      <p:sp>
        <p:nvSpPr>
          <p:cNvPr id="9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9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5" name="Barrierefreiheit"/>
          <p:cNvSpPr txBox="1"/>
          <p:nvPr>
            <p:ph type="title"/>
          </p:nvPr>
        </p:nvSpPr>
        <p:spPr>
          <a:prstGeom prst="rect">
            <a:avLst/>
          </a:prstGeom>
        </p:spPr>
        <p:txBody>
          <a:bodyPr/>
          <a:lstStyle/>
          <a:p>
            <a:pPr/>
            <a:r>
              <a:t>Barrierefreiheit</a:t>
            </a:r>
          </a:p>
        </p:txBody>
      </p:sp>
      <p:sp>
        <p:nvSpPr>
          <p:cNvPr id="96" name="Zum Bearbeiten doppelklicken"/>
          <p:cNvSpPr txBox="1"/>
          <p:nvPr>
            <p:ph type="body" idx="1"/>
          </p:nvPr>
        </p:nvSpPr>
        <p:spPr>
          <a:prstGeom prst="rect">
            <a:avLst/>
          </a:prstGeom>
        </p:spPr>
        <p:txBody>
          <a:bodyPr/>
          <a:lstStyle/>
          <a:p>
            <a:pPr/>
          </a:p>
        </p:txBody>
      </p:sp>
      <p:sp>
        <p:nvSpPr>
          <p:cNvPr id="97"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 name="Abgerundetes Rechteck"/>
          <p:cNvSpPr/>
          <p:nvPr/>
        </p:nvSpPr>
        <p:spPr>
          <a:xfrm>
            <a:off x="101599" y="44831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00"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0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2"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103"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10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0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8" name="Genauigkeit der Spracherkennung"/>
          <p:cNvSpPr txBox="1"/>
          <p:nvPr>
            <p:ph type="title"/>
          </p:nvPr>
        </p:nvSpPr>
        <p:spPr>
          <a:prstGeom prst="rect">
            <a:avLst/>
          </a:prstGeom>
        </p:spPr>
        <p:txBody>
          <a:bodyPr/>
          <a:lstStyle/>
          <a:p>
            <a:pPr/>
            <a:r>
              <a:t>Genauigkeit der Spracherkennung</a:t>
            </a:r>
          </a:p>
        </p:txBody>
      </p:sp>
      <p:sp>
        <p:nvSpPr>
          <p:cNvPr id="109" name="Zum Bearbeiten doppelklicken"/>
          <p:cNvSpPr txBox="1"/>
          <p:nvPr>
            <p:ph type="body" idx="1"/>
          </p:nvPr>
        </p:nvSpPr>
        <p:spPr>
          <a:prstGeom prst="rect">
            <a:avLst/>
          </a:prstGeom>
        </p:spPr>
        <p:txBody>
          <a:bodyPr/>
          <a:lstStyle/>
          <a:p>
            <a:pPr/>
          </a:p>
        </p:txBody>
      </p:sp>
      <p:sp>
        <p:nvSpPr>
          <p:cNvPr id="11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1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4" name="Interpretation des Kontexts"/>
          <p:cNvSpPr txBox="1"/>
          <p:nvPr>
            <p:ph type="title"/>
          </p:nvPr>
        </p:nvSpPr>
        <p:spPr>
          <a:prstGeom prst="rect">
            <a:avLst/>
          </a:prstGeom>
        </p:spPr>
        <p:txBody>
          <a:bodyPr/>
          <a:lstStyle/>
          <a:p>
            <a:pPr/>
            <a:r>
              <a:t>Interpretation des Kontexts</a:t>
            </a:r>
          </a:p>
        </p:txBody>
      </p:sp>
      <p:sp>
        <p:nvSpPr>
          <p:cNvPr id="115" name="Zum Bearbeiten doppelklicken"/>
          <p:cNvSpPr txBox="1"/>
          <p:nvPr>
            <p:ph type="body" idx="1"/>
          </p:nvPr>
        </p:nvSpPr>
        <p:spPr>
          <a:xfrm>
            <a:off x="203200" y="4790271"/>
            <a:ext cx="12598401" cy="4567834"/>
          </a:xfrm>
          <a:prstGeom prst="rect">
            <a:avLst/>
          </a:prstGeom>
        </p:spPr>
        <p:txBody>
          <a:bodyPr/>
          <a:lstStyle/>
          <a:p>
            <a:pPr/>
          </a:p>
        </p:txBody>
      </p:sp>
      <p:sp>
        <p:nvSpPr>
          <p:cNvPr id="11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7" name="semantik_pragmatik.pdf" descr="semantik_pragmatik.pdf"/>
          <p:cNvPicPr>
            <a:picLocks noChangeAspect="1"/>
          </p:cNvPicPr>
          <p:nvPr/>
        </p:nvPicPr>
        <p:blipFill>
          <a:blip r:embed="rId3">
            <a:extLst/>
          </a:blip>
          <a:stretch>
            <a:fillRect/>
          </a:stretch>
        </p:blipFill>
        <p:spPr>
          <a:xfrm>
            <a:off x="203200" y="1212790"/>
            <a:ext cx="12598400" cy="3262944"/>
          </a:xfrm>
          <a:prstGeom prst="rect">
            <a:avLst/>
          </a:prstGeom>
          <a:ln w="3175"/>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2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3" name="Sicherheit und Privatsphäre"/>
          <p:cNvSpPr txBox="1"/>
          <p:nvPr>
            <p:ph type="title"/>
          </p:nvPr>
        </p:nvSpPr>
        <p:spPr>
          <a:prstGeom prst="rect">
            <a:avLst/>
          </a:prstGeom>
        </p:spPr>
        <p:txBody>
          <a:bodyPr/>
          <a:lstStyle/>
          <a:p>
            <a:pPr/>
            <a:r>
              <a:t>Sicherheit und Privatsphäre</a:t>
            </a:r>
          </a:p>
        </p:txBody>
      </p:sp>
      <p:sp>
        <p:nvSpPr>
          <p:cNvPr id="124" name="Zum Bearbeiten doppelklicken"/>
          <p:cNvSpPr txBox="1"/>
          <p:nvPr>
            <p:ph type="body" idx="1"/>
          </p:nvPr>
        </p:nvSpPr>
        <p:spPr>
          <a:prstGeom prst="rect">
            <a:avLst/>
          </a:prstGeom>
        </p:spPr>
        <p:txBody>
          <a:bodyPr/>
          <a:lstStyle/>
          <a:p>
            <a:pPr/>
          </a:p>
        </p:txBody>
      </p:sp>
      <p:sp>
        <p:nvSpPr>
          <p:cNvPr id="12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2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9" name="Benutzung in der Öffentlichkeit"/>
          <p:cNvSpPr txBox="1"/>
          <p:nvPr>
            <p:ph type="title"/>
          </p:nvPr>
        </p:nvSpPr>
        <p:spPr>
          <a:prstGeom prst="rect">
            <a:avLst/>
          </a:prstGeom>
        </p:spPr>
        <p:txBody>
          <a:bodyPr/>
          <a:lstStyle/>
          <a:p>
            <a:pPr/>
            <a:r>
              <a:t>Benutzung in der Öffentlichkeit</a:t>
            </a:r>
          </a:p>
        </p:txBody>
      </p:sp>
      <p:sp>
        <p:nvSpPr>
          <p:cNvPr id="130" name="Zum Bearbeiten doppelklicken"/>
          <p:cNvSpPr txBox="1"/>
          <p:nvPr>
            <p:ph type="body" idx="1"/>
          </p:nvPr>
        </p:nvSpPr>
        <p:spPr>
          <a:prstGeom prst="rect">
            <a:avLst/>
          </a:prstGeom>
        </p:spPr>
        <p:txBody>
          <a:bodyPr/>
          <a:lstStyle/>
          <a:p>
            <a:pPr/>
          </a:p>
        </p:txBody>
      </p:sp>
      <p:sp>
        <p:nvSpPr>
          <p:cNvPr id="13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 name="Abgerundetes Rechteck"/>
          <p:cNvSpPr/>
          <p:nvPr/>
        </p:nvSpPr>
        <p:spPr>
          <a:xfrm>
            <a:off x="101599" y="5168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34"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3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6"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137"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13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2" name="Dialoggestaltung"/>
          <p:cNvSpPr txBox="1"/>
          <p:nvPr>
            <p:ph type="title"/>
          </p:nvPr>
        </p:nvSpPr>
        <p:spPr>
          <a:prstGeom prst="rect">
            <a:avLst/>
          </a:prstGeom>
        </p:spPr>
        <p:txBody>
          <a:bodyPr/>
          <a:lstStyle/>
          <a:p>
            <a:pPr/>
            <a:r>
              <a:t>Dialoggestaltung</a:t>
            </a:r>
          </a:p>
        </p:txBody>
      </p:sp>
      <p:sp>
        <p:nvSpPr>
          <p:cNvPr id="14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4" name="conversation_flow.pdf" descr="conversation_flow.pdf"/>
          <p:cNvPicPr>
            <a:picLocks noChangeAspect="1"/>
          </p:cNvPicPr>
          <p:nvPr/>
        </p:nvPicPr>
        <p:blipFill>
          <a:blip r:embed="rId3">
            <a:extLst/>
          </a:blip>
          <a:stretch>
            <a:fillRect/>
          </a:stretch>
        </p:blipFill>
        <p:spPr>
          <a:xfrm>
            <a:off x="170816" y="1731448"/>
            <a:ext cx="12663168" cy="7068296"/>
          </a:xfrm>
          <a:prstGeom prst="rect">
            <a:avLst/>
          </a:prstGeom>
          <a:ln w="3175"/>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4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0" name="Teile mit, was mit dem VUI gemacht werden kann"/>
          <p:cNvSpPr txBox="1"/>
          <p:nvPr>
            <p:ph type="title"/>
          </p:nvPr>
        </p:nvSpPr>
        <p:spPr>
          <a:prstGeom prst="rect">
            <a:avLst/>
          </a:prstGeom>
        </p:spPr>
        <p:txBody>
          <a:bodyPr/>
          <a:lstStyle>
            <a:lvl1pPr>
              <a:defRPr sz="4400"/>
            </a:lvl1pPr>
          </a:lstStyle>
          <a:p>
            <a:pPr/>
            <a:r>
              <a:t>Teile mit, was mit dem VUI gemacht werden kann</a:t>
            </a:r>
          </a:p>
        </p:txBody>
      </p:sp>
      <p:sp>
        <p:nvSpPr>
          <p:cNvPr id="151" name="Zum Bearbeiten doppelklicken"/>
          <p:cNvSpPr txBox="1"/>
          <p:nvPr>
            <p:ph type="body" idx="1"/>
          </p:nvPr>
        </p:nvSpPr>
        <p:spPr>
          <a:prstGeom prst="rect">
            <a:avLst/>
          </a:prstGeom>
        </p:spPr>
        <p:txBody>
          <a:bodyPr/>
          <a:lstStyle/>
          <a:p>
            <a:pPr/>
          </a:p>
        </p:txBody>
      </p:sp>
      <p:sp>
        <p:nvSpPr>
          <p:cNvPr id="15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5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6" name="Teile mit, wo sich Benutzer*innen in der Interaktion befinden"/>
          <p:cNvSpPr txBox="1"/>
          <p:nvPr>
            <p:ph type="title"/>
          </p:nvPr>
        </p:nvSpPr>
        <p:spPr>
          <a:prstGeom prst="rect">
            <a:avLst/>
          </a:prstGeom>
        </p:spPr>
        <p:txBody>
          <a:bodyPr/>
          <a:lstStyle>
            <a:lvl1pPr>
              <a:defRPr sz="3600"/>
            </a:lvl1pPr>
          </a:lstStyle>
          <a:p>
            <a:pPr/>
            <a:r>
              <a:t>Teile mit, wo sich Benutzer*innen in der Interaktion befinden</a:t>
            </a:r>
          </a:p>
        </p:txBody>
      </p:sp>
      <p:sp>
        <p:nvSpPr>
          <p:cNvPr id="157" name="Zum Bearbeiten doppelklicken"/>
          <p:cNvSpPr txBox="1"/>
          <p:nvPr>
            <p:ph type="body" idx="1"/>
          </p:nvPr>
        </p:nvSpPr>
        <p:spPr>
          <a:prstGeom prst="rect">
            <a:avLst/>
          </a:prstGeom>
        </p:spPr>
        <p:txBody>
          <a:bodyPr/>
          <a:lstStyle/>
          <a:p>
            <a:pPr/>
          </a:p>
        </p:txBody>
      </p:sp>
      <p:sp>
        <p:nvSpPr>
          <p:cNvPr id="15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2" name="Begrenze die Menge der Informationen"/>
          <p:cNvSpPr txBox="1"/>
          <p:nvPr>
            <p:ph type="title"/>
          </p:nvPr>
        </p:nvSpPr>
        <p:spPr>
          <a:prstGeom prst="rect">
            <a:avLst/>
          </a:prstGeom>
        </p:spPr>
        <p:txBody>
          <a:bodyPr/>
          <a:lstStyle/>
          <a:p>
            <a:pPr/>
            <a:r>
              <a:t>Begrenze die Menge der Informationen</a:t>
            </a:r>
          </a:p>
        </p:txBody>
      </p:sp>
      <p:sp>
        <p:nvSpPr>
          <p:cNvPr id="163" name="Zum Bearbeiten doppelklicken"/>
          <p:cNvSpPr txBox="1"/>
          <p:nvPr>
            <p:ph type="body" idx="1"/>
          </p:nvPr>
        </p:nvSpPr>
        <p:spPr>
          <a:prstGeom prst="rect">
            <a:avLst/>
          </a:prstGeom>
        </p:spPr>
        <p:txBody>
          <a:bodyPr/>
          <a:lstStyle/>
          <a:p>
            <a:pPr/>
          </a:p>
        </p:txBody>
      </p:sp>
      <p:sp>
        <p:nvSpPr>
          <p:cNvPr id="16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6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8" name="Kalibriere die Erwartungen"/>
          <p:cNvSpPr txBox="1"/>
          <p:nvPr>
            <p:ph type="title"/>
          </p:nvPr>
        </p:nvSpPr>
        <p:spPr>
          <a:prstGeom prst="rect">
            <a:avLst/>
          </a:prstGeom>
        </p:spPr>
        <p:txBody>
          <a:bodyPr/>
          <a:lstStyle/>
          <a:p>
            <a:pPr/>
            <a:r>
              <a:t>Kalibriere die Erwartungen</a:t>
            </a:r>
          </a:p>
        </p:txBody>
      </p:sp>
      <p:sp>
        <p:nvSpPr>
          <p:cNvPr id="169" name="Zum Bearbeiten doppelklicken"/>
          <p:cNvSpPr txBox="1"/>
          <p:nvPr>
            <p:ph type="body" idx="1"/>
          </p:nvPr>
        </p:nvSpPr>
        <p:spPr>
          <a:prstGeom prst="rect">
            <a:avLst/>
          </a:prstGeom>
        </p:spPr>
        <p:txBody>
          <a:bodyPr/>
          <a:lstStyle/>
          <a:p>
            <a:pPr/>
          </a:p>
        </p:txBody>
      </p:sp>
      <p:sp>
        <p:nvSpPr>
          <p:cNvPr id="1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 name="Abgerundetes Rechteck"/>
          <p:cNvSpPr/>
          <p:nvPr/>
        </p:nvSpPr>
        <p:spPr>
          <a:xfrm>
            <a:off x="101599" y="5816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73"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7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5"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176"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17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8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1" name="Attribution von Persönlichkeit"/>
          <p:cNvSpPr txBox="1"/>
          <p:nvPr>
            <p:ph type="title"/>
          </p:nvPr>
        </p:nvSpPr>
        <p:spPr>
          <a:prstGeom prst="rect">
            <a:avLst/>
          </a:prstGeom>
        </p:spPr>
        <p:txBody>
          <a:bodyPr/>
          <a:lstStyle/>
          <a:p>
            <a:pPr/>
            <a:r>
              <a:t>Attribution von Persönlichkeit</a:t>
            </a:r>
          </a:p>
        </p:txBody>
      </p:sp>
      <p:sp>
        <p:nvSpPr>
          <p:cNvPr id="18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3" name="robot_personality.jpg" descr="robot_personality.jpg"/>
          <p:cNvPicPr>
            <a:picLocks noChangeAspect="1"/>
          </p:cNvPicPr>
          <p:nvPr/>
        </p:nvPicPr>
        <p:blipFill>
          <a:blip r:embed="rId3">
            <a:extLst/>
          </a:blip>
          <a:stretch>
            <a:fillRect/>
          </a:stretch>
        </p:blipFill>
        <p:spPr>
          <a:xfrm>
            <a:off x="170816" y="1046327"/>
            <a:ext cx="12663168" cy="8438538"/>
          </a:xfrm>
          <a:prstGeom prst="rect">
            <a:avLst/>
          </a:prstGeom>
          <a:ln w="3175"/>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8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9" name="Attribution eines Geschlechts"/>
          <p:cNvSpPr txBox="1"/>
          <p:nvPr>
            <p:ph type="title"/>
          </p:nvPr>
        </p:nvSpPr>
        <p:spPr>
          <a:prstGeom prst="rect">
            <a:avLst/>
          </a:prstGeom>
        </p:spPr>
        <p:txBody>
          <a:bodyPr/>
          <a:lstStyle/>
          <a:p>
            <a:pPr/>
            <a:r>
              <a:t>Attribution eines Geschlechts</a:t>
            </a:r>
          </a:p>
        </p:txBody>
      </p:sp>
      <p:sp>
        <p:nvSpPr>
          <p:cNvPr id="190" name="Zum Bearbeiten doppelklicken"/>
          <p:cNvSpPr txBox="1"/>
          <p:nvPr>
            <p:ph type="body" idx="1"/>
          </p:nvPr>
        </p:nvSpPr>
        <p:spPr>
          <a:prstGeom prst="rect">
            <a:avLst/>
          </a:prstGeom>
        </p:spPr>
        <p:txBody>
          <a:bodyPr/>
          <a:lstStyle/>
          <a:p>
            <a:pPr/>
          </a:p>
        </p:txBody>
      </p:sp>
      <p:sp>
        <p:nvSpPr>
          <p:cNvPr id="19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Abgerundetes Rechteck"/>
          <p:cNvSpPr/>
          <p:nvPr/>
        </p:nvSpPr>
        <p:spPr>
          <a:xfrm>
            <a:off x="101599" y="6489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94"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19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6"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197"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19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0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2" name="Visuelle Darstellung in Form von Avataren"/>
          <p:cNvSpPr txBox="1"/>
          <p:nvPr>
            <p:ph type="title"/>
          </p:nvPr>
        </p:nvSpPr>
        <p:spPr>
          <a:prstGeom prst="rect">
            <a:avLst/>
          </a:prstGeom>
        </p:spPr>
        <p:txBody>
          <a:bodyPr/>
          <a:lstStyle/>
          <a:p>
            <a:pPr/>
            <a:r>
              <a:t>Visuelle Darstellung in Form von Avataren</a:t>
            </a:r>
          </a:p>
        </p:txBody>
      </p:sp>
      <p:sp>
        <p:nvSpPr>
          <p:cNvPr id="203" name="Zum Bearbeiten doppelklicken"/>
          <p:cNvSpPr txBox="1"/>
          <p:nvPr>
            <p:ph type="body" idx="1"/>
          </p:nvPr>
        </p:nvSpPr>
        <p:spPr>
          <a:prstGeom prst="rect">
            <a:avLst/>
          </a:prstGeom>
        </p:spPr>
        <p:txBody>
          <a:bodyPr/>
          <a:lstStyle/>
          <a:p>
            <a:pPr/>
          </a:p>
        </p:txBody>
      </p:sp>
      <p:sp>
        <p:nvSpPr>
          <p:cNvPr id="20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5" name="echo_feedback_slides.jpg" descr="echo_feedback_slides.jpg"/>
          <p:cNvPicPr>
            <a:picLocks noChangeAspect="1"/>
          </p:cNvPicPr>
          <p:nvPr/>
        </p:nvPicPr>
        <p:blipFill>
          <a:blip r:embed="rId3">
            <a:extLst/>
          </a:blip>
          <a:stretch>
            <a:fillRect/>
          </a:stretch>
        </p:blipFill>
        <p:spPr>
          <a:xfrm>
            <a:off x="170816" y="1043646"/>
            <a:ext cx="12663168" cy="8443900"/>
          </a:xfrm>
          <a:prstGeom prst="rect">
            <a:avLst/>
          </a:prstGeom>
          <a:ln w="3175"/>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1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1" name="Das Uncanny Valley"/>
          <p:cNvSpPr txBox="1"/>
          <p:nvPr>
            <p:ph type="title"/>
          </p:nvPr>
        </p:nvSpPr>
        <p:spPr>
          <a:prstGeom prst="rect">
            <a:avLst/>
          </a:prstGeom>
        </p:spPr>
        <p:txBody>
          <a:bodyPr/>
          <a:lstStyle/>
          <a:p>
            <a:pPr/>
            <a:r>
              <a:t>Das Uncanny Valley</a:t>
            </a:r>
          </a:p>
        </p:txBody>
      </p:sp>
      <p:sp>
        <p:nvSpPr>
          <p:cNvPr id="21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13" name="uncanny-valley.pdf" descr="uncanny-valley.pdf"/>
          <p:cNvPicPr>
            <a:picLocks noChangeAspect="1"/>
          </p:cNvPicPr>
          <p:nvPr/>
        </p:nvPicPr>
        <p:blipFill>
          <a:blip r:embed="rId3">
            <a:extLst/>
          </a:blip>
          <a:stretch>
            <a:fillRect/>
          </a:stretch>
        </p:blipFill>
        <p:spPr>
          <a:xfrm>
            <a:off x="484889" y="1232952"/>
            <a:ext cx="12035022" cy="8065288"/>
          </a:xfrm>
          <a:prstGeom prst="rect">
            <a:avLst/>
          </a:prstGeom>
          <a:ln w="3175"/>
        </p:spPr>
      </p:pic>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Abgerundetes Rechteck"/>
          <p:cNvSpPr/>
          <p:nvPr/>
        </p:nvSpPr>
        <p:spPr>
          <a:xfrm>
            <a:off x="101599" y="71501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18"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1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0"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221"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22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Abgerundetes Rechteck"/>
          <p:cNvSpPr/>
          <p:nvPr/>
        </p:nvSpPr>
        <p:spPr>
          <a:xfrm>
            <a:off x="101599" y="7810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25"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2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7"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228"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22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3" name="Sind Voice UI wirklich Gesprächspartner?"/>
          <p:cNvSpPr txBox="1"/>
          <p:nvPr>
            <p:ph type="title"/>
          </p:nvPr>
        </p:nvSpPr>
        <p:spPr>
          <a:prstGeom prst="rect">
            <a:avLst/>
          </a:prstGeom>
        </p:spPr>
        <p:txBody>
          <a:bodyPr/>
          <a:lstStyle/>
          <a:p>
            <a:pPr/>
            <a:r>
              <a:t>Sind Voice UI wirklich Gesprächspartner?</a:t>
            </a:r>
          </a:p>
        </p:txBody>
      </p:sp>
      <p:sp>
        <p:nvSpPr>
          <p:cNvPr id="23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5" name="dialogue.pdf" descr="dialogue.pdf"/>
          <p:cNvPicPr>
            <a:picLocks noChangeAspect="1"/>
          </p:cNvPicPr>
          <p:nvPr/>
        </p:nvPicPr>
        <p:blipFill>
          <a:blip r:embed="rId3">
            <a:extLst/>
          </a:blip>
          <a:stretch>
            <a:fillRect/>
          </a:stretch>
        </p:blipFill>
        <p:spPr>
          <a:xfrm>
            <a:off x="203200" y="1576631"/>
            <a:ext cx="12598400" cy="6999770"/>
          </a:xfrm>
          <a:prstGeom prst="rect">
            <a:avLst/>
          </a:prstGeom>
          <a:ln w="3175"/>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Abgerundetes Rechteck"/>
          <p:cNvSpPr/>
          <p:nvPr/>
        </p:nvSpPr>
        <p:spPr>
          <a:xfrm>
            <a:off x="101599" y="8496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40" name="Butz, Krüger, Völkel: Mensch-Maschine-Interaktion, Kapitel 21 - Voice User Interfaces                                         Folie"/>
          <p:cNvSpPr txBox="1"/>
          <p:nvPr/>
        </p:nvSpPr>
        <p:spPr>
          <a:xfrm>
            <a:off x="170816" y="9497434"/>
            <a:ext cx="12663169"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21 - Voice User Interfaces      			                                Folie</a:t>
            </a:r>
          </a:p>
        </p:txBody>
      </p:sp>
      <p:sp>
        <p:nvSpPr>
          <p:cNvPr id="24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2" name="Kapitel 21 - Voice User Interfaces"/>
          <p:cNvSpPr txBox="1"/>
          <p:nvPr>
            <p:ph type="title"/>
          </p:nvPr>
        </p:nvSpPr>
        <p:spPr>
          <a:xfrm>
            <a:off x="203200" y="205081"/>
            <a:ext cx="12598400" cy="1471915"/>
          </a:xfrm>
          <a:prstGeom prst="rect">
            <a:avLst/>
          </a:prstGeom>
        </p:spPr>
        <p:txBody>
          <a:bodyPr/>
          <a:lstStyle/>
          <a:p>
            <a:pPr/>
            <a:r>
              <a:t>Kapitel 21 - Voice User Interfaces</a:t>
            </a:r>
          </a:p>
        </p:txBody>
      </p:sp>
      <p:sp>
        <p:nvSpPr>
          <p:cNvPr id="243" name="Was sind VUI, Sprachassistenten und Chatbots?…"/>
          <p:cNvSpPr txBox="1"/>
          <p:nvPr>
            <p:ph type="body" idx="1"/>
          </p:nvPr>
        </p:nvSpPr>
        <p:spPr>
          <a:xfrm>
            <a:off x="203200" y="1816325"/>
            <a:ext cx="12598400" cy="7541780"/>
          </a:xfrm>
          <a:prstGeom prst="rect">
            <a:avLst/>
          </a:prstGeom>
        </p:spPr>
        <p:txBody>
          <a:bodyPr/>
          <a:lstStyle/>
          <a:p>
            <a:pPr/>
            <a:r>
              <a:t>Was sind VUI, Sprachassistenten und Chatbots?</a:t>
            </a:r>
          </a:p>
          <a:p>
            <a:pPr/>
            <a:r>
              <a:t>Wie funktionieren Voice User Interfaces?</a:t>
            </a:r>
          </a:p>
          <a:p>
            <a:pPr/>
            <a:r>
              <a:t>Wo und wie werden Voice User Interfaces genutzt?</a:t>
            </a:r>
          </a:p>
          <a:p>
            <a:pPr/>
            <a:r>
              <a:t>Vorteile von Voice User Interfaces</a:t>
            </a:r>
          </a:p>
          <a:p>
            <a:pPr/>
            <a:r>
              <a:t>Herausforderungen von Voice User Interfaces</a:t>
            </a:r>
          </a:p>
          <a:p>
            <a:pPr/>
            <a:r>
              <a:t>Dialoggestaltung</a:t>
            </a:r>
          </a:p>
          <a:p>
            <a:pPr/>
            <a:r>
              <a:t>Gestaltung der Persona eines VUI</a:t>
            </a:r>
          </a:p>
          <a:p>
            <a:pPr/>
            <a:r>
              <a:t>Visuelle Darstellung in Form von Avataren</a:t>
            </a:r>
          </a:p>
          <a:p>
            <a:pPr/>
            <a:r>
              <a:t>Wake Word oder Prokative Sprachassistenten?</a:t>
            </a:r>
          </a:p>
          <a:p>
            <a:pPr/>
            <a:r>
              <a:t>Sind Voice User Interfaces wirklich Gesprächspartner?</a:t>
            </a:r>
          </a:p>
          <a:p>
            <a:pPr/>
            <a:r>
              <a:t>Wie sollte der perfekte Sprachassistent sein?</a:t>
            </a:r>
          </a:p>
        </p:txBody>
      </p:sp>
      <p:sp>
        <p:nvSpPr>
          <p:cNvPr id="24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