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g"/>
  <Default Extension="png" ContentType="image/png"/>
  <Default Extension="bmp" ContentType="image/bmp"/>
  <Default Extension="gif" ContentType="image/gif"/>
  <Default Extension="tif" ContentType="image/tif"/>
  <Default Extension="pdf" ContentType="application/pdf"/>
  <Default Extension="mov" ContentType="application/movie"/>
  <Default Extension="vml" ContentType="application/vnd.openxmlformats-officedocument.vmlDrawing"/>
  <Default Extension="xlsx" ContentType="application/vnd.openxmlformats-officedocument.spreadsheetml.sheet"/>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commentAuthors.xml" ContentType="application/vnd.openxmlformats-officedocument.presentationml.commentAuthors+xml"/>
  <Override PartName="/ppt/tableStyles.xml" ContentType="application/vnd.openxmlformats-officedocument.presentationml.tableStyles+xml"/>
  <Override PartName="/ppt/slideMasters/slideMaster1.xml" ContentType="application/vnd.openxmlformats-officedocument.presentationml.slideMaster+xml"/>
  <Override PartName="/ppt/theme/theme1.xml" ContentType="application/vnd.openxmlformats-officedocument.theme+xml"/>
  <Override PartName="/ppt/notesMasters/notesMaster1.xml" ContentType="application/vnd.openxmlformats-officedocument.presentationml.notes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media/image1.jpeg" ContentType="image/jpeg"/>
  <Override PartName="/ppt/media/media1.mp4" ContentType="video/unknown"/>
  <Override PartName="/ppt/media/media2.mp4" ContentType="video/unknown"/>
  <Override PartName="/ppt/notesSlides/notesSlide2.xml" ContentType="application/vnd.openxmlformats-officedocument.presentationml.notesSlide+xml"/>
  <Override PartName="/ppt/media/media1.mov" ContentType="video/unknown"/>
  <Override PartName="/ppt/notesSlides/notesSlide3.xml" ContentType="application/vnd.openxmlformats-officedocument.presentationml.notesSlide+xml"/>
  <Override PartName="/ppt/notesSlides/notesSlide4.xml" ContentType="application/vnd.openxmlformats-officedocument.presentationml.notesSlide+xml"/>
  <Override PartName="/ppt/media/image2.jpeg" ContentType="image/jpeg"/>
  <Override PartName="/ppt/media/image3.jpeg" ContentType="image/jpeg"/>
  <Override PartName="/ppt/media/image4.jpeg" ContentType="image/jpeg"/>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media/image5.jpeg" ContentType="image/jpeg"/>
  <Override PartName="/ppt/media/media3.mp4" ContentType="video/unknown"/>
  <Override PartName="/ppt/media/media4.mp4" ContentType="video/unknown"/>
  <Override PartName="/ppt/media/image6.jpeg" ContentType="image/jpeg"/>
  <Override PartName="/ppt/media/media5.mp4" ContentType="video/unknown"/>
  <Override PartName="/ppt/media/media6.mp4" ContentType="video/unknown"/>
  <Override PartName="/ppt/notesSlides/notesSlide8.xml" ContentType="application/vnd.openxmlformats-officedocument.presentationml.notesSlide+xml"/>
  <Override PartName="/ppt/media/media7.mp4" ContentType="video/unknown"/>
  <Override PartName="/ppt/notesSlides/notesSlide9.xml" ContentType="application/vnd.openxmlformats-officedocument.presentationml.notesSlide+xml"/>
  <Override PartName="/ppt/media/image7.jpeg" ContentType="image/jpeg"/>
  <Override PartName="/ppt/media/media8.mp4" ContentType="video/unknown"/>
  <Override PartName="/ppt/notesSlides/notesSlide10.xml" ContentType="application/vnd.openxmlformats-officedocument.presentationml.notesSlide+xml"/>
  <Override PartName="/ppt/media/media9.mp4" ContentType="video/unknown"/>
  <Override PartName="/ppt/notesSlides/notesSlide11.xml" ContentType="application/vnd.openxmlformats-officedocument.presentationml.notesSlide+xml"/>
  <Override PartName="/ppt/media/media10.mp4" ContentType="video/unknown"/>
  <Override PartName="/ppt/notesSlides/notesSlide12.xml" ContentType="application/vnd.openxmlformats-officedocument.presentationml.notesSlide+xml"/>
  <Override PartName="/ppt/media/media2.mov" ContentType="video/unknown"/>
  <Override PartName="/ppt/notesSlides/notesSlide13.xml" ContentType="application/vnd.openxmlformats-officedocument.presentationml.notesSlide+xml"/>
  <Override PartName="/ppt/media/media3.mov" ContentType="video/unknown"/>
  <Override PartName="/ppt/media/media4.mov" ContentType="video/unknown"/>
  <Override PartName="/ppt/media/media11.mp4" ContentType="video/unknown"/>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ldMasterIdLst>
    <p:sldMasterId id="2147483648" r:id="rId5"/>
  </p:sldMasterIdLst>
  <p:notesMasterIdLst>
    <p:notesMasterId r:id="rId7"/>
  </p:notesMasterIdLst>
  <p:sldIdLst>
    <p:sldId id="256" r:id="rId8"/>
    <p:sldId id="257" r:id="rId9"/>
    <p:sldId id="258" r:id="rId10"/>
    <p:sldId id="259" r:id="rId11"/>
    <p:sldId id="260" r:id="rId12"/>
    <p:sldId id="261" r:id="rId13"/>
    <p:sldId id="262" r:id="rId14"/>
    <p:sldId id="263" r:id="rId15"/>
    <p:sldId id="264" r:id="rId16"/>
    <p:sldId id="265" r:id="rId17"/>
    <p:sldId id="266" r:id="rId18"/>
    <p:sldId id="267" r:id="rId19"/>
    <p:sldId id="268" r:id="rId20"/>
    <p:sldId id="269" r:id="rId21"/>
    <p:sldId id="270" r:id="rId22"/>
    <p:sldId id="271" r:id="rId23"/>
    <p:sldId id="272" r:id="rId24"/>
    <p:sldId id="273" r:id="rId25"/>
    <p:sldId id="274" r:id="rId26"/>
    <p:sldId id="275" r:id="rId27"/>
    <p:sldId id="276" r:id="rId28"/>
    <p:sldId id="277" r:id="rId29"/>
    <p:sldId id="278" r:id="rId30"/>
    <p:sldId id="279" r:id="rId31"/>
    <p:sldId id="280" r:id="rId32"/>
    <p:sldId id="281" r:id="rId33"/>
    <p:sldId id="282" r:id="rId34"/>
    <p:sldId id="283" r:id="rId35"/>
    <p:sldId id="284" r:id="rId36"/>
    <p:sldId id="285" r:id="rId37"/>
    <p:sldId id="286" r:id="rId38"/>
    <p:sldId id="287" r:id="rId39"/>
    <p:sldId id="288" r:id="rId40"/>
    <p:sldId id="289" r:id="rId41"/>
    <p:sldId id="290" r:id="rId42"/>
    <p:sldId id="291" r:id="rId43"/>
    <p:sldId id="292" r:id="rId44"/>
    <p:sldId id="293" r:id="rId45"/>
    <p:sldId id="294" r:id="rId46"/>
    <p:sldId id="295" r:id="rId47"/>
    <p:sldId id="296" r:id="rId48"/>
    <p:sldId id="297" r:id="rId49"/>
    <p:sldId id="298" r:id="rId50"/>
    <p:sldId id="299" r:id="rId51"/>
    <p:sldId id="300" r:id="rId52"/>
    <p:sldId id="301" r:id="rId53"/>
    <p:sldId id="302" r:id="rId54"/>
    <p:sldId id="303" r:id="rId55"/>
    <p:sldId id="304" r:id="rId56"/>
  </p:sldIdLst>
  <p:sldSz cx="13004800" cy="97536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57799" marR="57799" indent="0" algn="l" defTabSz="1295400" rtl="0" fontAlgn="auto" latinLnBrk="0" hangingPunct="0">
      <a:lnSpc>
        <a:spcPct val="100000"/>
      </a:lnSpc>
      <a:spcBef>
        <a:spcPts val="0"/>
      </a:spcBef>
      <a:spcAft>
        <a:spcPts val="0"/>
      </a:spcAft>
      <a:buClrTx/>
      <a:buSzTx/>
      <a:buFontTx/>
      <a:buNone/>
      <a:tabLst/>
      <a:defRPr b="0" baseline="0" cap="none" i="0" spc="0" strike="noStrike" sz="2200" u="none" kumimoji="0" normalizeH="0">
        <a:ln>
          <a:noFill/>
        </a:ln>
        <a:solidFill>
          <a:srgbClr val="000000"/>
        </a:solidFill>
        <a:effectLst/>
        <a:uFill>
          <a:solidFill>
            <a:srgbClr val="000000"/>
          </a:solidFill>
        </a:uFill>
        <a:latin typeface="+mn-lt"/>
        <a:ea typeface="+mn-ea"/>
        <a:cs typeface="+mn-cs"/>
        <a:sym typeface="Arial"/>
      </a:defRPr>
    </a:lvl1pPr>
    <a:lvl2pPr marL="57799" marR="57799" indent="342900" algn="l" defTabSz="1295400" rtl="0" fontAlgn="auto" latinLnBrk="0" hangingPunct="0">
      <a:lnSpc>
        <a:spcPct val="100000"/>
      </a:lnSpc>
      <a:spcBef>
        <a:spcPts val="0"/>
      </a:spcBef>
      <a:spcAft>
        <a:spcPts val="0"/>
      </a:spcAft>
      <a:buClrTx/>
      <a:buSzTx/>
      <a:buFontTx/>
      <a:buNone/>
      <a:tabLst/>
      <a:defRPr b="0" baseline="0" cap="none" i="0" spc="0" strike="noStrike" sz="2200" u="none" kumimoji="0" normalizeH="0">
        <a:ln>
          <a:noFill/>
        </a:ln>
        <a:solidFill>
          <a:srgbClr val="000000"/>
        </a:solidFill>
        <a:effectLst/>
        <a:uFill>
          <a:solidFill>
            <a:srgbClr val="000000"/>
          </a:solidFill>
        </a:uFill>
        <a:latin typeface="+mn-lt"/>
        <a:ea typeface="+mn-ea"/>
        <a:cs typeface="+mn-cs"/>
        <a:sym typeface="Arial"/>
      </a:defRPr>
    </a:lvl2pPr>
    <a:lvl3pPr marL="57799" marR="57799" indent="685800" algn="l" defTabSz="1295400" rtl="0" fontAlgn="auto" latinLnBrk="0" hangingPunct="0">
      <a:lnSpc>
        <a:spcPct val="100000"/>
      </a:lnSpc>
      <a:spcBef>
        <a:spcPts val="0"/>
      </a:spcBef>
      <a:spcAft>
        <a:spcPts val="0"/>
      </a:spcAft>
      <a:buClrTx/>
      <a:buSzTx/>
      <a:buFontTx/>
      <a:buNone/>
      <a:tabLst/>
      <a:defRPr b="0" baseline="0" cap="none" i="0" spc="0" strike="noStrike" sz="2200" u="none" kumimoji="0" normalizeH="0">
        <a:ln>
          <a:noFill/>
        </a:ln>
        <a:solidFill>
          <a:srgbClr val="000000"/>
        </a:solidFill>
        <a:effectLst/>
        <a:uFill>
          <a:solidFill>
            <a:srgbClr val="000000"/>
          </a:solidFill>
        </a:uFill>
        <a:latin typeface="+mn-lt"/>
        <a:ea typeface="+mn-ea"/>
        <a:cs typeface="+mn-cs"/>
        <a:sym typeface="Arial"/>
      </a:defRPr>
    </a:lvl3pPr>
    <a:lvl4pPr marL="57799" marR="57799" indent="1028700" algn="l" defTabSz="1295400" rtl="0" fontAlgn="auto" latinLnBrk="0" hangingPunct="0">
      <a:lnSpc>
        <a:spcPct val="100000"/>
      </a:lnSpc>
      <a:spcBef>
        <a:spcPts val="0"/>
      </a:spcBef>
      <a:spcAft>
        <a:spcPts val="0"/>
      </a:spcAft>
      <a:buClrTx/>
      <a:buSzTx/>
      <a:buFontTx/>
      <a:buNone/>
      <a:tabLst/>
      <a:defRPr b="0" baseline="0" cap="none" i="0" spc="0" strike="noStrike" sz="2200" u="none" kumimoji="0" normalizeH="0">
        <a:ln>
          <a:noFill/>
        </a:ln>
        <a:solidFill>
          <a:srgbClr val="000000"/>
        </a:solidFill>
        <a:effectLst/>
        <a:uFill>
          <a:solidFill>
            <a:srgbClr val="000000"/>
          </a:solidFill>
        </a:uFill>
        <a:latin typeface="+mn-lt"/>
        <a:ea typeface="+mn-ea"/>
        <a:cs typeface="+mn-cs"/>
        <a:sym typeface="Arial"/>
      </a:defRPr>
    </a:lvl4pPr>
    <a:lvl5pPr marL="57799" marR="57799" indent="1371600" algn="l" defTabSz="1295400" rtl="0" fontAlgn="auto" latinLnBrk="0" hangingPunct="0">
      <a:lnSpc>
        <a:spcPct val="100000"/>
      </a:lnSpc>
      <a:spcBef>
        <a:spcPts val="0"/>
      </a:spcBef>
      <a:spcAft>
        <a:spcPts val="0"/>
      </a:spcAft>
      <a:buClrTx/>
      <a:buSzTx/>
      <a:buFontTx/>
      <a:buNone/>
      <a:tabLst/>
      <a:defRPr b="0" baseline="0" cap="none" i="0" spc="0" strike="noStrike" sz="2200" u="none" kumimoji="0" normalizeH="0">
        <a:ln>
          <a:noFill/>
        </a:ln>
        <a:solidFill>
          <a:srgbClr val="000000"/>
        </a:solidFill>
        <a:effectLst/>
        <a:uFill>
          <a:solidFill>
            <a:srgbClr val="000000"/>
          </a:solidFill>
        </a:uFill>
        <a:latin typeface="+mn-lt"/>
        <a:ea typeface="+mn-ea"/>
        <a:cs typeface="+mn-cs"/>
        <a:sym typeface="Arial"/>
      </a:defRPr>
    </a:lvl5pPr>
    <a:lvl6pPr marL="57799" marR="57799" indent="1714500" algn="l" defTabSz="1295400" rtl="0" fontAlgn="auto" latinLnBrk="0" hangingPunct="0">
      <a:lnSpc>
        <a:spcPct val="100000"/>
      </a:lnSpc>
      <a:spcBef>
        <a:spcPts val="0"/>
      </a:spcBef>
      <a:spcAft>
        <a:spcPts val="0"/>
      </a:spcAft>
      <a:buClrTx/>
      <a:buSzTx/>
      <a:buFontTx/>
      <a:buNone/>
      <a:tabLst/>
      <a:defRPr b="0" baseline="0" cap="none" i="0" spc="0" strike="noStrike" sz="2200" u="none" kumimoji="0" normalizeH="0">
        <a:ln>
          <a:noFill/>
        </a:ln>
        <a:solidFill>
          <a:srgbClr val="000000"/>
        </a:solidFill>
        <a:effectLst/>
        <a:uFill>
          <a:solidFill>
            <a:srgbClr val="000000"/>
          </a:solidFill>
        </a:uFill>
        <a:latin typeface="+mn-lt"/>
        <a:ea typeface="+mn-ea"/>
        <a:cs typeface="+mn-cs"/>
        <a:sym typeface="Arial"/>
      </a:defRPr>
    </a:lvl6pPr>
    <a:lvl7pPr marL="57799" marR="57799" indent="2057400" algn="l" defTabSz="1295400" rtl="0" fontAlgn="auto" latinLnBrk="0" hangingPunct="0">
      <a:lnSpc>
        <a:spcPct val="100000"/>
      </a:lnSpc>
      <a:spcBef>
        <a:spcPts val="0"/>
      </a:spcBef>
      <a:spcAft>
        <a:spcPts val="0"/>
      </a:spcAft>
      <a:buClrTx/>
      <a:buSzTx/>
      <a:buFontTx/>
      <a:buNone/>
      <a:tabLst/>
      <a:defRPr b="0" baseline="0" cap="none" i="0" spc="0" strike="noStrike" sz="2200" u="none" kumimoji="0" normalizeH="0">
        <a:ln>
          <a:noFill/>
        </a:ln>
        <a:solidFill>
          <a:srgbClr val="000000"/>
        </a:solidFill>
        <a:effectLst/>
        <a:uFill>
          <a:solidFill>
            <a:srgbClr val="000000"/>
          </a:solidFill>
        </a:uFill>
        <a:latin typeface="+mn-lt"/>
        <a:ea typeface="+mn-ea"/>
        <a:cs typeface="+mn-cs"/>
        <a:sym typeface="Arial"/>
      </a:defRPr>
    </a:lvl7pPr>
    <a:lvl8pPr marL="57799" marR="57799" indent="2400300" algn="l" defTabSz="1295400" rtl="0" fontAlgn="auto" latinLnBrk="0" hangingPunct="0">
      <a:lnSpc>
        <a:spcPct val="100000"/>
      </a:lnSpc>
      <a:spcBef>
        <a:spcPts val="0"/>
      </a:spcBef>
      <a:spcAft>
        <a:spcPts val="0"/>
      </a:spcAft>
      <a:buClrTx/>
      <a:buSzTx/>
      <a:buFontTx/>
      <a:buNone/>
      <a:tabLst/>
      <a:defRPr b="0" baseline="0" cap="none" i="0" spc="0" strike="noStrike" sz="2200" u="none" kumimoji="0" normalizeH="0">
        <a:ln>
          <a:noFill/>
        </a:ln>
        <a:solidFill>
          <a:srgbClr val="000000"/>
        </a:solidFill>
        <a:effectLst/>
        <a:uFill>
          <a:solidFill>
            <a:srgbClr val="000000"/>
          </a:solidFill>
        </a:uFill>
        <a:latin typeface="+mn-lt"/>
        <a:ea typeface="+mn-ea"/>
        <a:cs typeface="+mn-cs"/>
        <a:sym typeface="Arial"/>
      </a:defRPr>
    </a:lvl8pPr>
    <a:lvl9pPr marL="57799" marR="57799" indent="2743200" algn="l" defTabSz="1295400" rtl="0" fontAlgn="auto" latinLnBrk="0" hangingPunct="0">
      <a:lnSpc>
        <a:spcPct val="100000"/>
      </a:lnSpc>
      <a:spcBef>
        <a:spcPts val="0"/>
      </a:spcBef>
      <a:spcAft>
        <a:spcPts val="0"/>
      </a:spcAft>
      <a:buClrTx/>
      <a:buSzTx/>
      <a:buFontTx/>
      <a:buNone/>
      <a:tabLst/>
      <a:defRPr b="0" baseline="0" cap="none" i="0" spc="0" strike="noStrike" sz="2200" u="none" kumimoji="0" normalizeH="0">
        <a:ln>
          <a:noFill/>
        </a:ln>
        <a:solidFill>
          <a:srgbClr val="000000"/>
        </a:solidFill>
        <a:effectLst/>
        <a:uFill>
          <a:solidFill>
            <a:srgbClr val="000000"/>
          </a:solidFill>
        </a:uFill>
        <a:latin typeface="+mn-lt"/>
        <a:ea typeface="+mn-ea"/>
        <a:cs typeface="+mn-cs"/>
        <a:sym typeface="Arial"/>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file>

<file path=ppt/presProps.xml><?xml version="1.0" encoding="utf-8"?>
<p:presentation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howPr loop="0"/>
</p:presentationPr>
</file>

<file path=ppt/tableStyles.xml><?xml version="1.0" encoding="utf-8"?>
<a:tblStyleLst xmlns:a="http://schemas.openxmlformats.org/drawingml/2006/main" xmlns:r="http://schemas.openxmlformats.org/officeDocument/2006/relationships" def="{5940675A-B579-460E-94D1-54222C63F5DA}">
  <a:tblStyle styleId="{8F44A2F1-9E1F-4B54-A3A2-5F16C0AD49E2}" styleName="">
    <a:tblBg/>
    <a:wholeTbl>
      <a:tcTxStyle b="off"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wholeTbl>
    <a:band2H>
      <a:tcTxStyle b="def" i="def"/>
      <a:tcStyle>
        <a:tcBdr/>
        <a:fill>
          <a:solidFill>
            <a:srgbClr val="C5C7C9">
              <a:alpha val="30000"/>
            </a:srgbClr>
          </a:solidFill>
        </a:fill>
      </a:tcStyle>
    </a:band2H>
    <a:firstCol>
      <a:tcTxStyle b="off" i="off">
        <a:fontRef idx="minor">
          <a:srgbClr val="000000"/>
        </a:fontRef>
        <a:srgbClr val="000000"/>
      </a:tcTxStyle>
      <a:tcStyle>
        <a:tcBdr>
          <a:left>
            <a:ln w="28575"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000000">
              <a:alpha val="25000"/>
            </a:srgbClr>
          </a:solidFill>
        </a:fill>
      </a:tcStyle>
    </a:firstCol>
    <a:lastRow>
      <a:tcTxStyle b="off"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28575"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000000">
              <a:alpha val="25000"/>
            </a:srgbClr>
          </a:solidFill>
        </a:fill>
      </a:tcStyle>
    </a:lastRow>
    <a:firstRow>
      <a:tcTxStyle b="off"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28575"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000000">
              <a:alpha val="25000"/>
            </a:srgbClr>
          </a:solidFill>
        </a:fill>
      </a:tcStyle>
    </a:firstRow>
  </a:tblStyle>
  <a:tblStyle styleId="{C7B018BB-80A7-4F77-B60F-C8B233D01FF8}" styleName="">
    <a:tblBg/>
    <a:wholeTbl>
      <a:tcTxStyle b="def" i="def">
        <a:font>
          <a:latin typeface="Helvetica Light"/>
          <a:ea typeface="Helvetica Light"/>
          <a:cs typeface="Helvetica Light"/>
        </a:font>
        <a:srgbClr val="000000"/>
      </a:tcTxStyle>
      <a:tcStyle>
        <a:tcBdr>
          <a:left>
            <a:ln w="12700" cap="flat">
              <a:solidFill>
                <a:srgbClr val="B8B8B8"/>
              </a:solidFill>
              <a:prstDash val="solid"/>
              <a:miter lim="400000"/>
            </a:ln>
          </a:left>
          <a:right>
            <a:ln w="12700" cap="flat">
              <a:solidFill>
                <a:srgbClr val="B8B8B8"/>
              </a:solidFill>
              <a:prstDash val="solid"/>
              <a:miter lim="400000"/>
            </a:ln>
          </a:right>
          <a:top>
            <a:ln w="12700" cap="flat">
              <a:solidFill>
                <a:srgbClr val="B8B8B8"/>
              </a:solidFill>
              <a:prstDash val="solid"/>
              <a:miter lim="400000"/>
            </a:ln>
          </a:top>
          <a:bottom>
            <a:ln w="12700" cap="flat">
              <a:solidFill>
                <a:srgbClr val="B8B8B8"/>
              </a:solidFill>
              <a:prstDash val="solid"/>
              <a:miter lim="400000"/>
            </a:ln>
          </a:bottom>
          <a:insideH>
            <a:ln w="12700" cap="flat">
              <a:solidFill>
                <a:srgbClr val="B8B8B8"/>
              </a:solidFill>
              <a:prstDash val="solid"/>
              <a:miter lim="400000"/>
            </a:ln>
          </a:insideH>
          <a:insideV>
            <a:ln w="12700" cap="flat">
              <a:solidFill>
                <a:srgbClr val="B8B8B8"/>
              </a:solidFill>
              <a:prstDash val="solid"/>
              <a:miter lim="400000"/>
            </a:ln>
          </a:insideV>
        </a:tcBdr>
        <a:fill>
          <a:solidFill>
            <a:srgbClr val="EBEBEB"/>
          </a:solidFill>
        </a:fill>
      </a:tcStyle>
    </a:wholeTbl>
    <a:band2H>
      <a:tcTxStyle b="def" i="def"/>
      <a:tcStyle>
        <a:tcBdr/>
        <a:fill>
          <a:solidFill>
            <a:srgbClr val="E1E0DA"/>
          </a:solidFill>
        </a:fill>
      </a:tcStyle>
    </a:band2H>
    <a:firstCol>
      <a:tcTxStyle b="on" i="def">
        <a:font>
          <a:latin typeface="Helvetica"/>
          <a:ea typeface="Helvetica"/>
          <a:cs typeface="Helvetica"/>
        </a:font>
        <a:srgbClr val="FFFFFF"/>
      </a:tcTxStyle>
      <a:tcStyle>
        <a:tcBdr>
          <a:left>
            <a:ln w="12700" cap="flat">
              <a:solidFill>
                <a:srgbClr val="606060"/>
              </a:solidFill>
              <a:prstDash val="solid"/>
              <a:miter lim="400000"/>
            </a:ln>
          </a:left>
          <a:right>
            <a:ln w="12700" cap="flat">
              <a:solidFill>
                <a:srgbClr val="606060"/>
              </a:solidFill>
              <a:prstDash val="solid"/>
              <a:miter lim="400000"/>
            </a:ln>
          </a:right>
          <a:top>
            <a:ln w="12700" cap="flat">
              <a:solidFill>
                <a:srgbClr val="606060"/>
              </a:solidFill>
              <a:prstDash val="solid"/>
              <a:miter lim="400000"/>
            </a:ln>
          </a:top>
          <a:bottom>
            <a:ln w="12700" cap="flat">
              <a:solidFill>
                <a:srgbClr val="606060"/>
              </a:solidFill>
              <a:prstDash val="solid"/>
              <a:miter lim="400000"/>
            </a:ln>
          </a:bottom>
          <a:insideH>
            <a:ln w="12700" cap="flat">
              <a:solidFill>
                <a:srgbClr val="606060"/>
              </a:solidFill>
              <a:prstDash val="solid"/>
              <a:miter lim="400000"/>
            </a:ln>
          </a:insideH>
          <a:insideV>
            <a:ln w="12700" cap="flat">
              <a:solidFill>
                <a:srgbClr val="606060"/>
              </a:solidFill>
              <a:prstDash val="solid"/>
              <a:miter lim="400000"/>
            </a:ln>
          </a:insideV>
        </a:tcBdr>
        <a:fill>
          <a:solidFill>
            <a:srgbClr val="5AC831"/>
          </a:solidFill>
        </a:fill>
      </a:tcStyle>
    </a:firstCol>
    <a:lastRow>
      <a:tcTxStyle b="def" i="def">
        <a:font>
          <a:latin typeface="Helvetica Light"/>
          <a:ea typeface="Helvetica Light"/>
          <a:cs typeface="Helvetica Light"/>
        </a:font>
        <a:srgbClr val="000000"/>
      </a:tcTxStyle>
      <a:tcStyle>
        <a:tcBdr>
          <a:left>
            <a:ln w="12700" cap="flat">
              <a:solidFill>
                <a:srgbClr val="B8B8B8"/>
              </a:solidFill>
              <a:prstDash val="solid"/>
              <a:miter lim="400000"/>
            </a:ln>
          </a:left>
          <a:right>
            <a:ln w="12700" cap="flat">
              <a:solidFill>
                <a:srgbClr val="B8B8B8"/>
              </a:solidFill>
              <a:prstDash val="solid"/>
              <a:miter lim="400000"/>
            </a:ln>
          </a:right>
          <a:top>
            <a:ln w="25400" cap="flat">
              <a:solidFill>
                <a:srgbClr val="606060"/>
              </a:solidFill>
              <a:prstDash val="solid"/>
              <a:miter lim="400000"/>
            </a:ln>
          </a:top>
          <a:bottom>
            <a:ln w="12700" cap="flat">
              <a:solidFill>
                <a:srgbClr val="606060"/>
              </a:solidFill>
              <a:prstDash val="solid"/>
              <a:miter lim="400000"/>
            </a:ln>
          </a:bottom>
          <a:insideH>
            <a:ln w="12700" cap="flat">
              <a:solidFill>
                <a:srgbClr val="B8B8B8"/>
              </a:solidFill>
              <a:prstDash val="solid"/>
              <a:miter lim="400000"/>
            </a:ln>
          </a:insideH>
          <a:insideV>
            <a:ln w="12700" cap="flat">
              <a:solidFill>
                <a:srgbClr val="B8B8B8"/>
              </a:solidFill>
              <a:prstDash val="solid"/>
              <a:miter lim="400000"/>
            </a:ln>
          </a:insideV>
        </a:tcBdr>
        <a:fill>
          <a:solidFill>
            <a:srgbClr val="EBEBEB"/>
          </a:solidFill>
        </a:fill>
      </a:tcStyle>
    </a:lastRow>
    <a:firstRow>
      <a:tcTxStyle b="on" i="def">
        <a:font>
          <a:latin typeface="Helvetica"/>
          <a:ea typeface="Helvetica"/>
          <a:cs typeface="Helvetica"/>
        </a:font>
        <a:srgbClr val="FFFFFF"/>
      </a:tcTxStyle>
      <a:tcStyle>
        <a:tcBdr>
          <a:left>
            <a:ln w="12700" cap="flat">
              <a:solidFill>
                <a:srgbClr val="606060"/>
              </a:solidFill>
              <a:prstDash val="solid"/>
              <a:miter lim="400000"/>
            </a:ln>
          </a:left>
          <a:right>
            <a:ln w="12700" cap="flat">
              <a:solidFill>
                <a:srgbClr val="606060"/>
              </a:solidFill>
              <a:prstDash val="solid"/>
              <a:miter lim="400000"/>
            </a:ln>
          </a:right>
          <a:top>
            <a:ln w="12700" cap="flat">
              <a:solidFill>
                <a:srgbClr val="606060"/>
              </a:solidFill>
              <a:prstDash val="solid"/>
              <a:miter lim="400000"/>
            </a:ln>
          </a:top>
          <a:bottom>
            <a:ln w="12700" cap="flat">
              <a:solidFill>
                <a:srgbClr val="606060"/>
              </a:solidFill>
              <a:prstDash val="solid"/>
              <a:miter lim="400000"/>
            </a:ln>
          </a:bottom>
          <a:insideH>
            <a:ln w="12700" cap="flat">
              <a:solidFill>
                <a:srgbClr val="606060"/>
              </a:solidFill>
              <a:prstDash val="solid"/>
              <a:miter lim="400000"/>
            </a:ln>
          </a:insideH>
          <a:insideV>
            <a:ln w="12700" cap="flat">
              <a:solidFill>
                <a:srgbClr val="606060"/>
              </a:solidFill>
              <a:prstDash val="solid"/>
              <a:miter lim="400000"/>
            </a:ln>
          </a:insideV>
        </a:tcBdr>
        <a:fill>
          <a:solidFill>
            <a:schemeClr val="accent2"/>
          </a:solidFill>
        </a:fill>
      </a:tcStyle>
    </a:firstRow>
  </a:tblStyle>
  <a:tblStyle styleId="{EEE7283C-3CF3-47DC-8721-378D4A62B228}" styleName="">
    <a:tblBg/>
    <a:wholeTbl>
      <a:tcTxStyle b="def" i="def">
        <a:font>
          <a:latin typeface="Helvetica Light"/>
          <a:ea typeface="Helvetica Light"/>
          <a:cs typeface="Helvetica Light"/>
        </a:font>
        <a:srgbClr val="000000"/>
      </a:tcTxStyle>
      <a:tcStyle>
        <a:tcBdr>
          <a:left>
            <a:ln w="12700" cap="flat">
              <a:solidFill>
                <a:srgbClr val="5D5D5D"/>
              </a:solidFill>
              <a:custDash>
                <a:ds d="200000" sp="200000"/>
              </a:custDash>
              <a:miter lim="400000"/>
            </a:ln>
          </a:left>
          <a:right>
            <a:ln w="12700" cap="flat">
              <a:solidFill>
                <a:srgbClr val="5D5D5D"/>
              </a:solidFill>
              <a:custDash>
                <a:ds d="200000" sp="200000"/>
              </a:custDash>
              <a:miter lim="400000"/>
            </a:ln>
          </a:right>
          <a:top>
            <a:ln w="12700" cap="flat">
              <a:solidFill>
                <a:srgbClr val="5D5D5D"/>
              </a:solidFill>
              <a:custDash>
                <a:ds d="200000" sp="200000"/>
              </a:custDash>
              <a:miter lim="400000"/>
            </a:ln>
          </a:top>
          <a:bottom>
            <a:ln w="12700" cap="flat">
              <a:solidFill>
                <a:srgbClr val="5D5D5D"/>
              </a:solidFill>
              <a:custDash>
                <a:ds d="200000" sp="200000"/>
              </a:custDash>
              <a:miter lim="400000"/>
            </a:ln>
          </a:bottom>
          <a:insideH>
            <a:ln w="12700" cap="flat">
              <a:solidFill>
                <a:srgbClr val="5D5D5D"/>
              </a:solidFill>
              <a:custDash>
                <a:ds d="200000" sp="200000"/>
              </a:custDash>
              <a:miter lim="400000"/>
            </a:ln>
          </a:insideH>
          <a:insideV>
            <a:ln w="12700" cap="flat">
              <a:solidFill>
                <a:srgbClr val="5D5D5D"/>
              </a:solidFill>
              <a:custDash>
                <a:ds d="200000" sp="200000"/>
              </a:custDash>
              <a:miter lim="400000"/>
            </a:ln>
          </a:insideV>
        </a:tcBdr>
        <a:fill>
          <a:solidFill>
            <a:srgbClr val="E6E3D7"/>
          </a:solidFill>
        </a:fill>
      </a:tcStyle>
    </a:wholeTbl>
    <a:band2H>
      <a:tcTxStyle b="def" i="def"/>
      <a:tcStyle>
        <a:tcBdr/>
        <a:fill>
          <a:solidFill>
            <a:srgbClr val="C3C2C2"/>
          </a:solidFill>
        </a:fill>
      </a:tcStyle>
    </a:band2H>
    <a:firstCol>
      <a:tcTxStyle b="on" i="def">
        <a:font>
          <a:latin typeface="Helvetica"/>
          <a:ea typeface="Helvetica"/>
          <a:cs typeface="Helvetica"/>
        </a:font>
        <a:srgbClr val="FFFFFF"/>
      </a:tcTxStyle>
      <a:tcStyle>
        <a:tcBdr>
          <a:left>
            <a:ln w="12700" cap="flat">
              <a:solidFill>
                <a:srgbClr val="5D5D5D"/>
              </a:solidFill>
              <a:prstDash val="solid"/>
              <a:miter lim="400000"/>
            </a:ln>
          </a:left>
          <a:right>
            <a:ln w="12700" cap="flat">
              <a:solidFill>
                <a:srgbClr val="5D5D5D"/>
              </a:solidFill>
              <a:prstDash val="solid"/>
              <a:miter lim="400000"/>
            </a:ln>
          </a:right>
          <a:top>
            <a:ln w="12700" cap="flat">
              <a:solidFill>
                <a:srgbClr val="5D5D5D"/>
              </a:solidFill>
              <a:prstDash val="solid"/>
              <a:miter lim="400000"/>
            </a:ln>
          </a:top>
          <a:bottom>
            <a:ln w="12700" cap="flat">
              <a:solidFill>
                <a:srgbClr val="5D5D5D"/>
              </a:solidFill>
              <a:prstDash val="solid"/>
              <a:miter lim="400000"/>
            </a:ln>
          </a:bottom>
          <a:insideH>
            <a:ln w="12700" cap="flat">
              <a:solidFill>
                <a:srgbClr val="5D5D5D"/>
              </a:solidFill>
              <a:prstDash val="solid"/>
              <a:miter lim="400000"/>
            </a:ln>
          </a:insideH>
          <a:insideV>
            <a:ln w="12700" cap="flat">
              <a:solidFill>
                <a:srgbClr val="5D5D5D"/>
              </a:solidFill>
              <a:prstDash val="solid"/>
              <a:miter lim="400000"/>
            </a:ln>
          </a:insideV>
        </a:tcBdr>
        <a:fill>
          <a:solidFill>
            <a:srgbClr val="909C99"/>
          </a:solidFill>
        </a:fill>
      </a:tcStyle>
    </a:firstCol>
    <a:lastRow>
      <a:tcTxStyle b="on" i="def">
        <a:font>
          <a:latin typeface="Helvetica"/>
          <a:ea typeface="Helvetica"/>
          <a:cs typeface="Helvetica"/>
        </a:font>
        <a:srgbClr val="FFFFFF"/>
      </a:tcTxStyle>
      <a:tcStyle>
        <a:tcBdr>
          <a:left>
            <a:ln w="12700" cap="flat">
              <a:solidFill>
                <a:srgbClr val="5D5D5D"/>
              </a:solidFill>
              <a:prstDash val="solid"/>
              <a:miter lim="400000"/>
            </a:ln>
          </a:left>
          <a:right>
            <a:ln w="12700" cap="flat">
              <a:solidFill>
                <a:srgbClr val="5D5D5D"/>
              </a:solidFill>
              <a:prstDash val="solid"/>
              <a:miter lim="400000"/>
            </a:ln>
          </a:right>
          <a:top>
            <a:ln w="12700" cap="flat">
              <a:solidFill>
                <a:srgbClr val="5D5D5D"/>
              </a:solidFill>
              <a:prstDash val="solid"/>
              <a:miter lim="400000"/>
            </a:ln>
          </a:top>
          <a:bottom>
            <a:ln w="12700" cap="flat">
              <a:solidFill>
                <a:srgbClr val="5D5D5D"/>
              </a:solidFill>
              <a:prstDash val="solid"/>
              <a:miter lim="400000"/>
            </a:ln>
          </a:bottom>
          <a:insideH>
            <a:ln w="12700" cap="flat">
              <a:solidFill>
                <a:srgbClr val="5D5D5D"/>
              </a:solidFill>
              <a:prstDash val="solid"/>
              <a:miter lim="400000"/>
            </a:ln>
          </a:insideH>
          <a:insideV>
            <a:ln w="12700" cap="flat">
              <a:solidFill>
                <a:srgbClr val="5D5D5D"/>
              </a:solidFill>
              <a:prstDash val="solid"/>
              <a:miter lim="400000"/>
            </a:ln>
          </a:insideV>
        </a:tcBdr>
        <a:fill>
          <a:solidFill>
            <a:srgbClr val="97764E"/>
          </a:solidFill>
        </a:fill>
      </a:tcStyle>
    </a:lastRow>
    <a:firstRow>
      <a:tcTxStyle b="on" i="def">
        <a:font>
          <a:latin typeface="Helvetica"/>
          <a:ea typeface="Helvetica"/>
          <a:cs typeface="Helvetica"/>
        </a:font>
        <a:srgbClr val="FFFFFF"/>
      </a:tcTxStyle>
      <a:tcStyle>
        <a:tcBdr>
          <a:left>
            <a:ln w="12700" cap="flat">
              <a:solidFill>
                <a:srgbClr val="5D5D5D"/>
              </a:solidFill>
              <a:prstDash val="solid"/>
              <a:miter lim="400000"/>
            </a:ln>
          </a:left>
          <a:right>
            <a:ln w="12700" cap="flat">
              <a:solidFill>
                <a:srgbClr val="5D5D5D"/>
              </a:solidFill>
              <a:prstDash val="solid"/>
              <a:miter lim="400000"/>
            </a:ln>
          </a:right>
          <a:top>
            <a:ln w="12700" cap="flat">
              <a:solidFill>
                <a:srgbClr val="5D5D5D"/>
              </a:solidFill>
              <a:prstDash val="solid"/>
              <a:miter lim="400000"/>
            </a:ln>
          </a:top>
          <a:bottom>
            <a:ln w="12700" cap="flat">
              <a:solidFill>
                <a:srgbClr val="5D5D5D"/>
              </a:solidFill>
              <a:prstDash val="solid"/>
              <a:miter lim="400000"/>
            </a:ln>
          </a:bottom>
          <a:insideH>
            <a:ln w="12700" cap="flat">
              <a:solidFill>
                <a:srgbClr val="5D5D5D"/>
              </a:solidFill>
              <a:prstDash val="solid"/>
              <a:miter lim="400000"/>
            </a:ln>
          </a:insideH>
          <a:insideV>
            <a:ln w="12700" cap="flat">
              <a:solidFill>
                <a:srgbClr val="5D5D5D"/>
              </a:solidFill>
              <a:prstDash val="solid"/>
              <a:miter lim="400000"/>
            </a:ln>
          </a:insideV>
        </a:tcBdr>
        <a:fill>
          <a:solidFill>
            <a:srgbClr val="97764E"/>
          </a:solidFill>
        </a:fill>
      </a:tcStyle>
    </a:firstRow>
  </a:tblStyle>
  <a:tblStyle styleId="{CF821DB8-F4EB-4A41-A1BA-3FCAFE7338EE}" styleName="">
    <a:tblBg/>
    <a:wholeTbl>
      <a:tcTxStyle b="def" i="def">
        <a:font>
          <a:latin typeface="Helvetica Light"/>
          <a:ea typeface="Helvetica Light"/>
          <a:cs typeface="Helvetica Light"/>
        </a:font>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EBEBEB"/>
          </a:solidFill>
        </a:fill>
      </a:tcStyle>
    </a:wholeTbl>
    <a:band2H>
      <a:tcTxStyle b="def" i="def"/>
      <a:tcStyle>
        <a:tcBdr/>
        <a:fill>
          <a:solidFill>
            <a:srgbClr val="DCE5E6"/>
          </a:solidFill>
        </a:fill>
      </a:tcStyle>
    </a:band2H>
    <a:firstCol>
      <a:tcTxStyle b="on" i="def">
        <a:font>
          <a:latin typeface="Helvetica"/>
          <a:ea typeface="Helvetica"/>
          <a:cs typeface="Helvetica"/>
        </a:font>
        <a:srgbClr val="FFFFFF"/>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5E7790"/>
          </a:solidFill>
        </a:fill>
      </a:tcStyle>
    </a:firstCol>
    <a:lastRow>
      <a:tcTxStyle b="on" i="def">
        <a:font>
          <a:latin typeface="Helvetica"/>
          <a:ea typeface="Helvetica"/>
          <a:cs typeface="Helvetica"/>
        </a:font>
        <a:srgbClr val="FFFFFF"/>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5E7790"/>
          </a:solidFill>
        </a:fill>
      </a:tcStyle>
    </a:lastRow>
    <a:firstRow>
      <a:tcTxStyle b="on" i="def">
        <a:font>
          <a:latin typeface="Helvetica"/>
          <a:ea typeface="Helvetica"/>
          <a:cs typeface="Helvetica"/>
        </a:font>
        <a:srgbClr val="FFFFFF"/>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5E7790"/>
          </a:solidFill>
        </a:fill>
      </a:tcStyle>
    </a:firstRow>
  </a:tblStyle>
  <a:tblStyle styleId="{33BA23B1-9221-436E-865A-0063620EA4FD}" styleName="">
    <a:tblBg/>
    <a:wholeTbl>
      <a:tcTxStyle b="def" i="def">
        <a:font>
          <a:latin typeface="Helvetica Light"/>
          <a:ea typeface="Helvetica Light"/>
          <a:cs typeface="Helvetica Light"/>
        </a:font>
        <a:srgbClr val="000000"/>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D0D1D2"/>
          </a:solidFill>
        </a:fill>
      </a:tcStyle>
    </a:wholeTbl>
    <a:band2H>
      <a:tcTxStyle b="def" i="def"/>
      <a:tcStyle>
        <a:tcBdr/>
        <a:fill>
          <a:solidFill>
            <a:srgbClr val="DEDEDF"/>
          </a:solidFill>
        </a:fill>
      </a:tcStyle>
    </a:band2H>
    <a:firstCol>
      <a:tcTxStyle b="on" i="def">
        <a:font>
          <a:latin typeface="Helvetica"/>
          <a:ea typeface="Helvetica"/>
          <a:cs typeface="Helvetica"/>
        </a:font>
        <a:srgbClr val="FFFFFF"/>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535761"/>
          </a:solidFill>
        </a:fill>
      </a:tcStyle>
    </a:firstCol>
    <a:lastRow>
      <a:tcTxStyle b="on" i="def">
        <a:font>
          <a:latin typeface="Helvetica"/>
          <a:ea typeface="Helvetica"/>
          <a:cs typeface="Helvetica"/>
        </a:font>
        <a:srgbClr val="FFFFFF"/>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909398"/>
          </a:solidFill>
        </a:fill>
      </a:tcStyle>
    </a:lastRow>
    <a:firstRow>
      <a:tcTxStyle b="on" i="def">
        <a:font>
          <a:latin typeface="Helvetica"/>
          <a:ea typeface="Helvetica"/>
          <a:cs typeface="Helvetica"/>
        </a:font>
        <a:srgbClr val="FFFFFF"/>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767C85"/>
          </a:solidFill>
        </a:fill>
      </a:tcStyle>
    </a:firstRow>
  </a:tblStyle>
  <a:tblStyle styleId="{2708684C-4D16-4618-839F-0558EEFCDFE6}" styleName="">
    <a:tblBg/>
    <a:wholeTbl>
      <a:tcTxStyle b="def" i="def">
        <a:font>
          <a:latin typeface="Helvetica Light"/>
          <a:ea typeface="Helvetica Light"/>
          <a:cs typeface="Helvetica Light"/>
        </a:font>
        <a:srgbClr val="000000"/>
      </a:tcTxStyle>
      <a:tcStyle>
        <a:tcBdr>
          <a:left>
            <a:ln w="12700" cap="flat">
              <a:solidFill>
                <a:srgbClr val="000000"/>
              </a:solidFill>
              <a:custDash>
                <a:ds d="200000" sp="200000"/>
              </a:custDash>
              <a:miter lim="400000"/>
            </a:ln>
          </a:left>
          <a:right>
            <a:ln w="12700" cap="flat">
              <a:solidFill>
                <a:srgbClr val="000000"/>
              </a:solidFill>
              <a:custDash>
                <a:ds d="200000" sp="200000"/>
              </a:custDash>
              <a:miter lim="400000"/>
            </a:ln>
          </a:right>
          <a:top>
            <a:ln w="12700" cap="flat">
              <a:solidFill>
                <a:srgbClr val="000000"/>
              </a:solidFill>
              <a:custDash>
                <a:ds d="200000" sp="200000"/>
              </a:custDash>
              <a:miter lim="400000"/>
            </a:ln>
          </a:top>
          <a:bottom>
            <a:ln w="12700" cap="flat">
              <a:solidFill>
                <a:srgbClr val="000000"/>
              </a:solidFill>
              <a:custDash>
                <a:ds d="200000" sp="200000"/>
              </a:custDash>
              <a:miter lim="400000"/>
            </a:ln>
          </a:bottom>
          <a:insideH>
            <a:ln w="12700" cap="flat">
              <a:solidFill>
                <a:srgbClr val="000000"/>
              </a:solidFill>
              <a:custDash>
                <a:ds d="200000" sp="200000"/>
              </a:custDash>
              <a:miter lim="400000"/>
            </a:ln>
          </a:insideH>
          <a:insideV>
            <a:ln w="12700" cap="flat">
              <a:solidFill>
                <a:srgbClr val="000000"/>
              </a:solidFill>
              <a:custDash>
                <a:ds d="200000" sp="200000"/>
              </a:custDash>
              <a:miter lim="400000"/>
            </a:ln>
          </a:insideV>
        </a:tcBdr>
        <a:fill>
          <a:noFill/>
        </a:fill>
      </a:tcStyle>
    </a:wholeTbl>
    <a:band2H>
      <a:tcTxStyle b="def" i="def"/>
      <a:tcStyle>
        <a:tcBdr/>
        <a:fill>
          <a:solidFill>
            <a:srgbClr val="EDEEEE"/>
          </a:solidFill>
        </a:fill>
      </a:tcStyle>
    </a:band2H>
    <a:firstCol>
      <a:tcTxStyle b="on" i="def">
        <a:font>
          <a:latin typeface="Helvetica"/>
          <a:ea typeface="Helvetica"/>
          <a:cs typeface="Helvetica"/>
        </a:font>
        <a:srgbClr val="000000"/>
      </a:tcTxStyle>
      <a:tcStyle>
        <a:tcBdr>
          <a:left>
            <a:ln w="12700" cap="flat">
              <a:noFill/>
              <a:miter lim="400000"/>
            </a:ln>
          </a:left>
          <a:right>
            <a:ln w="12700" cap="flat">
              <a:solidFill>
                <a:srgbClr val="000000"/>
              </a:solidFill>
              <a:prstDash val="solid"/>
              <a:miter lim="400000"/>
            </a:ln>
          </a:right>
          <a:top>
            <a:ln w="12700" cap="flat">
              <a:solidFill>
                <a:srgbClr val="000000"/>
              </a:solidFill>
              <a:custDash>
                <a:ds d="200000" sp="200000"/>
              </a:custDash>
              <a:miter lim="400000"/>
            </a:ln>
          </a:top>
          <a:bottom>
            <a:ln w="12700" cap="flat">
              <a:solidFill>
                <a:srgbClr val="000000"/>
              </a:solidFill>
              <a:custDash>
                <a:ds d="200000" sp="200000"/>
              </a:custDash>
              <a:miter lim="400000"/>
            </a:ln>
          </a:bottom>
          <a:insideH>
            <a:ln w="12700" cap="flat">
              <a:solidFill>
                <a:srgbClr val="000000"/>
              </a:solidFill>
              <a:custDash>
                <a:ds d="200000" sp="200000"/>
              </a:custDash>
              <a:miter lim="400000"/>
            </a:ln>
          </a:insideH>
          <a:insideV>
            <a:ln w="12700" cap="flat">
              <a:solidFill>
                <a:srgbClr val="000000"/>
              </a:solidFill>
              <a:custDash>
                <a:ds d="200000" sp="200000"/>
              </a:custDash>
              <a:miter lim="400000"/>
            </a:ln>
          </a:insideV>
        </a:tcBdr>
        <a:fill>
          <a:noFill/>
        </a:fill>
      </a:tcStyle>
    </a:firstCol>
    <a:lastRow>
      <a:tcTxStyle b="on" i="def">
        <a:font>
          <a:latin typeface="Helvetica"/>
          <a:ea typeface="Helvetica"/>
          <a:cs typeface="Helvetica"/>
        </a:font>
        <a:srgbClr val="000000"/>
      </a:tcTxStyle>
      <a:tcStyle>
        <a:tcBdr>
          <a:left>
            <a:ln w="12700" cap="flat">
              <a:solidFill>
                <a:srgbClr val="000000"/>
              </a:solidFill>
              <a:custDash>
                <a:ds d="200000" sp="200000"/>
              </a:custDash>
              <a:miter lim="400000"/>
            </a:ln>
          </a:left>
          <a:right>
            <a:ln w="12700" cap="flat">
              <a:solidFill>
                <a:srgbClr val="000000"/>
              </a:solidFill>
              <a:custDash>
                <a:ds d="200000" sp="200000"/>
              </a:custDash>
              <a:miter lim="400000"/>
            </a:ln>
          </a:right>
          <a:top>
            <a:ln w="12700" cap="flat">
              <a:solidFill>
                <a:srgbClr val="000000"/>
              </a:solidFill>
              <a:prstDash val="solid"/>
              <a:miter lim="400000"/>
            </a:ln>
          </a:top>
          <a:bottom>
            <a:ln w="12700" cap="flat">
              <a:noFill/>
              <a:miter lim="400000"/>
            </a:ln>
          </a:bottom>
          <a:insideH>
            <a:ln w="12700" cap="flat">
              <a:solidFill>
                <a:srgbClr val="000000"/>
              </a:solidFill>
              <a:custDash>
                <a:ds d="200000" sp="200000"/>
              </a:custDash>
              <a:miter lim="400000"/>
            </a:ln>
          </a:insideH>
          <a:insideV>
            <a:ln w="12700" cap="flat">
              <a:solidFill>
                <a:srgbClr val="000000"/>
              </a:solidFill>
              <a:custDash>
                <a:ds d="200000" sp="200000"/>
              </a:custDash>
              <a:miter lim="400000"/>
            </a:ln>
          </a:insideV>
        </a:tcBdr>
        <a:fill>
          <a:noFill/>
        </a:fill>
      </a:tcStyle>
    </a:lastRow>
    <a:firstRow>
      <a:tcTxStyle b="on" i="def">
        <a:font>
          <a:latin typeface="Helvetica"/>
          <a:ea typeface="Helvetica"/>
          <a:cs typeface="Helvetica"/>
        </a:font>
        <a:srgbClr val="000000"/>
      </a:tcTxStyle>
      <a:tcStyle>
        <a:tcBdr>
          <a:left>
            <a:ln w="12700" cap="flat">
              <a:solidFill>
                <a:srgbClr val="000000"/>
              </a:solidFill>
              <a:custDash>
                <a:ds d="200000" sp="200000"/>
              </a:custDash>
              <a:miter lim="400000"/>
            </a:ln>
          </a:left>
          <a:right>
            <a:ln w="12700" cap="flat">
              <a:solidFill>
                <a:srgbClr val="000000"/>
              </a:solidFill>
              <a:custDash>
                <a:ds d="200000" sp="200000"/>
              </a:custDash>
              <a:miter lim="400000"/>
            </a:ln>
          </a:right>
          <a:top>
            <a:ln w="12700" cap="flat">
              <a:noFill/>
              <a:miter lim="400000"/>
            </a:ln>
          </a:top>
          <a:bottom>
            <a:ln w="12700" cap="flat">
              <a:solidFill>
                <a:srgbClr val="000000"/>
              </a:solidFill>
              <a:prstDash val="solid"/>
              <a:miter lim="400000"/>
            </a:ln>
          </a:bottom>
          <a:insideH>
            <a:ln w="12700" cap="flat">
              <a:solidFill>
                <a:srgbClr val="000000"/>
              </a:solidFill>
              <a:custDash>
                <a:ds d="200000" sp="200000"/>
              </a:custDash>
              <a:miter lim="400000"/>
            </a:ln>
          </a:insideH>
          <a:insideV>
            <a:ln w="12700" cap="flat">
              <a:solidFill>
                <a:srgbClr val="000000"/>
              </a:solidFill>
              <a:custDash>
                <a:ds d="200000" sp="200000"/>
              </a:custDash>
              <a:miter lim="400000"/>
            </a:ln>
          </a:insideV>
        </a:tcBdr>
        <a:fill>
          <a:noFill/>
        </a:fill>
      </a:tcStyle>
    </a:firstRow>
  </a:tblStyle>
  <a:tblStyle styleId="{4C3C2611-4C71-4FC5-86AE-919BDF0F9419}" styleName="">
    <a:tblBg/>
    <a:wholeTbl>
      <a:tcTxStyle b="def" i="def">
        <a:font>
          <a:latin typeface="Helvetica Light"/>
          <a:ea typeface="Helvetica Light"/>
          <a:cs typeface="Helvetica Light"/>
        </a:font>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FFFFFF"/>
          </a:solidFill>
        </a:fill>
      </a:tcStyle>
    </a:wholeTbl>
    <a:band2H>
      <a:tcTxStyle b="def" i="def"/>
      <a:tcStyle>
        <a:tcBdr/>
        <a:fill>
          <a:solidFill>
            <a:srgbClr val="E3E5E8"/>
          </a:solidFill>
        </a:fill>
      </a:tcStyle>
    </a:band2H>
    <a:firstCol>
      <a:tcTxStyle b="on" i="def">
        <a:font>
          <a:latin typeface="Helvetica"/>
          <a:ea typeface="Helvetica"/>
          <a:cs typeface="Helvetica"/>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398CCE"/>
          </a:solidFill>
        </a:fill>
      </a:tcStyle>
    </a:firstCol>
    <a:lastRow>
      <a:tcTxStyle b="def" i="def">
        <a:font>
          <a:latin typeface="Helvetica Light"/>
          <a:ea typeface="Helvetica Light"/>
          <a:cs typeface="Helvetica Light"/>
        </a:font>
        <a:srgbClr val="000000"/>
      </a:tcTxStyle>
      <a:tcStyle>
        <a:tcBdr>
          <a:left>
            <a:ln w="12700" cap="flat">
              <a:noFill/>
              <a:miter lim="400000"/>
            </a:ln>
          </a:left>
          <a:right>
            <a:ln w="12700" cap="flat">
              <a:noFill/>
              <a:miter lim="400000"/>
            </a:ln>
          </a:right>
          <a:top>
            <a:ln w="12700" cap="flat">
              <a:solidFill>
                <a:srgbClr val="3797C6"/>
              </a:solidFill>
              <a:prstDash val="solid"/>
              <a:miter lim="400000"/>
            </a:ln>
          </a:top>
          <a:bottom>
            <a:ln w="12700" cap="flat">
              <a:noFill/>
              <a:miter lim="400000"/>
            </a:ln>
          </a:bottom>
          <a:insideH>
            <a:ln w="12700" cap="flat">
              <a:noFill/>
              <a:miter lim="400000"/>
            </a:ln>
          </a:insideH>
          <a:insideV>
            <a:ln w="12700" cap="flat">
              <a:noFill/>
              <a:miter lim="400000"/>
            </a:ln>
          </a:insideV>
        </a:tcBdr>
        <a:fill>
          <a:solidFill>
            <a:srgbClr val="FFFFFF"/>
          </a:solidFill>
        </a:fill>
      </a:tcStyle>
    </a:lastRow>
    <a:firstRow>
      <a:tcTxStyle b="on" i="def">
        <a:font>
          <a:latin typeface="Helvetica"/>
          <a:ea typeface="Helvetica"/>
          <a:cs typeface="Helvetica"/>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Comments="1"/>
</file>

<file path=ppt/_rels/presentation.xml.rels><?xml version="1.0" encoding="UTF-8"?>
<Relationships xmlns="http://schemas.openxmlformats.org/package/2006/relationships"><Relationship Id="rId1" Type="http://schemas.openxmlformats.org/officeDocument/2006/relationships/presProps" Target="presProps.xml"/><Relationship Id="rId2" Type="http://schemas.openxmlformats.org/officeDocument/2006/relationships/viewProps" Target="viewProps.xml"/><Relationship Id="rId3" Type="http://schemas.openxmlformats.org/officeDocument/2006/relationships/commentAuthors" Target="commentAuthors.xml"/><Relationship Id="rId4" Type="http://schemas.openxmlformats.org/officeDocument/2006/relationships/tableStyles" Target="tableStyles.xml"/><Relationship Id="rId5" Type="http://schemas.openxmlformats.org/officeDocument/2006/relationships/slideMaster" Target="slideMasters/slideMaster1.xml"/><Relationship Id="rId6" Type="http://schemas.openxmlformats.org/officeDocument/2006/relationships/theme" Target="theme/theme1.xml"/><Relationship Id="rId7" Type="http://schemas.openxmlformats.org/officeDocument/2006/relationships/notesMaster" Target="notesMasters/notesMaster1.xml"/><Relationship Id="rId8" Type="http://schemas.openxmlformats.org/officeDocument/2006/relationships/slide" Target="slides/slide1.xml"/><Relationship Id="rId9" Type="http://schemas.openxmlformats.org/officeDocument/2006/relationships/slide" Target="slides/slide2.xml"/><Relationship Id="rId10" Type="http://schemas.openxmlformats.org/officeDocument/2006/relationships/slide" Target="slides/slide3.xml"/><Relationship Id="rId11" Type="http://schemas.openxmlformats.org/officeDocument/2006/relationships/slide" Target="slides/slide4.xml"/><Relationship Id="rId12" Type="http://schemas.openxmlformats.org/officeDocument/2006/relationships/slide" Target="slides/slide5.xml"/><Relationship Id="rId13" Type="http://schemas.openxmlformats.org/officeDocument/2006/relationships/slide" Target="slides/slide6.xml"/><Relationship Id="rId14" Type="http://schemas.openxmlformats.org/officeDocument/2006/relationships/slide" Target="slides/slide7.xml"/><Relationship Id="rId15" Type="http://schemas.openxmlformats.org/officeDocument/2006/relationships/slide" Target="slides/slide8.xml"/><Relationship Id="rId16" Type="http://schemas.openxmlformats.org/officeDocument/2006/relationships/slide" Target="slides/slide9.xml"/><Relationship Id="rId17" Type="http://schemas.openxmlformats.org/officeDocument/2006/relationships/slide" Target="slides/slide10.xml"/><Relationship Id="rId18" Type="http://schemas.openxmlformats.org/officeDocument/2006/relationships/slide" Target="slides/slide11.xml"/><Relationship Id="rId19" Type="http://schemas.openxmlformats.org/officeDocument/2006/relationships/slide" Target="slides/slide12.xml"/><Relationship Id="rId20" Type="http://schemas.openxmlformats.org/officeDocument/2006/relationships/slide" Target="slides/slide13.xml"/><Relationship Id="rId21" Type="http://schemas.openxmlformats.org/officeDocument/2006/relationships/slide" Target="slides/slide14.xml"/><Relationship Id="rId22" Type="http://schemas.openxmlformats.org/officeDocument/2006/relationships/slide" Target="slides/slide15.xml"/><Relationship Id="rId23" Type="http://schemas.openxmlformats.org/officeDocument/2006/relationships/slide" Target="slides/slide16.xml"/><Relationship Id="rId24" Type="http://schemas.openxmlformats.org/officeDocument/2006/relationships/slide" Target="slides/slide17.xml"/><Relationship Id="rId25" Type="http://schemas.openxmlformats.org/officeDocument/2006/relationships/slide" Target="slides/slide18.xml"/><Relationship Id="rId26" Type="http://schemas.openxmlformats.org/officeDocument/2006/relationships/slide" Target="slides/slide19.xml"/><Relationship Id="rId27" Type="http://schemas.openxmlformats.org/officeDocument/2006/relationships/slide" Target="slides/slide20.xml"/><Relationship Id="rId28" Type="http://schemas.openxmlformats.org/officeDocument/2006/relationships/slide" Target="slides/slide21.xml"/><Relationship Id="rId29" Type="http://schemas.openxmlformats.org/officeDocument/2006/relationships/slide" Target="slides/slide22.xml"/><Relationship Id="rId30" Type="http://schemas.openxmlformats.org/officeDocument/2006/relationships/slide" Target="slides/slide23.xml"/><Relationship Id="rId31" Type="http://schemas.openxmlformats.org/officeDocument/2006/relationships/slide" Target="slides/slide24.xml"/><Relationship Id="rId32" Type="http://schemas.openxmlformats.org/officeDocument/2006/relationships/slide" Target="slides/slide25.xml"/><Relationship Id="rId33" Type="http://schemas.openxmlformats.org/officeDocument/2006/relationships/slide" Target="slides/slide26.xml"/><Relationship Id="rId34" Type="http://schemas.openxmlformats.org/officeDocument/2006/relationships/slide" Target="slides/slide27.xml"/><Relationship Id="rId35" Type="http://schemas.openxmlformats.org/officeDocument/2006/relationships/slide" Target="slides/slide28.xml"/><Relationship Id="rId36" Type="http://schemas.openxmlformats.org/officeDocument/2006/relationships/slide" Target="slides/slide29.xml"/><Relationship Id="rId37" Type="http://schemas.openxmlformats.org/officeDocument/2006/relationships/slide" Target="slides/slide30.xml"/><Relationship Id="rId38" Type="http://schemas.openxmlformats.org/officeDocument/2006/relationships/slide" Target="slides/slide31.xml"/><Relationship Id="rId39" Type="http://schemas.openxmlformats.org/officeDocument/2006/relationships/slide" Target="slides/slide32.xml"/><Relationship Id="rId40" Type="http://schemas.openxmlformats.org/officeDocument/2006/relationships/slide" Target="slides/slide33.xml"/><Relationship Id="rId41" Type="http://schemas.openxmlformats.org/officeDocument/2006/relationships/slide" Target="slides/slide34.xml"/><Relationship Id="rId42" Type="http://schemas.openxmlformats.org/officeDocument/2006/relationships/slide" Target="slides/slide35.xml"/><Relationship Id="rId43" Type="http://schemas.openxmlformats.org/officeDocument/2006/relationships/slide" Target="slides/slide36.xml"/><Relationship Id="rId44" Type="http://schemas.openxmlformats.org/officeDocument/2006/relationships/slide" Target="slides/slide37.xml"/><Relationship Id="rId45" Type="http://schemas.openxmlformats.org/officeDocument/2006/relationships/slide" Target="slides/slide38.xml"/><Relationship Id="rId46" Type="http://schemas.openxmlformats.org/officeDocument/2006/relationships/slide" Target="slides/slide39.xml"/><Relationship Id="rId47" Type="http://schemas.openxmlformats.org/officeDocument/2006/relationships/slide" Target="slides/slide40.xml"/><Relationship Id="rId48" Type="http://schemas.openxmlformats.org/officeDocument/2006/relationships/slide" Target="slides/slide41.xml"/><Relationship Id="rId49" Type="http://schemas.openxmlformats.org/officeDocument/2006/relationships/slide" Target="slides/slide42.xml"/><Relationship Id="rId50" Type="http://schemas.openxmlformats.org/officeDocument/2006/relationships/slide" Target="slides/slide43.xml"/><Relationship Id="rId51" Type="http://schemas.openxmlformats.org/officeDocument/2006/relationships/slide" Target="slides/slide44.xml"/><Relationship Id="rId52" Type="http://schemas.openxmlformats.org/officeDocument/2006/relationships/slide" Target="slides/slide45.xml"/><Relationship Id="rId53" Type="http://schemas.openxmlformats.org/officeDocument/2006/relationships/slide" Target="slides/slide46.xml"/><Relationship Id="rId54" Type="http://schemas.openxmlformats.org/officeDocument/2006/relationships/slide" Target="slides/slide47.xml"/><Relationship Id="rId55" Type="http://schemas.openxmlformats.org/officeDocument/2006/relationships/slide" Target="slides/slide48.xml"/><Relationship Id="rId56" Type="http://schemas.openxmlformats.org/officeDocument/2006/relationships/slide" Target="slides/slide49.xml"/></Relationships>

</file>

<file path=ppt/notesMasters/_rels/notesMaster1.xml.rels><?xml version="1.0" encoding="UTF-8"?>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spTree>
      <p:nvGrpSpPr>
        <p:cNvPr id="1" name=""/>
        <p:cNvGrpSpPr/>
        <p:nvPr/>
      </p:nvGrpSpPr>
      <p:grpSpPr>
        <a:xfrm>
          <a:off x="0" y="0"/>
          <a:ext cx="0" cy="0"/>
          <a:chOff x="0" y="0"/>
          <a:chExt cx="0" cy="0"/>
        </a:xfrm>
      </p:grpSpPr>
      <p:sp>
        <p:nvSpPr>
          <p:cNvPr id="21" name="Shape 21"/>
          <p:cNvSpPr/>
          <p:nvPr>
            <p:ph type="sldImg"/>
          </p:nvPr>
        </p:nvSpPr>
        <p:spPr>
          <a:xfrm>
            <a:off x="1143000" y="685800"/>
            <a:ext cx="4572000" cy="3429000"/>
          </a:xfrm>
          <a:prstGeom prst="rect">
            <a:avLst/>
          </a:prstGeom>
        </p:spPr>
        <p:txBody>
          <a:bodyPr/>
          <a:lstStyle/>
          <a:p>
            <a:pPr/>
          </a:p>
        </p:txBody>
      </p:sp>
      <p:sp>
        <p:nvSpPr>
          <p:cNvPr id="22" name="Shape 22"/>
          <p:cNvSpPr/>
          <p:nvPr>
            <p:ph type="body" sz="quarter" idx="1"/>
          </p:nvPr>
        </p:nvSpPr>
        <p:spPr>
          <a:xfrm>
            <a:off x="914400" y="4343400"/>
            <a:ext cx="5029200" cy="4114800"/>
          </a:xfrm>
          <a:prstGeom prst="rect">
            <a:avLst/>
          </a:prstGeom>
        </p:spPr>
        <p:txBody>
          <a:bodyPr/>
          <a:lstStyle/>
          <a:p>
            <a:pPr/>
          </a:p>
        </p:txBody>
      </p:sp>
    </p:spTree>
  </p:cSld>
  <p:clrMap bg1="lt1" tx1="dk1" bg2="lt2" tx2="dk2" accent1="accent1" accent2="accent2" accent3="accent3" accent4="accent4" accent5="accent5" accent6="accent6" hlink="hlink" folHlink="folHlink"/>
  <p:notesStyle>
    <a:lvl1pPr defTabSz="825500" latinLnBrk="0">
      <a:defRPr sz="1500">
        <a:latin typeface="+mn-lt"/>
        <a:ea typeface="+mn-ea"/>
        <a:cs typeface="+mn-cs"/>
        <a:sym typeface="Arial"/>
      </a:defRPr>
    </a:lvl1pPr>
    <a:lvl2pPr indent="228600" defTabSz="825500" latinLnBrk="0">
      <a:defRPr sz="1500">
        <a:latin typeface="+mn-lt"/>
        <a:ea typeface="+mn-ea"/>
        <a:cs typeface="+mn-cs"/>
        <a:sym typeface="Arial"/>
      </a:defRPr>
    </a:lvl2pPr>
    <a:lvl3pPr indent="457200" defTabSz="825500" latinLnBrk="0">
      <a:defRPr sz="1500">
        <a:latin typeface="+mn-lt"/>
        <a:ea typeface="+mn-ea"/>
        <a:cs typeface="+mn-cs"/>
        <a:sym typeface="Arial"/>
      </a:defRPr>
    </a:lvl3pPr>
    <a:lvl4pPr indent="685800" defTabSz="825500" latinLnBrk="0">
      <a:defRPr sz="1500">
        <a:latin typeface="+mn-lt"/>
        <a:ea typeface="+mn-ea"/>
        <a:cs typeface="+mn-cs"/>
        <a:sym typeface="Arial"/>
      </a:defRPr>
    </a:lvl4pPr>
    <a:lvl5pPr indent="914400" defTabSz="825500" latinLnBrk="0">
      <a:defRPr sz="1500">
        <a:latin typeface="+mn-lt"/>
        <a:ea typeface="+mn-ea"/>
        <a:cs typeface="+mn-cs"/>
        <a:sym typeface="Arial"/>
      </a:defRPr>
    </a:lvl5pPr>
    <a:lvl6pPr indent="1143000" defTabSz="825500" latinLnBrk="0">
      <a:defRPr sz="1500">
        <a:latin typeface="+mn-lt"/>
        <a:ea typeface="+mn-ea"/>
        <a:cs typeface="+mn-cs"/>
        <a:sym typeface="Arial"/>
      </a:defRPr>
    </a:lvl6pPr>
    <a:lvl7pPr indent="1371600" defTabSz="825500" latinLnBrk="0">
      <a:defRPr sz="1500">
        <a:latin typeface="+mn-lt"/>
        <a:ea typeface="+mn-ea"/>
        <a:cs typeface="+mn-cs"/>
        <a:sym typeface="Arial"/>
      </a:defRPr>
    </a:lvl7pPr>
    <a:lvl8pPr indent="1600200" defTabSz="825500" latinLnBrk="0">
      <a:defRPr sz="1500">
        <a:latin typeface="+mn-lt"/>
        <a:ea typeface="+mn-ea"/>
        <a:cs typeface="+mn-cs"/>
        <a:sym typeface="Arial"/>
      </a:defRPr>
    </a:lvl8pPr>
    <a:lvl9pPr indent="1828800" defTabSz="825500" latinLnBrk="0">
      <a:defRPr sz="1500">
        <a:latin typeface="+mn-lt"/>
        <a:ea typeface="+mn-ea"/>
        <a:cs typeface="+mn-cs"/>
        <a:sym typeface="Arial"/>
      </a:defRPr>
    </a:lvl9pPr>
  </p:notesStyle>
</p:notesMaster>
</file>

<file path=ppt/notesSlides/_rels/notesSlide1.xml.rels><?xml version="1.0" encoding="UTF-8"?>
<Relationships xmlns="http://schemas.openxmlformats.org/package/2006/relationships"><Relationship Id="rId1" Type="http://schemas.openxmlformats.org/officeDocument/2006/relationships/slide" Target="../slides/slide2.xml"/><Relationship Id="rId2" Type="http://schemas.openxmlformats.org/officeDocument/2006/relationships/notesMaster" Target="../notesMasters/notesMaster1.xml"/></Relationships>

</file>

<file path=ppt/notesSlides/_rels/notesSlide2.xml.rels><?xml version="1.0" encoding="UTF-8"?>
<Relationships xmlns="http://schemas.openxmlformats.org/package/2006/relationships"><Relationship Id="rId1" Type="http://schemas.openxmlformats.org/officeDocument/2006/relationships/slide" Target="../slides/slide7.xml"/><Relationship Id="rId2" Type="http://schemas.openxmlformats.org/officeDocument/2006/relationships/notesMaster" Target="../notesMasters/notesMaster1.xml"/></Relationships>

</file>

<file path=ppt/notesSlides/_rels/notesSlide3.xml.rels><?xml version="1.0" encoding="UTF-8"?>
<Relationships xmlns="http://schemas.openxmlformats.org/package/2006/relationships"><Relationship Id="rId1" Type="http://schemas.openxmlformats.org/officeDocument/2006/relationships/slide" Target="../slides/slide12.xml"/><Relationship Id="rId2" Type="http://schemas.openxmlformats.org/officeDocument/2006/relationships/notesMaster" Target="../notesMasters/notesMaster1.xml"/><Relationship Id="rId3" Type="http://schemas.openxmlformats.org/officeDocument/2006/relationships/hyperlink" Target="http://www.techradar.com/news/wearables/htc-vive-vs-oculus-rift-1301375" TargetMode="External"/></Relationships>

</file>

<file path=ppt/notesSlides/_rels/notesSlide4.xml.rels><?xml version="1.0" encoding="UTF-8"?>
<Relationships xmlns="http://schemas.openxmlformats.org/package/2006/relationships"><Relationship Id="rId1" Type="http://schemas.openxmlformats.org/officeDocument/2006/relationships/slide" Target="../slides/slide13.xml"/><Relationship Id="rId2" Type="http://schemas.openxmlformats.org/officeDocument/2006/relationships/notesMaster" Target="../notesMasters/notesMaster1.xml"/></Relationships>

</file>

<file path=ppt/notesSlides/_rels/notesSlide5.xml.rels><?xml version="1.0" encoding="UTF-8"?>
<Relationships xmlns="http://schemas.openxmlformats.org/package/2006/relationships"><Relationship Id="rId1" Type="http://schemas.openxmlformats.org/officeDocument/2006/relationships/slide" Target="../slides/slide17.xml"/><Relationship Id="rId2" Type="http://schemas.openxmlformats.org/officeDocument/2006/relationships/notesMaster" Target="../notesMasters/notesMaster1.xml"/><Relationship Id="rId3" Type="http://schemas.openxmlformats.org/officeDocument/2006/relationships/hyperlink" Target="https://www.jvrb.org/past-issues/6.2009/2257" TargetMode="External"/></Relationships>

</file>

<file path=ppt/notesSlides/_rels/notesSlide6.xml.rels><?xml version="1.0" encoding="UTF-8"?>
<Relationships xmlns="http://schemas.openxmlformats.org/package/2006/relationships"><Relationship Id="rId1" Type="http://schemas.openxmlformats.org/officeDocument/2006/relationships/slide" Target="../slides/slide18.xml"/><Relationship Id="rId2" Type="http://schemas.openxmlformats.org/officeDocument/2006/relationships/notesMaster" Target="../notesMasters/notesMaster1.xml"/><Relationship Id="rId3" Type="http://schemas.openxmlformats.org/officeDocument/2006/relationships/hyperlink" Target="http://www.visbox.com/products/cave/" TargetMode="External"/></Relationships>

</file>

<file path=ppt/notesSlides/_rels/notesSlide7.xml.rels><?xml version="1.0" encoding="UTF-8"?>
<Relationships xmlns="http://schemas.openxmlformats.org/package/2006/relationships"><Relationship Id="rId1" Type="http://schemas.openxmlformats.org/officeDocument/2006/relationships/slide" Target="../slides/slide19.xml"/><Relationship Id="rId2" Type="http://schemas.openxmlformats.org/officeDocument/2006/relationships/notesMaster" Target="../notesMasters/notesMaster1.xml"/></Relationships>

</file>

<file path=ppt/notesSlides/_rels/notesSlide8.xml.rels><?xml version="1.0" encoding="UTF-8"?>
<Relationships xmlns="http://schemas.openxmlformats.org/package/2006/relationships"><Relationship Id="rId1" Type="http://schemas.openxmlformats.org/officeDocument/2006/relationships/slide" Target="../slides/slide28.xml"/><Relationship Id="rId2" Type="http://schemas.openxmlformats.org/officeDocument/2006/relationships/notesMaster" Target="../notesMasters/notesMaster1.xml"/></Relationships>

</file>

<file path=ppt/notesSlides/_rels/notesSlide9.xml.rels><?xml version="1.0" encoding="UTF-8"?>
<Relationships xmlns="http://schemas.openxmlformats.org/package/2006/relationships"><Relationship Id="rId1" Type="http://schemas.openxmlformats.org/officeDocument/2006/relationships/slide" Target="../slides/slide33.xml"/><Relationship Id="rId2" Type="http://schemas.openxmlformats.org/officeDocument/2006/relationships/notesMaster" Target="../notesMasters/notesMaster1.xml"/></Relationships>

</file>

<file path=ppt/notesSlides/_rels/notesSlide10.xml.rels><?xml version="1.0" encoding="UTF-8"?>
<Relationships xmlns="http://schemas.openxmlformats.org/package/2006/relationships"><Relationship Id="rId1" Type="http://schemas.openxmlformats.org/officeDocument/2006/relationships/slide" Target="../slides/slide41.xml"/><Relationship Id="rId2" Type="http://schemas.openxmlformats.org/officeDocument/2006/relationships/notesMaster" Target="../notesMasters/notesMaster1.xml"/></Relationships>

</file>

<file path=ppt/notesSlides/_rels/notesSlide11.xml.rels><?xml version="1.0" encoding="UTF-8"?>
<Relationships xmlns="http://schemas.openxmlformats.org/package/2006/relationships"><Relationship Id="rId1" Type="http://schemas.openxmlformats.org/officeDocument/2006/relationships/slide" Target="../slides/slide43.xml"/><Relationship Id="rId2" Type="http://schemas.openxmlformats.org/officeDocument/2006/relationships/notesMaster" Target="../notesMasters/notesMaster1.xml"/></Relationships>

</file>

<file path=ppt/notesSlides/_rels/notesSlide12.xml.rels><?xml version="1.0" encoding="UTF-8"?>
<Relationships xmlns="http://schemas.openxmlformats.org/package/2006/relationships"><Relationship Id="rId1" Type="http://schemas.openxmlformats.org/officeDocument/2006/relationships/slide" Target="../slides/slide47.xml"/><Relationship Id="rId2" Type="http://schemas.openxmlformats.org/officeDocument/2006/relationships/notesMaster" Target="../notesMasters/notesMaster1.xml"/></Relationships>

</file>

<file path=ppt/notesSlides/_rels/notesSlide13.xml.rels><?xml version="1.0" encoding="UTF-8"?>
<Relationships xmlns="http://schemas.openxmlformats.org/package/2006/relationships"><Relationship Id="rId1" Type="http://schemas.openxmlformats.org/officeDocument/2006/relationships/slide" Target="../slides/slide48.xml"/><Relationship Id="rId2"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6" name="Shape 36"/>
          <p:cNvSpPr/>
          <p:nvPr>
            <p:ph type="sldImg"/>
          </p:nvPr>
        </p:nvSpPr>
        <p:spPr>
          <a:prstGeom prst="rect">
            <a:avLst/>
          </a:prstGeom>
        </p:spPr>
        <p:txBody>
          <a:bodyPr/>
          <a:lstStyle/>
          <a:p>
            <a:pPr/>
          </a:p>
        </p:txBody>
      </p:sp>
      <p:sp>
        <p:nvSpPr>
          <p:cNvPr id="37" name="Shape 37"/>
          <p:cNvSpPr/>
          <p:nvPr>
            <p:ph type="body" sz="quarter" idx="1"/>
          </p:nvPr>
        </p:nvSpPr>
        <p:spPr>
          <a:prstGeom prst="rect">
            <a:avLst/>
          </a:prstGeom>
        </p:spPr>
        <p:txBody>
          <a:bodyPr/>
          <a:lstStyle/>
          <a:p>
            <a:pPr/>
            <a:r>
              <a:t>In den vergangenen Jahren haben die Gebiete Virtual Reality (VR) und Augmented Reality (AR) einen starken Aufschwung erlebt. Obwohl beide Konzepte durchaus nicht neu sind, wurde ihre Umsetzung durch die kontinuierlich ansteigende Rechen- und Grafikleistung sowie die Miniaturisierung der benötigten Hardware erst jetzt für ein breiteres Publikum zugänglich und attraktiv. </a:t>
            </a:r>
          </a:p>
          <a:p>
            <a:pPr/>
          </a:p>
          <a:p>
            <a:pPr/>
            <a:r>
              <a:t>Start with virtual reality, as this is the older concept and technically less challenging</a:t>
            </a:r>
          </a:p>
          <a:p>
            <a:pPr/>
            <a:r>
              <a:t>later on, reuse what we learned here for AR</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73" name="Shape 73"/>
          <p:cNvSpPr/>
          <p:nvPr>
            <p:ph type="sldImg"/>
          </p:nvPr>
        </p:nvSpPr>
        <p:spPr>
          <a:prstGeom prst="rect">
            <a:avLst/>
          </a:prstGeom>
        </p:spPr>
        <p:txBody>
          <a:bodyPr/>
          <a:lstStyle/>
          <a:p>
            <a:pPr/>
          </a:p>
        </p:txBody>
      </p:sp>
      <p:sp>
        <p:nvSpPr>
          <p:cNvPr id="74" name="Shape 74"/>
          <p:cNvSpPr/>
          <p:nvPr>
            <p:ph type="body" sz="quarter" idx="1"/>
          </p:nvPr>
        </p:nvSpPr>
        <p:spPr>
          <a:prstGeom prst="rect">
            <a:avLst/>
          </a:prstGeom>
        </p:spPr>
        <p:txBody>
          <a:bodyPr/>
          <a:lstStyle/>
          <a:p>
            <a:pPr/>
            <a:r>
              <a:t>principal problem: tracking our body (esp. head and hands) in order to show it and navigate in the Virtual world</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13" name="Shape 113"/>
          <p:cNvSpPr/>
          <p:nvPr>
            <p:ph type="sldImg"/>
          </p:nvPr>
        </p:nvSpPr>
        <p:spPr>
          <a:prstGeom prst="rect">
            <a:avLst/>
          </a:prstGeom>
        </p:spPr>
        <p:txBody>
          <a:bodyPr/>
          <a:lstStyle/>
          <a:p>
            <a:pPr/>
          </a:p>
        </p:txBody>
      </p:sp>
      <p:sp>
        <p:nvSpPr>
          <p:cNvPr id="114" name="Shape 114"/>
          <p:cNvSpPr/>
          <p:nvPr>
            <p:ph type="body" sz="quarter" idx="1"/>
          </p:nvPr>
        </p:nvSpPr>
        <p:spPr>
          <a:prstGeom prst="rect">
            <a:avLst/>
          </a:prstGeom>
        </p:spPr>
        <p:txBody>
          <a:bodyPr/>
          <a:lstStyle/>
          <a:p>
            <a:pPr/>
            <a:r>
              <a:t>VR headsets have long been very expensive</a:t>
            </a:r>
          </a:p>
          <a:p>
            <a:pPr/>
            <a:r>
              <a:t>only recently, affordable models came out</a:t>
            </a:r>
          </a:p>
          <a:p>
            <a:pPr/>
            <a:r>
              <a:t>2 examples, field is rapidly growing</a:t>
            </a:r>
          </a:p>
          <a:p>
            <a:pPr/>
          </a:p>
          <a:p>
            <a:pPr/>
          </a:p>
          <a:p>
            <a:pPr/>
            <a:r>
              <a:t>source: </a:t>
            </a:r>
            <a:r>
              <a:rPr u="sng">
                <a:hlinkClick r:id="rId3" invalidUrl="" action="" tgtFrame="" tooltip="" history="1" highlightClick="0" endSnd="0"/>
              </a:rPr>
              <a:t>http://www.techradar.com/news/wearables/htc-vive-vs-oculus-rift-1301375</a:t>
            </a:r>
            <a:r>
              <a:t> </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21" name="Shape 121"/>
          <p:cNvSpPr/>
          <p:nvPr>
            <p:ph type="sldImg"/>
          </p:nvPr>
        </p:nvSpPr>
        <p:spPr>
          <a:prstGeom prst="rect">
            <a:avLst/>
          </a:prstGeom>
        </p:spPr>
        <p:txBody>
          <a:bodyPr/>
          <a:lstStyle/>
          <a:p>
            <a:pPr/>
          </a:p>
        </p:txBody>
      </p:sp>
      <p:sp>
        <p:nvSpPr>
          <p:cNvPr id="122" name="Shape 122"/>
          <p:cNvSpPr/>
          <p:nvPr>
            <p:ph type="body" sz="quarter" idx="1"/>
          </p:nvPr>
        </p:nvSpPr>
        <p:spPr>
          <a:prstGeom prst="rect">
            <a:avLst/>
          </a:prstGeom>
        </p:spPr>
        <p:txBody>
          <a:bodyPr/>
          <a:lstStyle/>
          <a:p>
            <a:pPr/>
            <a:r>
              <a:t>Cardboard first considered a joke</a:t>
            </a:r>
          </a:p>
          <a:p>
            <a:pPr/>
            <a:r>
              <a:t>turned out to be a major enabler for VR</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54" name="Shape 154"/>
          <p:cNvSpPr/>
          <p:nvPr>
            <p:ph type="sldImg"/>
          </p:nvPr>
        </p:nvSpPr>
        <p:spPr>
          <a:prstGeom prst="rect">
            <a:avLst/>
          </a:prstGeom>
        </p:spPr>
        <p:txBody>
          <a:bodyPr/>
          <a:lstStyle/>
          <a:p>
            <a:pPr/>
          </a:p>
        </p:txBody>
      </p:sp>
      <p:sp>
        <p:nvSpPr>
          <p:cNvPr id="155" name="Shape 155"/>
          <p:cNvSpPr/>
          <p:nvPr>
            <p:ph type="body" sz="quarter" idx="1"/>
          </p:nvPr>
        </p:nvSpPr>
        <p:spPr>
          <a:prstGeom prst="rect">
            <a:avLst/>
          </a:prstGeom>
        </p:spPr>
        <p:txBody>
          <a:bodyPr/>
          <a:lstStyle/>
          <a:p>
            <a:pPr/>
            <a:r>
              <a:t>low-cost and old solution, feels like looking into a fish tank</a:t>
            </a:r>
          </a:p>
          <a:p>
            <a:pPr/>
          </a:p>
          <a:p>
            <a:pPr/>
            <a:r>
              <a:t>Image Source: </a:t>
            </a:r>
            <a:r>
              <a:rPr u="sng">
                <a:hlinkClick r:id="rId3" invalidUrl="" action="" tgtFrame="" tooltip="" history="1" highlightClick="0" endSnd="0"/>
              </a:rPr>
              <a:t>https://www.jvrb.org/past-issues/6.2009/2257</a:t>
            </a:r>
            <a:r>
              <a:t> </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65" name="Shape 165"/>
          <p:cNvSpPr/>
          <p:nvPr>
            <p:ph type="sldImg"/>
          </p:nvPr>
        </p:nvSpPr>
        <p:spPr>
          <a:prstGeom prst="rect">
            <a:avLst/>
          </a:prstGeom>
        </p:spPr>
        <p:txBody>
          <a:bodyPr/>
          <a:lstStyle/>
          <a:p>
            <a:pPr/>
          </a:p>
        </p:txBody>
      </p:sp>
      <p:sp>
        <p:nvSpPr>
          <p:cNvPr id="166" name="Shape 166"/>
          <p:cNvSpPr/>
          <p:nvPr>
            <p:ph type="body" sz="quarter" idx="1"/>
          </p:nvPr>
        </p:nvSpPr>
        <p:spPr>
          <a:prstGeom prst="rect">
            <a:avLst/>
          </a:prstGeom>
        </p:spPr>
        <p:txBody>
          <a:bodyPr/>
          <a:lstStyle/>
          <a:p>
            <a:pPr/>
            <a:r>
              <a:t>combination of 3-6 large displays that work like Fishtanks VR</a:t>
            </a:r>
          </a:p>
          <a:p>
            <a:pPr/>
            <a:r>
              <a:t>= fishtank inside-out</a:t>
            </a:r>
          </a:p>
          <a:p>
            <a:pPr/>
            <a:r>
              <a:t>enough room for multiple users, but graphics only correct for 1</a:t>
            </a:r>
          </a:p>
          <a:p>
            <a:pPr/>
          </a:p>
          <a:p>
            <a:pPr/>
            <a:r>
              <a:t>CAVE Key Facts</a:t>
            </a:r>
          </a:p>
          <a:p>
            <a:pPr/>
            <a:r>
              <a:t>– 1992: First developed at EVL at University of Illinois</a:t>
            </a:r>
          </a:p>
          <a:p>
            <a:pPr/>
            <a:r>
              <a:t>– 1994: Second CAVE at NCSA at University of Illinois</a:t>
            </a:r>
          </a:p>
          <a:p>
            <a:pPr marL="175995" indent="-135355">
              <a:buSzPct val="100000"/>
              <a:buChar char="–"/>
            </a:pPr>
            <a:r>
              <a:t>2000: Members of Vis Group at NCSA founded Visbox, Inc.</a:t>
            </a:r>
          </a:p>
          <a:p>
            <a:pPr/>
          </a:p>
          <a:p>
            <a:pPr/>
            <a:r>
              <a:t>CAVE is a recursive acronym that stands for CAVE Automatic Virtual Environment. The CAVE is a projection-based VR display that was first developed at the Electronic Visualization Laboratory (EVL) at the University of Illinois at Chicago. It premiered at the SIGGRAPH 1992 conference.</a:t>
            </a:r>
          </a:p>
          <a:p>
            <a:pPr/>
          </a:p>
          <a:p>
            <a:pPr/>
            <a:r>
              <a:t>CAVE Key Facts</a:t>
            </a:r>
          </a:p>
          <a:p>
            <a:pPr/>
            <a:r>
              <a:t>– 1992: First developed at EVL at University of Illinois</a:t>
            </a:r>
          </a:p>
          <a:p>
            <a:pPr/>
            <a:r>
              <a:t>– 1994: Second CAVE at NCSA at University of Illinois</a:t>
            </a:r>
          </a:p>
          <a:p>
            <a:pPr marL="175995" indent="-135355">
              <a:buSzPct val="100000"/>
              <a:buChar char="–"/>
            </a:pPr>
            <a:r>
              <a:t>2000: Members of Vis Group at NCSA founded Visbox, Inc.</a:t>
            </a:r>
          </a:p>
          <a:p>
            <a:pPr/>
          </a:p>
          <a:p>
            <a:pPr/>
            <a:r>
              <a:t>Benefits</a:t>
            </a:r>
          </a:p>
          <a:p>
            <a:pPr/>
            <a:r>
              <a:t>The CAVE was developed to overcome many of the limitations of head-mounted displays (HMDs), especially for scientific and engineering applications. The CAVE makes use of large, fixed screens more distant from the viewer. This minimizes the encumbrances carried or worn by users and allows multiple people to share the VR experience. The result is a room-sized immersive 3D visualization system that allows users to collaboratively examine and manipulate complex 3D models with natural interaction and human 1-to-1 scale.</a:t>
            </a:r>
          </a:p>
          <a:p>
            <a:pPr/>
          </a:p>
          <a:p>
            <a:pPr/>
            <a:r>
              <a:t>Source: </a:t>
            </a:r>
            <a:r>
              <a:rPr u="sng">
                <a:hlinkClick r:id="rId3" invalidUrl="" action="" tgtFrame="" tooltip="" history="1" highlightClick="0" endSnd="0"/>
              </a:rPr>
              <a:t>http://www.visbox.com/products/cave/</a:t>
            </a:r>
            <a:r>
              <a:t> </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72" name="Shape 172"/>
          <p:cNvSpPr/>
          <p:nvPr>
            <p:ph type="sldImg"/>
          </p:nvPr>
        </p:nvSpPr>
        <p:spPr>
          <a:prstGeom prst="rect">
            <a:avLst/>
          </a:prstGeom>
        </p:spPr>
        <p:txBody>
          <a:bodyPr/>
          <a:lstStyle/>
          <a:p>
            <a:pPr/>
          </a:p>
        </p:txBody>
      </p:sp>
      <p:sp>
        <p:nvSpPr>
          <p:cNvPr id="173" name="Shape 173"/>
          <p:cNvSpPr/>
          <p:nvPr>
            <p:ph type="body" sz="quarter" idx="1"/>
          </p:nvPr>
        </p:nvSpPr>
        <p:spPr>
          <a:prstGeom prst="rect">
            <a:avLst/>
          </a:prstGeom>
        </p:spPr>
        <p:txBody>
          <a:bodyPr/>
          <a:lstStyle/>
          <a:p>
            <a:pPr/>
            <a:r>
              <a:t>This shows the CAVE-like immersive setup and Powerwall at LRZ in Garching. </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35" name="Shape 235"/>
          <p:cNvSpPr/>
          <p:nvPr>
            <p:ph type="sldImg"/>
          </p:nvPr>
        </p:nvSpPr>
        <p:spPr>
          <a:prstGeom prst="rect">
            <a:avLst/>
          </a:prstGeom>
        </p:spPr>
        <p:txBody>
          <a:bodyPr/>
          <a:lstStyle/>
          <a:p>
            <a:pPr/>
          </a:p>
        </p:txBody>
      </p:sp>
      <p:sp>
        <p:nvSpPr>
          <p:cNvPr id="236" name="Shape 236"/>
          <p:cNvSpPr/>
          <p:nvPr>
            <p:ph type="body" sz="quarter" idx="1"/>
          </p:nvPr>
        </p:nvSpPr>
        <p:spPr>
          <a:prstGeom prst="rect">
            <a:avLst/>
          </a:prstGeom>
        </p:spPr>
        <p:txBody>
          <a:bodyPr/>
          <a:lstStyle/>
          <a:p>
            <a:pPr/>
            <a:r>
              <a:t>Today, we don’t need a data glove anymore</a:t>
            </a:r>
          </a:p>
          <a:p>
            <a:pPr/>
            <a:r>
              <a:t>feature tracking and depth cameras have become so powerful that they can track the hands perfectly</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79" name="Shape 279"/>
          <p:cNvSpPr/>
          <p:nvPr>
            <p:ph type="sldImg"/>
          </p:nvPr>
        </p:nvSpPr>
        <p:spPr>
          <a:prstGeom prst="rect">
            <a:avLst/>
          </a:prstGeom>
        </p:spPr>
        <p:txBody>
          <a:bodyPr/>
          <a:lstStyle/>
          <a:p>
            <a:pPr/>
          </a:p>
        </p:txBody>
      </p:sp>
      <p:sp>
        <p:nvSpPr>
          <p:cNvPr id="280" name="Shape 280"/>
          <p:cNvSpPr/>
          <p:nvPr>
            <p:ph type="body" sz="quarter" idx="1"/>
          </p:nvPr>
        </p:nvSpPr>
        <p:spPr>
          <a:prstGeom prst="rect">
            <a:avLst/>
          </a:prstGeom>
        </p:spPr>
        <p:txBody>
          <a:bodyPr/>
          <a:lstStyle/>
          <a:p>
            <a:pPr/>
            <a:r>
              <a:t>No clear distinction between VR and Reality, but rather a continuum</a:t>
            </a:r>
          </a:p>
          <a:p>
            <a:pPr/>
            <a:r>
              <a:t>examples:</a:t>
            </a:r>
          </a:p>
          <a:p>
            <a:pPr/>
            <a:r>
              <a:t>Reality, VR and AR: as we all know it</a:t>
            </a:r>
          </a:p>
          <a:p>
            <a:pPr/>
            <a:r>
              <a:t>AV: being in a virtual world, which is augmented by real elements, e.e., a video stream of a real human</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38" name="Shape 338"/>
          <p:cNvSpPr/>
          <p:nvPr>
            <p:ph type="sldImg"/>
          </p:nvPr>
        </p:nvSpPr>
        <p:spPr>
          <a:prstGeom prst="rect">
            <a:avLst/>
          </a:prstGeom>
        </p:spPr>
        <p:txBody>
          <a:bodyPr/>
          <a:lstStyle/>
          <a:p>
            <a:pPr/>
          </a:p>
        </p:txBody>
      </p:sp>
      <p:sp>
        <p:nvSpPr>
          <p:cNvPr id="339" name="Shape 339"/>
          <p:cNvSpPr/>
          <p:nvPr>
            <p:ph type="body" sz="quarter" idx="1"/>
          </p:nvPr>
        </p:nvSpPr>
        <p:spPr>
          <a:prstGeom prst="rect">
            <a:avLst/>
          </a:prstGeom>
        </p:spPr>
        <p:txBody>
          <a:bodyPr/>
          <a:lstStyle/>
          <a:p>
            <a:pPr/>
            <a:r>
              <a:t>Discussion: what form of tracking?</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54" name="Shape 354"/>
          <p:cNvSpPr/>
          <p:nvPr>
            <p:ph type="sldImg"/>
          </p:nvPr>
        </p:nvSpPr>
        <p:spPr>
          <a:prstGeom prst="rect">
            <a:avLst/>
          </a:prstGeom>
        </p:spPr>
        <p:txBody>
          <a:bodyPr/>
          <a:lstStyle/>
          <a:p>
            <a:pPr/>
          </a:p>
        </p:txBody>
      </p:sp>
      <p:sp>
        <p:nvSpPr>
          <p:cNvPr id="355" name="Shape 355"/>
          <p:cNvSpPr/>
          <p:nvPr>
            <p:ph type="body" sz="quarter" idx="1"/>
          </p:nvPr>
        </p:nvSpPr>
        <p:spPr>
          <a:prstGeom prst="rect">
            <a:avLst/>
          </a:prstGeom>
        </p:spPr>
        <p:txBody>
          <a:bodyPr/>
          <a:lstStyle/>
          <a:p>
            <a:pPr/>
            <a:r>
              <a:t>discussion: why does this work? Sensors? Latency? Precision?</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84" name="Shape 384"/>
          <p:cNvSpPr/>
          <p:nvPr>
            <p:ph type="sldImg"/>
          </p:nvPr>
        </p:nvSpPr>
        <p:spPr>
          <a:prstGeom prst="rect">
            <a:avLst/>
          </a:prstGeom>
        </p:spPr>
        <p:txBody>
          <a:bodyPr/>
          <a:lstStyle/>
          <a:p>
            <a:pPr/>
          </a:p>
        </p:txBody>
      </p:sp>
      <p:sp>
        <p:nvSpPr>
          <p:cNvPr id="385" name="Shape 385"/>
          <p:cNvSpPr/>
          <p:nvPr>
            <p:ph type="body" sz="quarter" idx="1"/>
          </p:nvPr>
        </p:nvSpPr>
        <p:spPr>
          <a:prstGeom prst="rect">
            <a:avLst/>
          </a:prstGeom>
        </p:spPr>
        <p:txBody>
          <a:bodyPr/>
          <a:lstStyle/>
          <a:p>
            <a:pPr/>
            <a:r>
              <a:t>literal translation of the desktop metaphor to 3D</a:t>
            </a:r>
          </a:p>
          <a:p>
            <a:pPr/>
            <a:r>
              <a:t>widgets, Icons, menus, pointing device</a:t>
            </a:r>
          </a:p>
          <a:p>
            <a:pPr/>
            <a:r>
              <a:t>drag &amp; drop between real and virtual world</a:t>
            </a:r>
          </a:p>
          <a:p>
            <a:pPr/>
            <a:r>
              <a:t>privacy concept for multiple users</a:t>
            </a:r>
          </a:p>
          <a:p>
            <a:pPr/>
            <a:r>
              <a:t>work from 1997</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97" name="Shape 397"/>
          <p:cNvSpPr/>
          <p:nvPr>
            <p:ph type="sldImg"/>
          </p:nvPr>
        </p:nvSpPr>
        <p:spPr>
          <a:prstGeom prst="rect">
            <a:avLst/>
          </a:prstGeom>
        </p:spPr>
        <p:txBody>
          <a:bodyPr/>
          <a:lstStyle/>
          <a:p>
            <a:pPr/>
          </a:p>
        </p:txBody>
      </p:sp>
      <p:sp>
        <p:nvSpPr>
          <p:cNvPr id="398" name="Shape 398"/>
          <p:cNvSpPr/>
          <p:nvPr>
            <p:ph type="body" sz="quarter" idx="1"/>
          </p:nvPr>
        </p:nvSpPr>
        <p:spPr>
          <a:prstGeom prst="rect">
            <a:avLst/>
          </a:prstGeom>
        </p:spPr>
        <p:txBody>
          <a:bodyPr/>
          <a:lstStyle/>
          <a:p>
            <a:pPr/>
            <a:r>
              <a:t>adds a very important quality: Haptics!</a:t>
            </a:r>
          </a:p>
          <a:p>
            <a:pPr/>
            <a:r>
              <a:t>Very nice combination of real and physical world</a:t>
            </a:r>
          </a:p>
          <a:p>
            <a:pPr/>
            <a:r>
              <a:t>demo from 1997!</a:t>
            </a:r>
          </a:p>
        </p:txBody>
      </p:sp>
    </p:spTree>
  </p:cSld>
  <p:clrMapOvr>
    <a:masterClrMapping/>
  </p:clrMapOvr>
</p:note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MMI Buch Master">
    <p:spTree>
      <p:nvGrpSpPr>
        <p:cNvPr id="1" name=""/>
        <p:cNvGrpSpPr/>
        <p:nvPr/>
      </p:nvGrpSpPr>
      <p:grpSpPr>
        <a:xfrm>
          <a:off x="0" y="0"/>
          <a:ext cx="0" cy="0"/>
          <a:chOff x="0" y="0"/>
          <a:chExt cx="0" cy="0"/>
        </a:xfrm>
      </p:grpSpPr>
      <p:sp>
        <p:nvSpPr>
          <p:cNvPr id="13" name="Titeltext"/>
          <p:cNvSpPr txBox="1"/>
          <p:nvPr>
            <p:ph type="title"/>
          </p:nvPr>
        </p:nvSpPr>
        <p:spPr>
          <a:prstGeom prst="rect">
            <a:avLst/>
          </a:prstGeom>
        </p:spPr>
        <p:txBody>
          <a:bodyPr/>
          <a:lstStyle/>
          <a:p>
            <a:pPr/>
            <a:r>
              <a:t>Titeltext</a:t>
            </a:r>
          </a:p>
        </p:txBody>
      </p:sp>
      <p:sp>
        <p:nvSpPr>
          <p:cNvPr id="14" name="Textebene 1…"/>
          <p:cNvSpPr txBox="1"/>
          <p:nvPr>
            <p:ph type="body" idx="1"/>
          </p:nvPr>
        </p:nvSpPr>
        <p:spPr>
          <a:prstGeom prst="rect">
            <a:avLst/>
          </a:prstGeom>
        </p:spPr>
        <p:txBody>
          <a:bodyPr/>
          <a:lstStyle/>
          <a:p>
            <a:pPr/>
            <a:r>
              <a:t>Textebene 1</a:t>
            </a:r>
          </a:p>
          <a:p>
            <a:pPr lvl="1"/>
            <a:r>
              <a:t>Textebene 2</a:t>
            </a:r>
          </a:p>
          <a:p>
            <a:pPr lvl="2"/>
            <a:r>
              <a:t>Textebene 3</a:t>
            </a:r>
          </a:p>
          <a:p>
            <a:pPr lvl="3"/>
            <a:r>
              <a:t>Textebene 4</a:t>
            </a:r>
          </a:p>
          <a:p>
            <a:pPr lvl="4"/>
            <a:r>
              <a:t>Textebene 5</a:t>
            </a:r>
          </a:p>
        </p:txBody>
      </p:sp>
      <p:sp>
        <p:nvSpPr>
          <p:cNvPr id="15" name="Foliennumm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bg>
      <p:bgPr>
        <a:solidFill>
          <a:srgbClr val="FFFFFF"/>
        </a:solidFill>
      </p:bgPr>
    </p:bg>
    <p:spTree>
      <p:nvGrpSpPr>
        <p:cNvPr id="1" name=""/>
        <p:cNvGrpSpPr/>
        <p:nvPr/>
      </p:nvGrpSpPr>
      <p:grpSpPr>
        <a:xfrm>
          <a:off x="0" y="0"/>
          <a:ext cx="0" cy="0"/>
          <a:chOff x="0" y="0"/>
          <a:chExt cx="0" cy="0"/>
        </a:xfrm>
      </p:grpSpPr>
      <p:sp>
        <p:nvSpPr>
          <p:cNvPr id="2" name="Butz, Krüger, Völkel: Mensch-Maschine-Interaktion, Kapitel 20 - Virtual und Augmented Reality                 Folie"/>
          <p:cNvSpPr txBox="1"/>
          <p:nvPr/>
        </p:nvSpPr>
        <p:spPr>
          <a:xfrm>
            <a:off x="170816" y="9497434"/>
            <a:ext cx="12663168" cy="278664"/>
          </a:xfrm>
          <a:prstGeom prst="rect">
            <a:avLst/>
          </a:prstGeom>
          <a:ln w="3175">
            <a:miter lim="400000"/>
          </a:ln>
          <a:extLst>
            <a:ext uri="{C572A759-6A51-4108-AA02-DFA0A04FC94B}">
              <ma14:wrappingTextBoxFlag xmlns:ma14="http://schemas.microsoft.com/office/mac/drawingml/2011/main" val="1"/>
            </a:ext>
          </a:extLst>
        </p:spPr>
        <p:txBody>
          <a:bodyPr lIns="40640" tIns="40640" rIns="40640" bIns="40640">
            <a:spAutoFit/>
          </a:bodyPr>
          <a:lstStyle>
            <a:lvl1pPr>
              <a:buClr>
                <a:srgbClr val="000000"/>
              </a:buClr>
              <a:buFont typeface="Arial"/>
              <a:defRPr sz="1400"/>
            </a:lvl1pPr>
          </a:lstStyle>
          <a:p>
            <a:pPr/>
            <a:r>
              <a:t>Butz, Krüger, Völkel: Mensch-Maschine-Interaktion, Kapitel 20 - Virtual und Augmented Reality	       			      Folie</a:t>
            </a:r>
          </a:p>
        </p:txBody>
      </p:sp>
      <p:sp>
        <p:nvSpPr>
          <p:cNvPr id="3" name="Linie"/>
          <p:cNvSpPr/>
          <p:nvPr/>
        </p:nvSpPr>
        <p:spPr>
          <a:xfrm>
            <a:off x="-1" y="9504303"/>
            <a:ext cx="13004802" cy="1883"/>
          </a:xfrm>
          <a:prstGeom prst="line">
            <a:avLst/>
          </a:prstGeom>
          <a:ln w="3175">
            <a:solidFill>
              <a:srgbClr val="000000"/>
            </a:solidFill>
          </a:ln>
        </p:spPr>
        <p:txBody>
          <a:bodyPr lIns="0" tIns="0" rIns="0" bIns="0"/>
          <a:lstStyle/>
          <a:p>
            <a:pPr marL="0" marR="0" defTabSz="457200">
              <a:defRPr sz="1100">
                <a:uFillTx/>
                <a:latin typeface="Helvetica"/>
                <a:ea typeface="Helvetica"/>
                <a:cs typeface="Helvetica"/>
                <a:sym typeface="Helvetica"/>
              </a:defRPr>
            </a:pPr>
          </a:p>
        </p:txBody>
      </p:sp>
      <p:sp>
        <p:nvSpPr>
          <p:cNvPr id="4" name="Titeltext"/>
          <p:cNvSpPr txBox="1"/>
          <p:nvPr>
            <p:ph type="title"/>
          </p:nvPr>
        </p:nvSpPr>
        <p:spPr>
          <a:xfrm>
            <a:off x="203200" y="205081"/>
            <a:ext cx="12598400" cy="828677"/>
          </a:xfrm>
          <a:prstGeom prst="rect">
            <a:avLst/>
          </a:prstGeom>
          <a:ln w="3175">
            <a:miter lim="400000"/>
          </a:ln>
          <a:extLst>
            <a:ext uri="{C572A759-6A51-4108-AA02-DFA0A04FC94B}">
              <ma14:wrappingTextBoxFlag xmlns:ma14="http://schemas.microsoft.com/office/mac/drawingml/2011/main" val="1"/>
            </a:ext>
          </a:extLst>
        </p:spPr>
        <p:txBody>
          <a:bodyPr lIns="40640" tIns="40640" rIns="40640" bIns="40640" anchor="ctr"/>
          <a:lstStyle/>
          <a:p>
            <a:pPr/>
            <a:r>
              <a:t>Titeltext</a:t>
            </a:r>
          </a:p>
        </p:txBody>
      </p:sp>
      <p:sp>
        <p:nvSpPr>
          <p:cNvPr id="5" name="Textebene 1…"/>
          <p:cNvSpPr txBox="1"/>
          <p:nvPr>
            <p:ph type="body" idx="1"/>
          </p:nvPr>
        </p:nvSpPr>
        <p:spPr>
          <a:xfrm>
            <a:off x="203200" y="1346041"/>
            <a:ext cx="12598400" cy="8012064"/>
          </a:xfrm>
          <a:prstGeom prst="rect">
            <a:avLst/>
          </a:prstGeom>
          <a:ln w="3175">
            <a:miter lim="400000"/>
          </a:ln>
          <a:extLst>
            <a:ext uri="{C572A759-6A51-4108-AA02-DFA0A04FC94B}">
              <ma14:wrappingTextBoxFlag xmlns:ma14="http://schemas.microsoft.com/office/mac/drawingml/2011/main" val="1"/>
            </a:ext>
          </a:extLst>
        </p:spPr>
        <p:txBody>
          <a:bodyPr lIns="40640" tIns="40640" rIns="40640" bIns="40640"/>
          <a:lstStyle>
            <a:lvl2pPr marL="765730" indent="-267890">
              <a:spcBef>
                <a:spcPts val="900"/>
              </a:spcBef>
              <a:buChar char="–"/>
              <a:defRPr sz="3000"/>
            </a:lvl2pPr>
            <a:lvl3pPr marL="1167311" indent="-212271">
              <a:spcBef>
                <a:spcPts val="700"/>
              </a:spcBef>
              <a:defRPr sz="2600"/>
            </a:lvl3pPr>
            <a:lvl4pPr marL="1620058" indent="-207818">
              <a:spcBef>
                <a:spcPts val="600"/>
              </a:spcBef>
              <a:buChar char="–"/>
              <a:defRPr sz="2000"/>
            </a:lvl4pPr>
            <a:lvl5pPr marL="2077258" indent="-207818">
              <a:spcBef>
                <a:spcPts val="600"/>
              </a:spcBef>
              <a:buChar char="»"/>
              <a:defRPr sz="2000"/>
            </a:lvl5pPr>
          </a:lstStyle>
          <a:p>
            <a:pPr/>
            <a:r>
              <a:t>Textebene 1</a:t>
            </a:r>
          </a:p>
          <a:p>
            <a:pPr lvl="1"/>
            <a:r>
              <a:t>Textebene 2</a:t>
            </a:r>
          </a:p>
          <a:p>
            <a:pPr lvl="2"/>
            <a:r>
              <a:t>Textebene 3</a:t>
            </a:r>
          </a:p>
          <a:p>
            <a:pPr lvl="3"/>
            <a:r>
              <a:t>Textebene 4</a:t>
            </a:r>
          </a:p>
          <a:p>
            <a:pPr lvl="4"/>
            <a:r>
              <a:t>Textebene 5</a:t>
            </a:r>
          </a:p>
        </p:txBody>
      </p:sp>
      <p:sp>
        <p:nvSpPr>
          <p:cNvPr id="6" name="Foliennummer"/>
          <p:cNvSpPr txBox="1"/>
          <p:nvPr>
            <p:ph type="sldNum" sz="quarter" idx="2"/>
          </p:nvPr>
        </p:nvSpPr>
        <p:spPr>
          <a:xfrm>
            <a:off x="12546999" y="9497434"/>
            <a:ext cx="291749" cy="278664"/>
          </a:xfrm>
          <a:prstGeom prst="rect">
            <a:avLst/>
          </a:prstGeom>
          <a:ln w="3175">
            <a:miter lim="400000"/>
          </a:ln>
        </p:spPr>
        <p:txBody>
          <a:bodyPr wrap="none" lIns="40640" tIns="40640" rIns="40640" bIns="40640">
            <a:spAutoFit/>
          </a:bodyPr>
          <a:lstStyle>
            <a:lvl1pPr marL="0" marR="0" algn="ctr" defTabSz="825500">
              <a:defRPr sz="1400"/>
            </a:lvl1pPr>
          </a:lstStyle>
          <a:p>
            <a:pPr/>
            <a:fld id="{86CB4B4D-7CA3-9044-876B-883B54F8677D}" type="slidenum"/>
          </a:p>
        </p:txBody>
      </p:sp>
    </p:spTree>
  </p:cSld>
  <p:clrMap bg1="lt1" tx1="dk1" bg2="lt2" tx2="dk2" accent1="accent1" accent2="accent2" accent3="accent3" accent4="accent4" accent5="accent5" accent6="accent6" hlink="hlink" folHlink="folHlink"/>
  <p:sldLayoutIdLst>
    <p:sldLayoutId id="2147483649" r:id="rId2"/>
  </p:sldLayoutIdLst>
  <p:transition xmlns:p14="http://schemas.microsoft.com/office/powerpoint/2010/main" spd="med" advClick="1"/>
  <p:txStyles>
    <p:titleStyle>
      <a:lvl1pPr marL="57799" marR="57799" indent="0" algn="l" defTabSz="1295400" rtl="0" latinLnBrk="0">
        <a:lnSpc>
          <a:spcPct val="100000"/>
        </a:lnSpc>
        <a:spcBef>
          <a:spcPts val="0"/>
        </a:spcBef>
        <a:spcAft>
          <a:spcPts val="0"/>
        </a:spcAft>
        <a:buClrTx/>
        <a:buSzTx/>
        <a:buFontTx/>
        <a:buNone/>
        <a:tabLst/>
        <a:defRPr b="0" baseline="0" cap="none" i="0" spc="0" strike="noStrike" sz="4800" u="none">
          <a:solidFill>
            <a:srgbClr val="000000"/>
          </a:solidFill>
          <a:uFill>
            <a:solidFill>
              <a:srgbClr val="000000"/>
            </a:solidFill>
          </a:uFill>
          <a:latin typeface="+mn-lt"/>
          <a:ea typeface="+mn-ea"/>
          <a:cs typeface="+mn-cs"/>
          <a:sym typeface="Arial"/>
        </a:defRPr>
      </a:lvl1pPr>
      <a:lvl2pPr marL="57799" marR="57799" indent="228600" algn="l" defTabSz="1295400" rtl="0" latinLnBrk="0">
        <a:lnSpc>
          <a:spcPct val="100000"/>
        </a:lnSpc>
        <a:spcBef>
          <a:spcPts val="0"/>
        </a:spcBef>
        <a:spcAft>
          <a:spcPts val="0"/>
        </a:spcAft>
        <a:buClrTx/>
        <a:buSzTx/>
        <a:buFontTx/>
        <a:buNone/>
        <a:tabLst/>
        <a:defRPr b="0" baseline="0" cap="none" i="0" spc="0" strike="noStrike" sz="4800" u="none">
          <a:solidFill>
            <a:srgbClr val="000000"/>
          </a:solidFill>
          <a:uFill>
            <a:solidFill>
              <a:srgbClr val="000000"/>
            </a:solidFill>
          </a:uFill>
          <a:latin typeface="+mn-lt"/>
          <a:ea typeface="+mn-ea"/>
          <a:cs typeface="+mn-cs"/>
          <a:sym typeface="Arial"/>
        </a:defRPr>
      </a:lvl2pPr>
      <a:lvl3pPr marL="57799" marR="57799" indent="457200" algn="l" defTabSz="1295400" rtl="0" latinLnBrk="0">
        <a:lnSpc>
          <a:spcPct val="100000"/>
        </a:lnSpc>
        <a:spcBef>
          <a:spcPts val="0"/>
        </a:spcBef>
        <a:spcAft>
          <a:spcPts val="0"/>
        </a:spcAft>
        <a:buClrTx/>
        <a:buSzTx/>
        <a:buFontTx/>
        <a:buNone/>
        <a:tabLst/>
        <a:defRPr b="0" baseline="0" cap="none" i="0" spc="0" strike="noStrike" sz="4800" u="none">
          <a:solidFill>
            <a:srgbClr val="000000"/>
          </a:solidFill>
          <a:uFill>
            <a:solidFill>
              <a:srgbClr val="000000"/>
            </a:solidFill>
          </a:uFill>
          <a:latin typeface="+mn-lt"/>
          <a:ea typeface="+mn-ea"/>
          <a:cs typeface="+mn-cs"/>
          <a:sym typeface="Arial"/>
        </a:defRPr>
      </a:lvl3pPr>
      <a:lvl4pPr marL="57799" marR="57799" indent="685800" algn="l" defTabSz="1295400" rtl="0" latinLnBrk="0">
        <a:lnSpc>
          <a:spcPct val="100000"/>
        </a:lnSpc>
        <a:spcBef>
          <a:spcPts val="0"/>
        </a:spcBef>
        <a:spcAft>
          <a:spcPts val="0"/>
        </a:spcAft>
        <a:buClrTx/>
        <a:buSzTx/>
        <a:buFontTx/>
        <a:buNone/>
        <a:tabLst/>
        <a:defRPr b="0" baseline="0" cap="none" i="0" spc="0" strike="noStrike" sz="4800" u="none">
          <a:solidFill>
            <a:srgbClr val="000000"/>
          </a:solidFill>
          <a:uFill>
            <a:solidFill>
              <a:srgbClr val="000000"/>
            </a:solidFill>
          </a:uFill>
          <a:latin typeface="+mn-lt"/>
          <a:ea typeface="+mn-ea"/>
          <a:cs typeface="+mn-cs"/>
          <a:sym typeface="Arial"/>
        </a:defRPr>
      </a:lvl4pPr>
      <a:lvl5pPr marL="57799" marR="57799" indent="914400" algn="l" defTabSz="1295400" rtl="0" latinLnBrk="0">
        <a:lnSpc>
          <a:spcPct val="100000"/>
        </a:lnSpc>
        <a:spcBef>
          <a:spcPts val="0"/>
        </a:spcBef>
        <a:spcAft>
          <a:spcPts val="0"/>
        </a:spcAft>
        <a:buClrTx/>
        <a:buSzTx/>
        <a:buFontTx/>
        <a:buNone/>
        <a:tabLst/>
        <a:defRPr b="0" baseline="0" cap="none" i="0" spc="0" strike="noStrike" sz="4800" u="none">
          <a:solidFill>
            <a:srgbClr val="000000"/>
          </a:solidFill>
          <a:uFill>
            <a:solidFill>
              <a:srgbClr val="000000"/>
            </a:solidFill>
          </a:uFill>
          <a:latin typeface="+mn-lt"/>
          <a:ea typeface="+mn-ea"/>
          <a:cs typeface="+mn-cs"/>
          <a:sym typeface="Arial"/>
        </a:defRPr>
      </a:lvl5pPr>
      <a:lvl6pPr marL="57799" marR="57799" indent="1143000" algn="l" defTabSz="1295400" rtl="0" latinLnBrk="0">
        <a:lnSpc>
          <a:spcPct val="100000"/>
        </a:lnSpc>
        <a:spcBef>
          <a:spcPts val="0"/>
        </a:spcBef>
        <a:spcAft>
          <a:spcPts val="0"/>
        </a:spcAft>
        <a:buClrTx/>
        <a:buSzTx/>
        <a:buFontTx/>
        <a:buNone/>
        <a:tabLst/>
        <a:defRPr b="0" baseline="0" cap="none" i="0" spc="0" strike="noStrike" sz="4800" u="none">
          <a:solidFill>
            <a:srgbClr val="000000"/>
          </a:solidFill>
          <a:uFill>
            <a:solidFill>
              <a:srgbClr val="000000"/>
            </a:solidFill>
          </a:uFill>
          <a:latin typeface="+mn-lt"/>
          <a:ea typeface="+mn-ea"/>
          <a:cs typeface="+mn-cs"/>
          <a:sym typeface="Arial"/>
        </a:defRPr>
      </a:lvl6pPr>
      <a:lvl7pPr marL="57799" marR="57799" indent="1371600" algn="l" defTabSz="1295400" rtl="0" latinLnBrk="0">
        <a:lnSpc>
          <a:spcPct val="100000"/>
        </a:lnSpc>
        <a:spcBef>
          <a:spcPts val="0"/>
        </a:spcBef>
        <a:spcAft>
          <a:spcPts val="0"/>
        </a:spcAft>
        <a:buClrTx/>
        <a:buSzTx/>
        <a:buFontTx/>
        <a:buNone/>
        <a:tabLst/>
        <a:defRPr b="0" baseline="0" cap="none" i="0" spc="0" strike="noStrike" sz="4800" u="none">
          <a:solidFill>
            <a:srgbClr val="000000"/>
          </a:solidFill>
          <a:uFill>
            <a:solidFill>
              <a:srgbClr val="000000"/>
            </a:solidFill>
          </a:uFill>
          <a:latin typeface="+mn-lt"/>
          <a:ea typeface="+mn-ea"/>
          <a:cs typeface="+mn-cs"/>
          <a:sym typeface="Arial"/>
        </a:defRPr>
      </a:lvl7pPr>
      <a:lvl8pPr marL="57799" marR="57799" indent="1600200" algn="l" defTabSz="1295400" rtl="0" latinLnBrk="0">
        <a:lnSpc>
          <a:spcPct val="100000"/>
        </a:lnSpc>
        <a:spcBef>
          <a:spcPts val="0"/>
        </a:spcBef>
        <a:spcAft>
          <a:spcPts val="0"/>
        </a:spcAft>
        <a:buClrTx/>
        <a:buSzTx/>
        <a:buFontTx/>
        <a:buNone/>
        <a:tabLst/>
        <a:defRPr b="0" baseline="0" cap="none" i="0" spc="0" strike="noStrike" sz="4800" u="none">
          <a:solidFill>
            <a:srgbClr val="000000"/>
          </a:solidFill>
          <a:uFill>
            <a:solidFill>
              <a:srgbClr val="000000"/>
            </a:solidFill>
          </a:uFill>
          <a:latin typeface="+mn-lt"/>
          <a:ea typeface="+mn-ea"/>
          <a:cs typeface="+mn-cs"/>
          <a:sym typeface="Arial"/>
        </a:defRPr>
      </a:lvl8pPr>
      <a:lvl9pPr marL="57799" marR="57799" indent="1828800" algn="l" defTabSz="1295400" rtl="0" latinLnBrk="0">
        <a:lnSpc>
          <a:spcPct val="100000"/>
        </a:lnSpc>
        <a:spcBef>
          <a:spcPts val="0"/>
        </a:spcBef>
        <a:spcAft>
          <a:spcPts val="0"/>
        </a:spcAft>
        <a:buClrTx/>
        <a:buSzTx/>
        <a:buFontTx/>
        <a:buNone/>
        <a:tabLst/>
        <a:defRPr b="0" baseline="0" cap="none" i="0" spc="0" strike="noStrike" sz="4800" u="none">
          <a:solidFill>
            <a:srgbClr val="000000"/>
          </a:solidFill>
          <a:uFill>
            <a:solidFill>
              <a:srgbClr val="000000"/>
            </a:solidFill>
          </a:uFill>
          <a:latin typeface="+mn-lt"/>
          <a:ea typeface="+mn-ea"/>
          <a:cs typeface="+mn-cs"/>
          <a:sym typeface="Arial"/>
        </a:defRPr>
      </a:lvl9pPr>
    </p:titleStyle>
    <p:bodyStyle>
      <a:lvl1pPr marL="365492" marR="57799" indent="-324852" algn="l" defTabSz="1295400" rtl="0" latinLnBrk="0">
        <a:lnSpc>
          <a:spcPct val="100000"/>
        </a:lnSpc>
        <a:spcBef>
          <a:spcPts val="1000"/>
        </a:spcBef>
        <a:spcAft>
          <a:spcPts val="0"/>
        </a:spcAft>
        <a:buClrTx/>
        <a:buSzPct val="100000"/>
        <a:buFontTx/>
        <a:buChar char="•"/>
        <a:tabLst/>
        <a:defRPr b="0" baseline="0" cap="none" i="0" spc="0" strike="noStrike" sz="3600" u="none">
          <a:solidFill>
            <a:srgbClr val="000000"/>
          </a:solidFill>
          <a:uFill>
            <a:solidFill>
              <a:srgbClr val="000000"/>
            </a:solidFill>
          </a:uFill>
          <a:latin typeface="+mn-lt"/>
          <a:ea typeface="+mn-ea"/>
          <a:cs typeface="+mn-cs"/>
          <a:sym typeface="Arial"/>
        </a:defRPr>
      </a:lvl1pPr>
      <a:lvl2pPr marL="819308" marR="57799" indent="-321468" algn="l" defTabSz="1295400" rtl="0" latinLnBrk="0">
        <a:lnSpc>
          <a:spcPct val="100000"/>
        </a:lnSpc>
        <a:spcBef>
          <a:spcPts val="1000"/>
        </a:spcBef>
        <a:spcAft>
          <a:spcPts val="0"/>
        </a:spcAft>
        <a:buClrTx/>
        <a:buSzPct val="100000"/>
        <a:buFontTx/>
        <a:buChar char="•"/>
        <a:tabLst/>
        <a:defRPr b="0" baseline="0" cap="none" i="0" spc="0" strike="noStrike" sz="3600" u="none">
          <a:solidFill>
            <a:srgbClr val="000000"/>
          </a:solidFill>
          <a:uFill>
            <a:solidFill>
              <a:srgbClr val="000000"/>
            </a:solidFill>
          </a:uFill>
          <a:latin typeface="+mn-lt"/>
          <a:ea typeface="+mn-ea"/>
          <a:cs typeface="+mn-cs"/>
          <a:sym typeface="Arial"/>
        </a:defRPr>
      </a:lvl2pPr>
      <a:lvl3pPr marL="1248954" marR="57799" indent="-293914" algn="l" defTabSz="1295400" rtl="0" latinLnBrk="0">
        <a:lnSpc>
          <a:spcPct val="100000"/>
        </a:lnSpc>
        <a:spcBef>
          <a:spcPts val="1000"/>
        </a:spcBef>
        <a:spcAft>
          <a:spcPts val="0"/>
        </a:spcAft>
        <a:buClrTx/>
        <a:buSzPct val="100000"/>
        <a:buFontTx/>
        <a:buChar char="•"/>
        <a:tabLst/>
        <a:defRPr b="0" baseline="0" cap="none" i="0" spc="0" strike="noStrike" sz="3600" u="none">
          <a:solidFill>
            <a:srgbClr val="000000"/>
          </a:solidFill>
          <a:uFill>
            <a:solidFill>
              <a:srgbClr val="000000"/>
            </a:solidFill>
          </a:uFill>
          <a:latin typeface="+mn-lt"/>
          <a:ea typeface="+mn-ea"/>
          <a:cs typeface="+mn-cs"/>
          <a:sym typeface="Arial"/>
        </a:defRPr>
      </a:lvl3pPr>
      <a:lvl4pPr marL="1786312" marR="57799" indent="-374072" algn="l" defTabSz="1295400" rtl="0" latinLnBrk="0">
        <a:lnSpc>
          <a:spcPct val="100000"/>
        </a:lnSpc>
        <a:spcBef>
          <a:spcPts val="1000"/>
        </a:spcBef>
        <a:spcAft>
          <a:spcPts val="0"/>
        </a:spcAft>
        <a:buClrTx/>
        <a:buSzPct val="100000"/>
        <a:buFontTx/>
        <a:buChar char="•"/>
        <a:tabLst/>
        <a:defRPr b="0" baseline="0" cap="none" i="0" spc="0" strike="noStrike" sz="3600" u="none">
          <a:solidFill>
            <a:srgbClr val="000000"/>
          </a:solidFill>
          <a:uFill>
            <a:solidFill>
              <a:srgbClr val="000000"/>
            </a:solidFill>
          </a:uFill>
          <a:latin typeface="+mn-lt"/>
          <a:ea typeface="+mn-ea"/>
          <a:cs typeface="+mn-cs"/>
          <a:sym typeface="Arial"/>
        </a:defRPr>
      </a:lvl4pPr>
      <a:lvl5pPr marL="2243512" marR="57799" indent="-374072" algn="l" defTabSz="1295400" rtl="0" latinLnBrk="0">
        <a:lnSpc>
          <a:spcPct val="100000"/>
        </a:lnSpc>
        <a:spcBef>
          <a:spcPts val="1000"/>
        </a:spcBef>
        <a:spcAft>
          <a:spcPts val="0"/>
        </a:spcAft>
        <a:buClrTx/>
        <a:buSzPct val="100000"/>
        <a:buFontTx/>
        <a:buChar char="•"/>
        <a:tabLst/>
        <a:defRPr b="0" baseline="0" cap="none" i="0" spc="0" strike="noStrike" sz="3600" u="none">
          <a:solidFill>
            <a:srgbClr val="000000"/>
          </a:solidFill>
          <a:uFill>
            <a:solidFill>
              <a:srgbClr val="000000"/>
            </a:solidFill>
          </a:uFill>
          <a:latin typeface="+mn-lt"/>
          <a:ea typeface="+mn-ea"/>
          <a:cs typeface="+mn-cs"/>
          <a:sym typeface="Arial"/>
        </a:defRPr>
      </a:lvl5pPr>
      <a:lvl6pPr marL="2243512" marR="57799" indent="-374072" algn="l" defTabSz="1295400" rtl="0" latinLnBrk="0">
        <a:lnSpc>
          <a:spcPct val="100000"/>
        </a:lnSpc>
        <a:spcBef>
          <a:spcPts val="1000"/>
        </a:spcBef>
        <a:spcAft>
          <a:spcPts val="0"/>
        </a:spcAft>
        <a:buClrTx/>
        <a:buSzPct val="100000"/>
        <a:buFontTx/>
        <a:buChar char="•"/>
        <a:tabLst/>
        <a:defRPr b="0" baseline="0" cap="none" i="0" spc="0" strike="noStrike" sz="3600" u="none">
          <a:solidFill>
            <a:srgbClr val="000000"/>
          </a:solidFill>
          <a:uFill>
            <a:solidFill>
              <a:srgbClr val="000000"/>
            </a:solidFill>
          </a:uFill>
          <a:latin typeface="+mn-lt"/>
          <a:ea typeface="+mn-ea"/>
          <a:cs typeface="+mn-cs"/>
          <a:sym typeface="Arial"/>
        </a:defRPr>
      </a:lvl6pPr>
      <a:lvl7pPr marL="2243512" marR="57799" indent="-374072" algn="l" defTabSz="1295400" rtl="0" latinLnBrk="0">
        <a:lnSpc>
          <a:spcPct val="100000"/>
        </a:lnSpc>
        <a:spcBef>
          <a:spcPts val="1000"/>
        </a:spcBef>
        <a:spcAft>
          <a:spcPts val="0"/>
        </a:spcAft>
        <a:buClrTx/>
        <a:buSzPct val="100000"/>
        <a:buFontTx/>
        <a:buChar char="•"/>
        <a:tabLst/>
        <a:defRPr b="0" baseline="0" cap="none" i="0" spc="0" strike="noStrike" sz="3600" u="none">
          <a:solidFill>
            <a:srgbClr val="000000"/>
          </a:solidFill>
          <a:uFill>
            <a:solidFill>
              <a:srgbClr val="000000"/>
            </a:solidFill>
          </a:uFill>
          <a:latin typeface="+mn-lt"/>
          <a:ea typeface="+mn-ea"/>
          <a:cs typeface="+mn-cs"/>
          <a:sym typeface="Arial"/>
        </a:defRPr>
      </a:lvl7pPr>
      <a:lvl8pPr marL="2243512" marR="57799" indent="-374072" algn="l" defTabSz="1295400" rtl="0" latinLnBrk="0">
        <a:lnSpc>
          <a:spcPct val="100000"/>
        </a:lnSpc>
        <a:spcBef>
          <a:spcPts val="1000"/>
        </a:spcBef>
        <a:spcAft>
          <a:spcPts val="0"/>
        </a:spcAft>
        <a:buClrTx/>
        <a:buSzPct val="100000"/>
        <a:buFontTx/>
        <a:buChar char="•"/>
        <a:tabLst/>
        <a:defRPr b="0" baseline="0" cap="none" i="0" spc="0" strike="noStrike" sz="3600" u="none">
          <a:solidFill>
            <a:srgbClr val="000000"/>
          </a:solidFill>
          <a:uFill>
            <a:solidFill>
              <a:srgbClr val="000000"/>
            </a:solidFill>
          </a:uFill>
          <a:latin typeface="+mn-lt"/>
          <a:ea typeface="+mn-ea"/>
          <a:cs typeface="+mn-cs"/>
          <a:sym typeface="Arial"/>
        </a:defRPr>
      </a:lvl8pPr>
      <a:lvl9pPr marL="2243512" marR="57799" indent="-374072" algn="l" defTabSz="1295400" rtl="0" latinLnBrk="0">
        <a:lnSpc>
          <a:spcPct val="100000"/>
        </a:lnSpc>
        <a:spcBef>
          <a:spcPts val="1000"/>
        </a:spcBef>
        <a:spcAft>
          <a:spcPts val="0"/>
        </a:spcAft>
        <a:buClrTx/>
        <a:buSzPct val="100000"/>
        <a:buFontTx/>
        <a:buChar char="•"/>
        <a:tabLst/>
        <a:defRPr b="0" baseline="0" cap="none" i="0" spc="0" strike="noStrike" sz="3600" u="none">
          <a:solidFill>
            <a:srgbClr val="000000"/>
          </a:solidFill>
          <a:uFill>
            <a:solidFill>
              <a:srgbClr val="000000"/>
            </a:solidFill>
          </a:uFill>
          <a:latin typeface="+mn-lt"/>
          <a:ea typeface="+mn-ea"/>
          <a:cs typeface="+mn-cs"/>
          <a:sym typeface="Arial"/>
        </a:defRPr>
      </a:lvl9pPr>
    </p:bodyStyle>
    <p:otherStyle>
      <a:lvl1pPr marL="0" marR="0" indent="0" algn="ctr" defTabSz="825500" latinLnBrk="0">
        <a:lnSpc>
          <a:spcPct val="100000"/>
        </a:lnSpc>
        <a:spcBef>
          <a:spcPts val="0"/>
        </a:spcBef>
        <a:spcAft>
          <a:spcPts val="0"/>
        </a:spcAft>
        <a:buClrTx/>
        <a:buSzTx/>
        <a:buFontTx/>
        <a:buNone/>
        <a:tabLst/>
        <a:defRPr b="0" baseline="0" cap="none" i="0" spc="0" strike="noStrike" sz="1400" u="none">
          <a:solidFill>
            <a:schemeClr val="tx1"/>
          </a:solidFill>
          <a:uFill>
            <a:solidFill>
              <a:srgbClr val="000000"/>
            </a:solidFill>
          </a:uFill>
          <a:latin typeface="+mn-lt"/>
          <a:ea typeface="+mn-ea"/>
          <a:cs typeface="+mn-cs"/>
          <a:sym typeface="Arial"/>
        </a:defRPr>
      </a:lvl1pPr>
      <a:lvl2pPr marL="0" marR="0" indent="228600" algn="ctr" defTabSz="825500" latinLnBrk="0">
        <a:lnSpc>
          <a:spcPct val="100000"/>
        </a:lnSpc>
        <a:spcBef>
          <a:spcPts val="0"/>
        </a:spcBef>
        <a:spcAft>
          <a:spcPts val="0"/>
        </a:spcAft>
        <a:buClrTx/>
        <a:buSzTx/>
        <a:buFontTx/>
        <a:buNone/>
        <a:tabLst/>
        <a:defRPr b="0" baseline="0" cap="none" i="0" spc="0" strike="noStrike" sz="1400" u="none">
          <a:solidFill>
            <a:schemeClr val="tx1"/>
          </a:solidFill>
          <a:uFill>
            <a:solidFill>
              <a:srgbClr val="000000"/>
            </a:solidFill>
          </a:uFill>
          <a:latin typeface="+mn-lt"/>
          <a:ea typeface="+mn-ea"/>
          <a:cs typeface="+mn-cs"/>
          <a:sym typeface="Arial"/>
        </a:defRPr>
      </a:lvl2pPr>
      <a:lvl3pPr marL="0" marR="0" indent="457200" algn="ctr" defTabSz="825500" latinLnBrk="0">
        <a:lnSpc>
          <a:spcPct val="100000"/>
        </a:lnSpc>
        <a:spcBef>
          <a:spcPts val="0"/>
        </a:spcBef>
        <a:spcAft>
          <a:spcPts val="0"/>
        </a:spcAft>
        <a:buClrTx/>
        <a:buSzTx/>
        <a:buFontTx/>
        <a:buNone/>
        <a:tabLst/>
        <a:defRPr b="0" baseline="0" cap="none" i="0" spc="0" strike="noStrike" sz="1400" u="none">
          <a:solidFill>
            <a:schemeClr val="tx1"/>
          </a:solidFill>
          <a:uFill>
            <a:solidFill>
              <a:srgbClr val="000000"/>
            </a:solidFill>
          </a:uFill>
          <a:latin typeface="+mn-lt"/>
          <a:ea typeface="+mn-ea"/>
          <a:cs typeface="+mn-cs"/>
          <a:sym typeface="Arial"/>
        </a:defRPr>
      </a:lvl3pPr>
      <a:lvl4pPr marL="0" marR="0" indent="685800" algn="ctr" defTabSz="825500" latinLnBrk="0">
        <a:lnSpc>
          <a:spcPct val="100000"/>
        </a:lnSpc>
        <a:spcBef>
          <a:spcPts val="0"/>
        </a:spcBef>
        <a:spcAft>
          <a:spcPts val="0"/>
        </a:spcAft>
        <a:buClrTx/>
        <a:buSzTx/>
        <a:buFontTx/>
        <a:buNone/>
        <a:tabLst/>
        <a:defRPr b="0" baseline="0" cap="none" i="0" spc="0" strike="noStrike" sz="1400" u="none">
          <a:solidFill>
            <a:schemeClr val="tx1"/>
          </a:solidFill>
          <a:uFill>
            <a:solidFill>
              <a:srgbClr val="000000"/>
            </a:solidFill>
          </a:uFill>
          <a:latin typeface="+mn-lt"/>
          <a:ea typeface="+mn-ea"/>
          <a:cs typeface="+mn-cs"/>
          <a:sym typeface="Arial"/>
        </a:defRPr>
      </a:lvl4pPr>
      <a:lvl5pPr marL="0" marR="0" indent="914400" algn="ctr" defTabSz="825500" latinLnBrk="0">
        <a:lnSpc>
          <a:spcPct val="100000"/>
        </a:lnSpc>
        <a:spcBef>
          <a:spcPts val="0"/>
        </a:spcBef>
        <a:spcAft>
          <a:spcPts val="0"/>
        </a:spcAft>
        <a:buClrTx/>
        <a:buSzTx/>
        <a:buFontTx/>
        <a:buNone/>
        <a:tabLst/>
        <a:defRPr b="0" baseline="0" cap="none" i="0" spc="0" strike="noStrike" sz="1400" u="none">
          <a:solidFill>
            <a:schemeClr val="tx1"/>
          </a:solidFill>
          <a:uFill>
            <a:solidFill>
              <a:srgbClr val="000000"/>
            </a:solidFill>
          </a:uFill>
          <a:latin typeface="+mn-lt"/>
          <a:ea typeface="+mn-ea"/>
          <a:cs typeface="+mn-cs"/>
          <a:sym typeface="Arial"/>
        </a:defRPr>
      </a:lvl5pPr>
      <a:lvl6pPr marL="0" marR="0" indent="1143000" algn="ctr" defTabSz="825500" latinLnBrk="0">
        <a:lnSpc>
          <a:spcPct val="100000"/>
        </a:lnSpc>
        <a:spcBef>
          <a:spcPts val="0"/>
        </a:spcBef>
        <a:spcAft>
          <a:spcPts val="0"/>
        </a:spcAft>
        <a:buClrTx/>
        <a:buSzTx/>
        <a:buFontTx/>
        <a:buNone/>
        <a:tabLst/>
        <a:defRPr b="0" baseline="0" cap="none" i="0" spc="0" strike="noStrike" sz="1400" u="none">
          <a:solidFill>
            <a:schemeClr val="tx1"/>
          </a:solidFill>
          <a:uFill>
            <a:solidFill>
              <a:srgbClr val="000000"/>
            </a:solidFill>
          </a:uFill>
          <a:latin typeface="+mn-lt"/>
          <a:ea typeface="+mn-ea"/>
          <a:cs typeface="+mn-cs"/>
          <a:sym typeface="Arial"/>
        </a:defRPr>
      </a:lvl6pPr>
      <a:lvl7pPr marL="0" marR="0" indent="1371600" algn="ctr" defTabSz="825500" latinLnBrk="0">
        <a:lnSpc>
          <a:spcPct val="100000"/>
        </a:lnSpc>
        <a:spcBef>
          <a:spcPts val="0"/>
        </a:spcBef>
        <a:spcAft>
          <a:spcPts val="0"/>
        </a:spcAft>
        <a:buClrTx/>
        <a:buSzTx/>
        <a:buFontTx/>
        <a:buNone/>
        <a:tabLst/>
        <a:defRPr b="0" baseline="0" cap="none" i="0" spc="0" strike="noStrike" sz="1400" u="none">
          <a:solidFill>
            <a:schemeClr val="tx1"/>
          </a:solidFill>
          <a:uFill>
            <a:solidFill>
              <a:srgbClr val="000000"/>
            </a:solidFill>
          </a:uFill>
          <a:latin typeface="+mn-lt"/>
          <a:ea typeface="+mn-ea"/>
          <a:cs typeface="+mn-cs"/>
          <a:sym typeface="Arial"/>
        </a:defRPr>
      </a:lvl7pPr>
      <a:lvl8pPr marL="0" marR="0" indent="1600200" algn="ctr" defTabSz="825500" latinLnBrk="0">
        <a:lnSpc>
          <a:spcPct val="100000"/>
        </a:lnSpc>
        <a:spcBef>
          <a:spcPts val="0"/>
        </a:spcBef>
        <a:spcAft>
          <a:spcPts val="0"/>
        </a:spcAft>
        <a:buClrTx/>
        <a:buSzTx/>
        <a:buFontTx/>
        <a:buNone/>
        <a:tabLst/>
        <a:defRPr b="0" baseline="0" cap="none" i="0" spc="0" strike="noStrike" sz="1400" u="none">
          <a:solidFill>
            <a:schemeClr val="tx1"/>
          </a:solidFill>
          <a:uFill>
            <a:solidFill>
              <a:srgbClr val="000000"/>
            </a:solidFill>
          </a:uFill>
          <a:latin typeface="+mn-lt"/>
          <a:ea typeface="+mn-ea"/>
          <a:cs typeface="+mn-cs"/>
          <a:sym typeface="Arial"/>
        </a:defRPr>
      </a:lvl8pPr>
      <a:lvl9pPr marL="0" marR="0" indent="1828800" algn="ctr" defTabSz="825500" latinLnBrk="0">
        <a:lnSpc>
          <a:spcPct val="100000"/>
        </a:lnSpc>
        <a:spcBef>
          <a:spcPts val="0"/>
        </a:spcBef>
        <a:spcAft>
          <a:spcPts val="0"/>
        </a:spcAft>
        <a:buClrTx/>
        <a:buSzTx/>
        <a:buFontTx/>
        <a:buNone/>
        <a:tabLst/>
        <a:defRPr b="0" baseline="0" cap="none" i="0" spc="0" strike="noStrike" sz="1400" u="none">
          <a:solidFill>
            <a:schemeClr val="tx1"/>
          </a:solidFill>
          <a:uFill>
            <a:solidFill>
              <a:srgbClr val="000000"/>
            </a:solidFill>
          </a:uFill>
          <a:latin typeface="+mn-lt"/>
          <a:ea typeface="+mn-ea"/>
          <a:cs typeface="+mn-cs"/>
          <a:sym typeface="Arial"/>
        </a:defRPr>
      </a:lvl9pPr>
    </p:otherStyle>
  </p:txStyles>
</p:sldMaster>
</file>

<file path=ppt/slides/_rels/slide1.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png"/></Relationships>

</file>

<file path=ppt/slides/_rels/slide2.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3.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jpeg"/></Relationships>

</file>

<file path=ppt/slides/_rels/slide4.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video" Target="../media/media1.mp4"/><Relationship Id="rId3" Type="http://schemas.microsoft.com/office/2007/relationships/media" Target="../media/media1.mp4"/><Relationship Id="rId4" Type="http://schemas.openxmlformats.org/officeDocument/2006/relationships/image" Target="../media/image2.png"/></Relationships>

</file>

<file path=ppt/slides/_rels/slide5.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gif"/><Relationship Id="rId3" Type="http://schemas.openxmlformats.org/officeDocument/2006/relationships/image" Target="../media/image1.tif"/></Relationships>

</file>

<file path=ppt/slides/_rels/slide6.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video" Target="../media/media2.mp4"/><Relationship Id="rId3" Type="http://schemas.microsoft.com/office/2007/relationships/media" Target="../media/media2.mp4"/><Relationship Id="rId4" Type="http://schemas.openxmlformats.org/officeDocument/2006/relationships/image" Target="../media/image3.png"/></Relationships>

</file>

<file path=ppt/slides/_rels/slide7.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s>

</file>

<file path=ppt/slides/_rels/slide8.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2.tif"/></Relationships>

</file>

<file path=ppt/slides/_rels/slide9.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video" Target="../media/media1.mov"/><Relationship Id="rId3" Type="http://schemas.microsoft.com/office/2007/relationships/media" Target="../media/media1.mov"/><Relationship Id="rId4" Type="http://schemas.openxmlformats.org/officeDocument/2006/relationships/image" Target="../media/image4.png"/></Relationships>

</file>

<file path=ppt/slides/_rels/slide10.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5.png"/></Relationships>

</file>

<file path=ppt/slides/_rels/slide11.xml.rels><?xml version="1.0" encoding="UTF-8"?>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xml"/><Relationship Id="rId3" Type="http://schemas.openxmlformats.org/officeDocument/2006/relationships/image" Target="../media/image3.tif"/><Relationship Id="rId4" Type="http://schemas.openxmlformats.org/officeDocument/2006/relationships/image" Target="../media/image4.tif"/><Relationship Id="rId5" Type="http://schemas.openxmlformats.org/officeDocument/2006/relationships/image" Target="../media/image5.tif"/><Relationship Id="rId6" Type="http://schemas.openxmlformats.org/officeDocument/2006/relationships/image" Target="../media/image6.tif"/><Relationship Id="rId7" Type="http://schemas.openxmlformats.org/officeDocument/2006/relationships/hyperlink" Target="http://www.techradar.com/news/wearables/htc-vive-vs-oculus-rift-1301375" TargetMode="External"/></Relationships>

</file>

<file path=ppt/slides/_rels/slide13.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xml"/><Relationship Id="rId3" Type="http://schemas.openxmlformats.org/officeDocument/2006/relationships/image" Target="../media/image2.jpeg"/></Relationships>

</file>

<file path=ppt/slides/_rels/slide14.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3.jpeg"/></Relationships>

</file>

<file path=ppt/slides/_rels/slide15.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4.jpeg"/></Relationships>

</file>

<file path=ppt/slides/_rels/slide16.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6.png"/></Relationships>

</file>

<file path=ppt/slides/_rels/slide17.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xml"/><Relationship Id="rId3" Type="http://schemas.openxmlformats.org/officeDocument/2006/relationships/image" Target="../media/image7.tif"/><Relationship Id="rId4" Type="http://schemas.openxmlformats.org/officeDocument/2006/relationships/image" Target="../media/image8.tif"/><Relationship Id="rId5" Type="http://schemas.openxmlformats.org/officeDocument/2006/relationships/hyperlink" Target="https://www.jvrb.org/past-issues/6.2009/2257" TargetMode="External"/></Relationships>

</file>

<file path=ppt/slides/_rels/slide18.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xml"/><Relationship Id="rId3" Type="http://schemas.openxmlformats.org/officeDocument/2006/relationships/image" Target="../media/image9.tif"/><Relationship Id="rId4" Type="http://schemas.openxmlformats.org/officeDocument/2006/relationships/image" Target="../media/image10.tif"/><Relationship Id="rId5" Type="http://schemas.openxmlformats.org/officeDocument/2006/relationships/image" Target="../media/image11.tif"/><Relationship Id="rId6" Type="http://schemas.openxmlformats.org/officeDocument/2006/relationships/hyperlink" Target="http://www.visbox.com/products/cave/" TargetMode="External"/></Relationships>

</file>

<file path=ppt/slides/_rels/slide19.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7.xml"/><Relationship Id="rId3" Type="http://schemas.openxmlformats.org/officeDocument/2006/relationships/image" Target="../media/image5.jpeg"/></Relationships>

</file>

<file path=ppt/slides/_rels/slide20.xml.rels><?xml version="1.0" encoding="UTF-8"?>
<Relationships xmlns="http://schemas.openxmlformats.org/package/2006/relationships"><Relationship Id="rId1" Type="http://schemas.openxmlformats.org/officeDocument/2006/relationships/slideLayout" Target="../slideLayouts/slideLayout1.xml"/></Relationships>

</file>

<file path=ppt/slides/_rels/slide21.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2.tif"/></Relationships>

</file>

<file path=ppt/slides/_rels/slide22.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video" Target="../media/media3.mp4"/><Relationship Id="rId3" Type="http://schemas.microsoft.com/office/2007/relationships/media" Target="../media/media3.mp4"/><Relationship Id="rId4" Type="http://schemas.openxmlformats.org/officeDocument/2006/relationships/image" Target="../media/image7.png"/></Relationships>

</file>

<file path=ppt/slides/_rels/slide23.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video" Target="../media/media4.mp4"/><Relationship Id="rId3" Type="http://schemas.microsoft.com/office/2007/relationships/media" Target="../media/media4.mp4"/><Relationship Id="rId4" Type="http://schemas.openxmlformats.org/officeDocument/2006/relationships/image" Target="../media/image8.png"/></Relationships>

</file>

<file path=ppt/slides/_rels/slide24.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6.jpeg"/></Relationships>

</file>

<file path=ppt/slides/_rels/slide25.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video" Target="../media/media5.mp4"/><Relationship Id="rId3" Type="http://schemas.microsoft.com/office/2007/relationships/media" Target="../media/media5.mp4"/><Relationship Id="rId4" Type="http://schemas.openxmlformats.org/officeDocument/2006/relationships/image" Target="../media/image9.png"/></Relationships>

</file>

<file path=ppt/slides/_rels/slide26.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3.tif"/><Relationship Id="rId3" Type="http://schemas.openxmlformats.org/officeDocument/2006/relationships/image" Target="../media/image10.png"/></Relationships>

</file>

<file path=ppt/slides/_rels/slide27.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video" Target="../media/media6.mp4"/><Relationship Id="rId3" Type="http://schemas.microsoft.com/office/2007/relationships/media" Target="../media/media6.mp4"/><Relationship Id="rId4" Type="http://schemas.openxmlformats.org/officeDocument/2006/relationships/image" Target="../media/image11.png"/></Relationships>

</file>

<file path=ppt/slides/_rels/slide28.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8.xml"/><Relationship Id="rId3" Type="http://schemas.openxmlformats.org/officeDocument/2006/relationships/video" Target="../media/media7.mp4"/><Relationship Id="rId4" Type="http://schemas.microsoft.com/office/2007/relationships/media" Target="../media/media7.mp4"/><Relationship Id="rId5" Type="http://schemas.openxmlformats.org/officeDocument/2006/relationships/image" Target="../media/image12.png"/></Relationships>

</file>

<file path=ppt/slides/_rels/slide29.xml.rels><?xml version="1.0" encoding="UTF-8"?>
<Relationships xmlns="http://schemas.openxmlformats.org/package/2006/relationships"><Relationship Id="rId1" Type="http://schemas.openxmlformats.org/officeDocument/2006/relationships/slideLayout" Target="../slideLayouts/slideLayout1.xml"/></Relationships>

</file>

<file path=ppt/slides/_rels/slide30.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4.tif"/></Relationships>

</file>

<file path=ppt/slides/_rels/slide31.xml.rels><?xml version="1.0" encoding="UTF-8"?>
<Relationships xmlns="http://schemas.openxmlformats.org/package/2006/relationships"><Relationship Id="rId1" Type="http://schemas.openxmlformats.org/officeDocument/2006/relationships/slideLayout" Target="../slideLayouts/slideLayout1.xml"/></Relationships>

</file>

<file path=ppt/slides/_rels/slide32.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5.tif"/><Relationship Id="rId3" Type="http://schemas.openxmlformats.org/officeDocument/2006/relationships/image" Target="../media/image16.tif"/><Relationship Id="rId4" Type="http://schemas.openxmlformats.org/officeDocument/2006/relationships/hyperlink" Target="http://www.owenzupp.com/Blog%20Images/HUD%202.JPG" TargetMode="External"/><Relationship Id="rId5" Type="http://schemas.openxmlformats.org/officeDocument/2006/relationships/image" Target="../media/image17.tif"/></Relationships>

</file>

<file path=ppt/slides/_rels/slide33.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9.xml"/><Relationship Id="rId3" Type="http://schemas.openxmlformats.org/officeDocument/2006/relationships/image" Target="../media/image13.png"/><Relationship Id="rId4" Type="http://schemas.openxmlformats.org/officeDocument/2006/relationships/image" Target="../media/image14.png"/></Relationships>

</file>

<file path=ppt/slides/_rels/slide34.xml.rels><?xml version="1.0" encoding="UTF-8"?>
<Relationships xmlns="http://schemas.openxmlformats.org/package/2006/relationships"><Relationship Id="rId1" Type="http://schemas.openxmlformats.org/officeDocument/2006/relationships/slideLayout" Target="../slideLayouts/slideLayout1.xml"/></Relationships>

</file>

<file path=ppt/slides/_rels/slide35.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8.tif"/></Relationships>

</file>

<file path=ppt/slides/_rels/slide36.xml.rels><?xml version="1.0" encoding="UTF-8"?>
<Relationships xmlns="http://schemas.openxmlformats.org/package/2006/relationships"><Relationship Id="rId1" Type="http://schemas.openxmlformats.org/officeDocument/2006/relationships/slideLayout" Target="../slideLayouts/slideLayout1.xml"/></Relationships>

</file>

<file path=ppt/slides/_rels/slide37.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5.png"/></Relationships>

</file>

<file path=ppt/slides/_rels/slide38.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6.png"/></Relationships>

</file>

<file path=ppt/slides/_rels/slide39.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7.jpeg"/></Relationships>

</file>

<file path=ppt/slides/_rels/slide40.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video" Target="../media/media8.mp4"/><Relationship Id="rId3" Type="http://schemas.microsoft.com/office/2007/relationships/media" Target="../media/media8.mp4"/><Relationship Id="rId4" Type="http://schemas.openxmlformats.org/officeDocument/2006/relationships/image" Target="../media/image17.png"/></Relationships>

</file>

<file path=ppt/slides/_rels/slide41.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0.xml"/><Relationship Id="rId3" Type="http://schemas.openxmlformats.org/officeDocument/2006/relationships/image" Target="../media/image19.tif"/></Relationships>

</file>

<file path=ppt/slides/_rels/slide42.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video" Target="../media/media9.mp4"/><Relationship Id="rId3" Type="http://schemas.microsoft.com/office/2007/relationships/media" Target="../media/media9.mp4"/><Relationship Id="rId4" Type="http://schemas.openxmlformats.org/officeDocument/2006/relationships/image" Target="../media/image18.png"/></Relationships>

</file>

<file path=ppt/slides/_rels/slide43.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1.xml"/><Relationship Id="rId3" Type="http://schemas.openxmlformats.org/officeDocument/2006/relationships/image" Target="../media/image20.tif"/></Relationships>

</file>

<file path=ppt/slides/_rels/slide44.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hyperlink" Target="https://www.youtube.com/watch?v=_-DI6pwnEQc" TargetMode="External"/><Relationship Id="rId3" Type="http://schemas.openxmlformats.org/officeDocument/2006/relationships/video" Target="../media/media10.mp4"/><Relationship Id="rId4" Type="http://schemas.microsoft.com/office/2007/relationships/media" Target="../media/media10.mp4"/><Relationship Id="rId5" Type="http://schemas.openxmlformats.org/officeDocument/2006/relationships/image" Target="../media/image19.png"/></Relationships>

</file>

<file path=ppt/slides/_rels/slide45.xml.rels><?xml version="1.0" encoding="UTF-8"?>
<Relationships xmlns="http://schemas.openxmlformats.org/package/2006/relationships"><Relationship Id="rId1" Type="http://schemas.openxmlformats.org/officeDocument/2006/relationships/slideLayout" Target="../slideLayouts/slideLayout1.xml"/></Relationships>

</file>

<file path=ppt/slides/_rels/slide46.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20.png"/></Relationships>

</file>

<file path=ppt/slides/_rels/slide47.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2.xml"/><Relationship Id="rId3" Type="http://schemas.openxmlformats.org/officeDocument/2006/relationships/video" Target="../media/media2.mov"/><Relationship Id="rId4" Type="http://schemas.microsoft.com/office/2007/relationships/media" Target="../media/media2.mov"/><Relationship Id="rId5" Type="http://schemas.openxmlformats.org/officeDocument/2006/relationships/image" Target="../media/image21.png"/></Relationships>

</file>

<file path=ppt/slides/_rels/slide48.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3.xml"/><Relationship Id="rId3" Type="http://schemas.openxmlformats.org/officeDocument/2006/relationships/image" Target="../media/image21.tif"/><Relationship Id="rId4" Type="http://schemas.openxmlformats.org/officeDocument/2006/relationships/image" Target="../media/image22.tif"/><Relationship Id="rId5" Type="http://schemas.openxmlformats.org/officeDocument/2006/relationships/video" Target="../media/media3.mov"/><Relationship Id="rId6" Type="http://schemas.microsoft.com/office/2007/relationships/media" Target="../media/media3.mov"/><Relationship Id="rId7" Type="http://schemas.openxmlformats.org/officeDocument/2006/relationships/image" Target="../media/image22.png"/><Relationship Id="rId8" Type="http://schemas.openxmlformats.org/officeDocument/2006/relationships/video" Target="../media/media4.mov"/><Relationship Id="rId9" Type="http://schemas.microsoft.com/office/2007/relationships/media" Target="../media/media4.mov"/><Relationship Id="rId10" Type="http://schemas.openxmlformats.org/officeDocument/2006/relationships/image" Target="../media/image23.png"/></Relationships>

</file>

<file path=ppt/slides/_rels/slide49.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video" Target="../media/media11.mp4"/><Relationship Id="rId3" Type="http://schemas.microsoft.com/office/2007/relationships/media" Target="../media/media11.mp4"/><Relationship Id="rId4" Type="http://schemas.openxmlformats.org/officeDocument/2006/relationships/image" Target="../media/image24.png"/></Relationships>

</file>

<file path=ppt/slides/slide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4" name="Butz, Krüger, Völkel: Mensch-Maschine-Interaktion, Kapitel 20 - Virtual und Augmented Reality                 Folie"/>
          <p:cNvSpPr txBox="1"/>
          <p:nvPr/>
        </p:nvSpPr>
        <p:spPr>
          <a:xfrm>
            <a:off x="170816" y="9497434"/>
            <a:ext cx="12663168" cy="278664"/>
          </a:xfrm>
          <a:prstGeom prst="rect">
            <a:avLst/>
          </a:prstGeom>
          <a:ln w="3175">
            <a:miter lim="400000"/>
          </a:ln>
          <a:extLst>
            <a:ext uri="{C572A759-6A51-4108-AA02-DFA0A04FC94B}">
              <ma14:wrappingTextBoxFlag xmlns:ma14="http://schemas.microsoft.com/office/mac/drawingml/2011/main" val="1"/>
            </a:ext>
          </a:extLst>
        </p:spPr>
        <p:txBody>
          <a:bodyPr lIns="40640" tIns="40640" rIns="40640" bIns="40640">
            <a:spAutoFit/>
          </a:bodyPr>
          <a:lstStyle>
            <a:lvl1pPr>
              <a:buClr>
                <a:srgbClr val="000000"/>
              </a:buClr>
              <a:buFont typeface="Arial"/>
              <a:defRPr sz="1400"/>
            </a:lvl1pPr>
          </a:lstStyle>
          <a:p>
            <a:pPr/>
            <a:r>
              <a:t>Butz, Krüger, Völkel: Mensch-Maschine-Interaktion, Kapitel 20 - Virtual und Augmented Reality	       			      Folie</a:t>
            </a:r>
          </a:p>
        </p:txBody>
      </p:sp>
      <p:sp>
        <p:nvSpPr>
          <p:cNvPr id="25" name="Linie"/>
          <p:cNvSpPr/>
          <p:nvPr/>
        </p:nvSpPr>
        <p:spPr>
          <a:xfrm>
            <a:off x="-1" y="9504303"/>
            <a:ext cx="13004802" cy="1883"/>
          </a:xfrm>
          <a:prstGeom prst="line">
            <a:avLst/>
          </a:prstGeom>
          <a:ln w="3175">
            <a:solidFill>
              <a:srgbClr val="000000"/>
            </a:solidFill>
          </a:ln>
        </p:spPr>
        <p:txBody>
          <a:bodyPr lIns="0" tIns="0" rIns="0" bIns="0"/>
          <a:lstStyle/>
          <a:p>
            <a:pPr marL="0" marR="0" defTabSz="457200">
              <a:defRPr sz="1100">
                <a:uFillTx/>
                <a:latin typeface="Helvetica"/>
                <a:ea typeface="Helvetica"/>
                <a:cs typeface="Helvetica"/>
                <a:sym typeface="Helvetica"/>
              </a:defRPr>
            </a:pPr>
          </a:p>
        </p:txBody>
      </p:sp>
      <p:sp>
        <p:nvSpPr>
          <p:cNvPr id="26" name="Human Computer Interaction"/>
          <p:cNvSpPr txBox="1"/>
          <p:nvPr>
            <p:ph type="title"/>
          </p:nvPr>
        </p:nvSpPr>
        <p:spPr>
          <a:prstGeom prst="rect">
            <a:avLst/>
          </a:prstGeom>
        </p:spPr>
        <p:txBody>
          <a:bodyPr/>
          <a:lstStyle/>
          <a:p>
            <a:pPr/>
            <a:r>
              <a:t>Human Computer Interaction</a:t>
            </a:r>
          </a:p>
        </p:txBody>
      </p:sp>
      <p:sp>
        <p:nvSpPr>
          <p:cNvPr id="27" name="Foliennummer"/>
          <p:cNvSpPr txBox="1"/>
          <p:nvPr>
            <p:ph type="sldNum" sz="quarter" idx="2"/>
          </p:nvPr>
        </p:nvSpPr>
        <p:spPr>
          <a:xfrm>
            <a:off x="12596441" y="9497434"/>
            <a:ext cx="192865" cy="278664"/>
          </a:xfrm>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pic>
        <p:nvPicPr>
          <p:cNvPr id="28" name="frame3.png" descr="frame3.png"/>
          <p:cNvPicPr>
            <a:picLocks noChangeAspect="1"/>
          </p:cNvPicPr>
          <p:nvPr/>
        </p:nvPicPr>
        <p:blipFill>
          <a:blip r:embed="rId2">
            <a:extLst/>
          </a:blip>
          <a:stretch>
            <a:fillRect/>
          </a:stretch>
        </p:blipFill>
        <p:spPr>
          <a:xfrm>
            <a:off x="1749259" y="1556079"/>
            <a:ext cx="9506282" cy="7419033"/>
          </a:xfrm>
          <a:prstGeom prst="rect">
            <a:avLst/>
          </a:prstGeom>
          <a:ln w="3175"/>
        </p:spPr>
      </p:pic>
    </p:spTree>
  </p:cSld>
  <p:clrMapOvr>
    <a:masterClrMapping/>
  </p:clrMapOvr>
  <p:transition xmlns:p14="http://schemas.microsoft.com/office/powerpoint/2010/main" spd="med" advClick="1"/>
</p:sld>
</file>

<file path=ppt/slides/slide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0" name="Abgerundetes Rechteck"/>
          <p:cNvSpPr/>
          <p:nvPr/>
        </p:nvSpPr>
        <p:spPr>
          <a:xfrm>
            <a:off x="101599" y="1841500"/>
            <a:ext cx="12710161" cy="609600"/>
          </a:xfrm>
          <a:prstGeom prst="roundRect">
            <a:avLst>
              <a:gd name="adj" fmla="val 31250"/>
            </a:avLst>
          </a:prstGeom>
          <a:solidFill>
            <a:srgbClr val="4EBFE2"/>
          </a:solidFill>
          <a:ln w="3175">
            <a:solidFill>
              <a:srgbClr val="000000"/>
            </a:solidFill>
          </a:ln>
        </p:spPr>
        <p:txBody>
          <a:bodyPr lIns="40640" tIns="40640" rIns="40640" bIns="40640" anchor="ctr"/>
          <a:lstStyle/>
          <a:p>
            <a:pPr/>
          </a:p>
        </p:txBody>
      </p:sp>
      <p:sp>
        <p:nvSpPr>
          <p:cNvPr id="31" name="Butz, Krüger, Völkel: Mensch-Maschine-Interaktion, Kapitel 20 - Virtual und Augmented Reality                 Folie"/>
          <p:cNvSpPr txBox="1"/>
          <p:nvPr/>
        </p:nvSpPr>
        <p:spPr>
          <a:xfrm>
            <a:off x="170816" y="9497434"/>
            <a:ext cx="12663168" cy="278664"/>
          </a:xfrm>
          <a:prstGeom prst="rect">
            <a:avLst/>
          </a:prstGeom>
          <a:ln w="3175">
            <a:miter lim="400000"/>
          </a:ln>
          <a:extLst>
            <a:ext uri="{C572A759-6A51-4108-AA02-DFA0A04FC94B}">
              <ma14:wrappingTextBoxFlag xmlns:ma14="http://schemas.microsoft.com/office/mac/drawingml/2011/main" val="1"/>
            </a:ext>
          </a:extLst>
        </p:spPr>
        <p:txBody>
          <a:bodyPr lIns="40640" tIns="40640" rIns="40640" bIns="40640">
            <a:spAutoFit/>
          </a:bodyPr>
          <a:lstStyle>
            <a:lvl1pPr>
              <a:buClr>
                <a:srgbClr val="000000"/>
              </a:buClr>
              <a:buFont typeface="Arial"/>
              <a:defRPr sz="1400"/>
            </a:lvl1pPr>
          </a:lstStyle>
          <a:p>
            <a:pPr/>
            <a:r>
              <a:t>Butz, Krüger, Völkel: Mensch-Maschine-Interaktion, Kapitel 20 - Virtual und Augmented Reality	       			      Folie</a:t>
            </a:r>
          </a:p>
        </p:txBody>
      </p:sp>
      <p:sp>
        <p:nvSpPr>
          <p:cNvPr id="32" name="Linie"/>
          <p:cNvSpPr/>
          <p:nvPr/>
        </p:nvSpPr>
        <p:spPr>
          <a:xfrm>
            <a:off x="-1" y="9504303"/>
            <a:ext cx="13004802" cy="1883"/>
          </a:xfrm>
          <a:prstGeom prst="line">
            <a:avLst/>
          </a:prstGeom>
          <a:ln w="3175">
            <a:solidFill>
              <a:srgbClr val="000000"/>
            </a:solidFill>
          </a:ln>
        </p:spPr>
        <p:txBody>
          <a:bodyPr lIns="0" tIns="0" rIns="0" bIns="0"/>
          <a:lstStyle/>
          <a:p>
            <a:pPr marL="0" marR="0" defTabSz="457200">
              <a:defRPr sz="1100">
                <a:uFillTx/>
                <a:latin typeface="Helvetica"/>
                <a:ea typeface="Helvetica"/>
                <a:cs typeface="Helvetica"/>
                <a:sym typeface="Helvetica"/>
              </a:defRPr>
            </a:pPr>
          </a:p>
        </p:txBody>
      </p:sp>
      <p:sp>
        <p:nvSpPr>
          <p:cNvPr id="33" name="Kapitel 20 - Virtual und Augmented Reality"/>
          <p:cNvSpPr txBox="1"/>
          <p:nvPr>
            <p:ph type="title"/>
          </p:nvPr>
        </p:nvSpPr>
        <p:spPr>
          <a:prstGeom prst="rect">
            <a:avLst/>
          </a:prstGeom>
        </p:spPr>
        <p:txBody>
          <a:bodyPr/>
          <a:lstStyle/>
          <a:p>
            <a:pPr/>
            <a:r>
              <a:t>Kapitel 20 - Virtual und Augmented Reality</a:t>
            </a:r>
          </a:p>
        </p:txBody>
      </p:sp>
      <p:sp>
        <p:nvSpPr>
          <p:cNvPr id="34" name="Virtual Reality…"/>
          <p:cNvSpPr txBox="1"/>
          <p:nvPr>
            <p:ph type="body" idx="1"/>
          </p:nvPr>
        </p:nvSpPr>
        <p:spPr>
          <a:xfrm>
            <a:off x="203200" y="1816325"/>
            <a:ext cx="12598400" cy="7541780"/>
          </a:xfrm>
          <a:prstGeom prst="rect">
            <a:avLst/>
          </a:prstGeom>
        </p:spPr>
        <p:txBody>
          <a:bodyPr/>
          <a:lstStyle/>
          <a:p>
            <a:pPr/>
            <a:r>
              <a:t>Virtual Reality</a:t>
            </a:r>
          </a:p>
          <a:p>
            <a:pPr lvl="1"/>
            <a:r>
              <a:t>Eingabe: Tracking</a:t>
            </a:r>
          </a:p>
          <a:p>
            <a:pPr lvl="1"/>
            <a:r>
              <a:t>Ausgabe: Displays</a:t>
            </a:r>
          </a:p>
          <a:p>
            <a:pPr lvl="1"/>
            <a:r>
              <a:t>Interaktion in der Virtuellen Welt</a:t>
            </a:r>
          </a:p>
          <a:p>
            <a:pPr lvl="1"/>
            <a:r>
              <a:t>Eintauchen in die virtuelle Welt</a:t>
            </a:r>
          </a:p>
          <a:p>
            <a:pPr/>
            <a:r>
              <a:t>Augmented Reality</a:t>
            </a:r>
          </a:p>
          <a:p>
            <a:pPr lvl="1"/>
            <a:r>
              <a:t>Eingabe: Tracking</a:t>
            </a:r>
          </a:p>
          <a:p>
            <a:pPr lvl="1"/>
            <a:r>
              <a:t>Ausgabe: Displays</a:t>
            </a:r>
          </a:p>
          <a:p>
            <a:pPr lvl="1"/>
            <a:r>
              <a:t>Interaktion und UI Konzepte in AR</a:t>
            </a:r>
          </a:p>
        </p:txBody>
      </p:sp>
      <p:sp>
        <p:nvSpPr>
          <p:cNvPr id="35" name="Foliennummer"/>
          <p:cNvSpPr txBox="1"/>
          <p:nvPr>
            <p:ph type="sldNum" sz="quarter" idx="2"/>
          </p:nvPr>
        </p:nvSpPr>
        <p:spPr>
          <a:xfrm>
            <a:off x="12596441" y="9497434"/>
            <a:ext cx="192865" cy="278664"/>
          </a:xfrm>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Tree>
  </p:cSld>
  <p:clrMapOvr>
    <a:masterClrMapping/>
  </p:clrMapOvr>
  <p:transition xmlns:p14="http://schemas.microsoft.com/office/powerpoint/2010/main" spd="med" advClick="1"/>
</p:sld>
</file>

<file path=ppt/slides/slide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9" name="Butz, Krüger, Völkel: Mensch-Maschine-Interaktion, Kapitel 20 - Virtual und Augmented Reality                 Folie"/>
          <p:cNvSpPr txBox="1"/>
          <p:nvPr/>
        </p:nvSpPr>
        <p:spPr>
          <a:xfrm>
            <a:off x="170816" y="9497434"/>
            <a:ext cx="12663168" cy="278664"/>
          </a:xfrm>
          <a:prstGeom prst="rect">
            <a:avLst/>
          </a:prstGeom>
          <a:ln w="3175">
            <a:miter lim="400000"/>
          </a:ln>
          <a:extLst>
            <a:ext uri="{C572A759-6A51-4108-AA02-DFA0A04FC94B}">
              <ma14:wrappingTextBoxFlag xmlns:ma14="http://schemas.microsoft.com/office/mac/drawingml/2011/main" val="1"/>
            </a:ext>
          </a:extLst>
        </p:spPr>
        <p:txBody>
          <a:bodyPr lIns="40640" tIns="40640" rIns="40640" bIns="40640">
            <a:spAutoFit/>
          </a:bodyPr>
          <a:lstStyle>
            <a:lvl1pPr>
              <a:buClr>
                <a:srgbClr val="000000"/>
              </a:buClr>
              <a:buFont typeface="Arial"/>
              <a:defRPr sz="1400"/>
            </a:lvl1pPr>
          </a:lstStyle>
          <a:p>
            <a:pPr/>
            <a:r>
              <a:t>Butz, Krüger, Völkel: Mensch-Maschine-Interaktion, Kapitel 20 - Virtual und Augmented Reality	       			      Folie</a:t>
            </a:r>
          </a:p>
        </p:txBody>
      </p:sp>
      <p:sp>
        <p:nvSpPr>
          <p:cNvPr id="40" name="Linie"/>
          <p:cNvSpPr/>
          <p:nvPr/>
        </p:nvSpPr>
        <p:spPr>
          <a:xfrm>
            <a:off x="-1" y="9504303"/>
            <a:ext cx="13004802" cy="1883"/>
          </a:xfrm>
          <a:prstGeom prst="line">
            <a:avLst/>
          </a:prstGeom>
          <a:ln w="3175">
            <a:solidFill>
              <a:srgbClr val="000000"/>
            </a:solidFill>
          </a:ln>
        </p:spPr>
        <p:txBody>
          <a:bodyPr lIns="0" tIns="0" rIns="0" bIns="0"/>
          <a:lstStyle/>
          <a:p>
            <a:pPr marL="0" marR="0" defTabSz="457200">
              <a:defRPr sz="1100">
                <a:uFillTx/>
                <a:latin typeface="Helvetica"/>
                <a:ea typeface="Helvetica"/>
                <a:cs typeface="Helvetica"/>
                <a:sym typeface="Helvetica"/>
              </a:defRPr>
            </a:pPr>
          </a:p>
        </p:txBody>
      </p:sp>
      <p:sp>
        <p:nvSpPr>
          <p:cNvPr id="41" name="Ivan Sutherland’s „Ultimate Display“"/>
          <p:cNvSpPr txBox="1"/>
          <p:nvPr>
            <p:ph type="title"/>
          </p:nvPr>
        </p:nvSpPr>
        <p:spPr>
          <a:prstGeom prst="rect">
            <a:avLst/>
          </a:prstGeom>
        </p:spPr>
        <p:txBody>
          <a:bodyPr/>
          <a:lstStyle/>
          <a:p>
            <a:pPr/>
            <a:r>
              <a:t>Ivan Sutherland’s „Ultimate Display“</a:t>
            </a:r>
          </a:p>
        </p:txBody>
      </p:sp>
      <p:sp>
        <p:nvSpPr>
          <p:cNvPr id="42" name="aka: „Sword of Damocles“…"/>
          <p:cNvSpPr txBox="1"/>
          <p:nvPr>
            <p:ph type="body" idx="1"/>
          </p:nvPr>
        </p:nvSpPr>
        <p:spPr>
          <a:xfrm>
            <a:off x="203200" y="1346041"/>
            <a:ext cx="6629135" cy="8012064"/>
          </a:xfrm>
          <a:prstGeom prst="rect">
            <a:avLst/>
          </a:prstGeom>
        </p:spPr>
        <p:txBody>
          <a:bodyPr/>
          <a:lstStyle/>
          <a:p>
            <a:pPr/>
            <a:r>
              <a:t>aka: „Sword of Damocles“</a:t>
            </a:r>
          </a:p>
          <a:p>
            <a:pPr/>
            <a:r>
              <a:t>späte 1960er</a:t>
            </a:r>
          </a:p>
          <a:p>
            <a:pPr/>
            <a:r>
              <a:t>als erstes HMD bekannt geworden</a:t>
            </a:r>
          </a:p>
          <a:p>
            <a:pPr/>
          </a:p>
          <a:p>
            <a:pPr/>
            <a:r>
              <a:t>2 getrennte Bilder für 2 Augen</a:t>
            </a:r>
          </a:p>
          <a:p>
            <a:pPr/>
            <a:r>
              <a:t>Kopfposition getrackt</a:t>
            </a:r>
          </a:p>
          <a:p>
            <a:pPr/>
            <a:r>
              <a:t>Perspektivisch korrekte Stereo Bilder</a:t>
            </a:r>
          </a:p>
          <a:p>
            <a:pPr/>
            <a:r>
              <a:t>Optisch kombiniert mit der realen Welt (optical see-through)</a:t>
            </a:r>
          </a:p>
        </p:txBody>
      </p:sp>
      <p:sp>
        <p:nvSpPr>
          <p:cNvPr id="43" name="Foliennummer"/>
          <p:cNvSpPr txBox="1"/>
          <p:nvPr>
            <p:ph type="sldNum" sz="quarter" idx="2"/>
          </p:nvPr>
        </p:nvSpPr>
        <p:spPr>
          <a:xfrm>
            <a:off x="12596441" y="9497434"/>
            <a:ext cx="192865" cy="278664"/>
          </a:xfrm>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pic>
        <p:nvPicPr>
          <p:cNvPr id="44" name="sutherland-3.jpg" descr="sutherland-3.jpg"/>
          <p:cNvPicPr>
            <a:picLocks noChangeAspect="1"/>
          </p:cNvPicPr>
          <p:nvPr/>
        </p:nvPicPr>
        <p:blipFill>
          <a:blip r:embed="rId2">
            <a:extLst/>
          </a:blip>
          <a:stretch>
            <a:fillRect/>
          </a:stretch>
        </p:blipFill>
        <p:spPr>
          <a:xfrm>
            <a:off x="6982368" y="1381420"/>
            <a:ext cx="5800382" cy="6990760"/>
          </a:xfrm>
          <a:prstGeom prst="rect">
            <a:avLst/>
          </a:prstGeom>
          <a:ln w="3175"/>
        </p:spPr>
      </p:pic>
    </p:spTree>
  </p:cSld>
  <p:clrMapOvr>
    <a:masterClrMapping/>
  </p:clrMapOvr>
  <p:transition xmlns:p14="http://schemas.microsoft.com/office/powerpoint/2010/main" spd="med" advClick="1"/>
</p:sld>
</file>

<file path=ppt/slides/slide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sp>
        <p:nvSpPr>
          <p:cNvPr id="46" name="Butz, Krüger, Völkel: Mensch-Maschine-Interaktion, Kapitel 20 - Virtual und Augmented Reality                 Folie"/>
          <p:cNvSpPr txBox="1"/>
          <p:nvPr/>
        </p:nvSpPr>
        <p:spPr>
          <a:xfrm>
            <a:off x="170816" y="9497434"/>
            <a:ext cx="12663168" cy="278664"/>
          </a:xfrm>
          <a:prstGeom prst="rect">
            <a:avLst/>
          </a:prstGeom>
          <a:ln w="3175">
            <a:miter lim="400000"/>
          </a:ln>
          <a:extLst>
            <a:ext uri="{C572A759-6A51-4108-AA02-DFA0A04FC94B}">
              <ma14:wrappingTextBoxFlag xmlns:ma14="http://schemas.microsoft.com/office/mac/drawingml/2011/main" val="1"/>
            </a:ext>
          </a:extLst>
        </p:spPr>
        <p:txBody>
          <a:bodyPr lIns="40640" tIns="40640" rIns="40640" bIns="40640">
            <a:spAutoFit/>
          </a:bodyPr>
          <a:lstStyle>
            <a:lvl1pPr>
              <a:buClr>
                <a:srgbClr val="000000"/>
              </a:buClr>
              <a:buFont typeface="Arial"/>
              <a:defRPr sz="1400"/>
            </a:lvl1pPr>
          </a:lstStyle>
          <a:p>
            <a:pPr/>
            <a:r>
              <a:t>Butz, Krüger, Völkel: Mensch-Maschine-Interaktion, Kapitel 20 - Virtual und Augmented Reality	       			      Folie</a:t>
            </a:r>
          </a:p>
        </p:txBody>
      </p:sp>
      <p:sp>
        <p:nvSpPr>
          <p:cNvPr id="47" name="Linie"/>
          <p:cNvSpPr/>
          <p:nvPr/>
        </p:nvSpPr>
        <p:spPr>
          <a:xfrm>
            <a:off x="-1" y="9504303"/>
            <a:ext cx="13004802" cy="1883"/>
          </a:xfrm>
          <a:prstGeom prst="line">
            <a:avLst/>
          </a:prstGeom>
          <a:ln w="3175">
            <a:solidFill>
              <a:srgbClr val="000000"/>
            </a:solidFill>
          </a:ln>
        </p:spPr>
        <p:txBody>
          <a:bodyPr lIns="0" tIns="0" rIns="0" bIns="0"/>
          <a:lstStyle/>
          <a:p>
            <a:pPr marL="0" marR="0" defTabSz="457200">
              <a:defRPr sz="1100">
                <a:uFillTx/>
                <a:latin typeface="Helvetica"/>
                <a:ea typeface="Helvetica"/>
                <a:cs typeface="Helvetica"/>
                <a:sym typeface="Helvetica"/>
              </a:defRPr>
            </a:pPr>
          </a:p>
        </p:txBody>
      </p:sp>
      <p:sp>
        <p:nvSpPr>
          <p:cNvPr id="48" name="Foliennummer"/>
          <p:cNvSpPr txBox="1"/>
          <p:nvPr>
            <p:ph type="sldNum" sz="quarter" idx="2"/>
          </p:nvPr>
        </p:nvSpPr>
        <p:spPr>
          <a:xfrm>
            <a:off x="12596441" y="9497434"/>
            <a:ext cx="192865" cy="278664"/>
          </a:xfrm>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pic>
        <p:nvPicPr>
          <p:cNvPr id="49" name="Ivan Sutherland - Head Mounted Display.mp4" descr="Ivan Sutherland - Head Mounted Display.mp4"/>
          <p:cNvPicPr>
            <a:picLocks noChangeAspect="0"/>
          </p:cNvPicPr>
          <p:nvPr>
            <a:videoFile r:link="rId2"/>
            <p:extLst>
              <p:ext uri="{DAA4B4D4-6D71-4841-9C94-3DE7FCFB9230}">
                <p14:media xmlns:p14="http://schemas.microsoft.com/office/powerpoint/2010/main" r:embed="rId3"/>
              </p:ext>
            </p:extLst>
          </p:nvPr>
        </p:nvPicPr>
        <p:blipFill>
          <a:blip r:embed="rId4">
            <a:extLst/>
          </a:blip>
          <a:stretch>
            <a:fillRect/>
          </a:stretch>
        </p:blipFill>
        <p:spPr>
          <a:xfrm>
            <a:off x="121920" y="-1"/>
            <a:ext cx="12760960" cy="9753601"/>
          </a:xfrm>
          <a:prstGeom prst="rect">
            <a:avLst/>
          </a:prstGeom>
          <a:ln w="12700">
            <a:miter lim="400000"/>
          </a:ln>
        </p:spPr>
      </p:pic>
      <p:sp>
        <p:nvSpPr>
          <p:cNvPr id="50" name="https://www.youtube.com/watch?v=NtwZXGprxag"/>
          <p:cNvSpPr txBox="1"/>
          <p:nvPr/>
        </p:nvSpPr>
        <p:spPr>
          <a:xfrm>
            <a:off x="10390091" y="26761"/>
            <a:ext cx="2379439" cy="192257"/>
          </a:xfrm>
          <a:prstGeom prst="rect">
            <a:avLst/>
          </a:prstGeom>
          <a:ln w="3175">
            <a:miter lim="400000"/>
          </a:ln>
          <a:extLst>
            <a:ext uri="{C572A759-6A51-4108-AA02-DFA0A04FC94B}">
              <ma14:wrappingTextBoxFlag xmlns:ma14="http://schemas.microsoft.com/office/mac/drawingml/2011/main" val="1"/>
            </a:ext>
          </a:extLst>
        </p:spPr>
        <p:txBody>
          <a:bodyPr wrap="none" lIns="40640" tIns="40640" rIns="40640" bIns="40640" anchor="ctr">
            <a:spAutoFit/>
          </a:bodyPr>
          <a:lstStyle>
            <a:lvl1pPr>
              <a:defRPr sz="800"/>
            </a:lvl1pPr>
          </a:lstStyle>
          <a:p>
            <a:pPr/>
            <a:r>
              <a:t>https://www.youtube.com/watch?v=NtwZXGprxag</a:t>
            </a:r>
          </a:p>
        </p:txBody>
      </p:sp>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mediacall" nodeType="clickEffect" presetSubtype="0" presetID="1" grpId="1" fill="hold">
                                  <p:stCondLst>
                                    <p:cond delay="0"/>
                                  </p:stCondLst>
                                  <p:childTnLst>
                                    <p:cmd type="call" cmd="playFrom(0.0)">
                                      <p:cBhvr>
                                        <p:cTn id="6" dur="21663" fill="hold"/>
                                        <p:tgtEl>
                                          <p:spTgt spid="49"/>
                                        </p:tgtEl>
                                      </p:cBhvr>
                                    </p:cmd>
                                  </p:childTnLst>
                                </p:cTn>
                              </p:par>
                            </p:childTnLst>
                          </p:cTn>
                        </p:par>
                      </p:childTnLst>
                    </p:cTn>
                  </p:par>
                </p:childTnLst>
              </p:cTn>
              <p:prevCondLst>
                <p:cond evt="onPrev">
                  <p:tgtEl>
                    <p:sldTgt/>
                  </p:tgtEl>
                </p:cond>
              </p:prevCondLst>
              <p:nextCondLst>
                <p:cond evt="onNext">
                  <p:tgtEl>
                    <p:sldTgt/>
                  </p:tgtEl>
                </p:cond>
              </p:nextCondLst>
            </p:seq>
            <p:video fullScrn="0">
              <p:cMediaNode mute="0" showWhenStopped="1" numSld="1" vol="100000">
                <p:cTn id="7" fill="hold" display="0">
                  <p:stCondLst>
                    <p:cond delay="indefinite"/>
                  </p:stCondLst>
                </p:cTn>
                <p:tgtEl>
                  <p:spTgt spid="49"/>
                </p:tgtEl>
              </p:cMediaNode>
            </p:video>
            <p:seq concurrent="1" prevAc="none" nextAc="seek">
              <p:cTn id="8" evtFilter="cancelBubble" nodeType="interactiveSeq" restart="whenNotActive" fill="hold">
                <p:stCondLst>
                  <p:cond delay="0" evt="onClick">
                    <p:tgtEl>
                      <p:spTgt spid="49"/>
                    </p:tgtEl>
                  </p:cond>
                </p:stCondLst>
                <p:endSync delay="0" evt="end">
                  <p:rtn val="all"/>
                </p:endSync>
                <p:childTnLst>
                  <p:par>
                    <p:cTn id="9" fill="hold">
                      <p:stCondLst>
                        <p:cond delay="0"/>
                      </p:stCondLst>
                      <p:childTnLst>
                        <p:par>
                          <p:cTn id="10" fill="hold">
                            <p:stCondLst>
                              <p:cond delay="0"/>
                            </p:stCondLst>
                            <p:childTnLst>
                              <p:par>
                                <p:cTn id="11" presetClass="mediacall" nodeType="clickEffect" presetSubtype="0" presetID="2" fill="hold">
                                  <p:stCondLst>
                                    <p:cond delay="0"/>
                                  </p:stCondLst>
                                  <p:childTnLst>
                                    <p:cmd type="call" cmd="togglePause">
                                      <p:cBhvr>
                                        <p:cTn id="12" dur="1" fill="hold"/>
                                        <p:tgtEl>
                                          <p:spTgt spid="49"/>
                                        </p:tgtEl>
                                      </p:cBhvr>
                                    </p:cmd>
                                  </p:childTnLst>
                                </p:cTn>
                              </p:par>
                            </p:childTnLst>
                          </p:cTn>
                        </p:par>
                      </p:childTnLst>
                    </p:cTn>
                  </p:par>
                </p:childTnLst>
              </p:cTn>
              <p:nextCondLst>
                <p:cond delay="0" evt="onClick">
                  <p:tgtEl>
                    <p:spTgt spid="49"/>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52" name="Butz, Krüger, Völkel: Mensch-Maschine-Interaktion, Kapitel 20 - Virtual und Augmented Reality                 Folie"/>
          <p:cNvSpPr txBox="1"/>
          <p:nvPr/>
        </p:nvSpPr>
        <p:spPr>
          <a:xfrm>
            <a:off x="170816" y="9497434"/>
            <a:ext cx="12663168" cy="278664"/>
          </a:xfrm>
          <a:prstGeom prst="rect">
            <a:avLst/>
          </a:prstGeom>
          <a:ln w="3175">
            <a:miter lim="400000"/>
          </a:ln>
          <a:extLst>
            <a:ext uri="{C572A759-6A51-4108-AA02-DFA0A04FC94B}">
              <ma14:wrappingTextBoxFlag xmlns:ma14="http://schemas.microsoft.com/office/mac/drawingml/2011/main" val="1"/>
            </a:ext>
          </a:extLst>
        </p:spPr>
        <p:txBody>
          <a:bodyPr lIns="40640" tIns="40640" rIns="40640" bIns="40640">
            <a:spAutoFit/>
          </a:bodyPr>
          <a:lstStyle>
            <a:lvl1pPr>
              <a:buClr>
                <a:srgbClr val="000000"/>
              </a:buClr>
              <a:buFont typeface="Arial"/>
              <a:defRPr sz="1400"/>
            </a:lvl1pPr>
          </a:lstStyle>
          <a:p>
            <a:pPr/>
            <a:r>
              <a:t>Butz, Krüger, Völkel: Mensch-Maschine-Interaktion, Kapitel 20 - Virtual und Augmented Reality	       			      Folie</a:t>
            </a:r>
          </a:p>
        </p:txBody>
      </p:sp>
      <p:sp>
        <p:nvSpPr>
          <p:cNvPr id="53" name="Linie"/>
          <p:cNvSpPr/>
          <p:nvPr/>
        </p:nvSpPr>
        <p:spPr>
          <a:xfrm>
            <a:off x="-1" y="9504303"/>
            <a:ext cx="13004802" cy="1883"/>
          </a:xfrm>
          <a:prstGeom prst="line">
            <a:avLst/>
          </a:prstGeom>
          <a:ln w="3175">
            <a:solidFill>
              <a:srgbClr val="000000"/>
            </a:solidFill>
          </a:ln>
        </p:spPr>
        <p:txBody>
          <a:bodyPr lIns="0" tIns="0" rIns="0" bIns="0"/>
          <a:lstStyle/>
          <a:p>
            <a:pPr marL="0" marR="0" defTabSz="457200">
              <a:defRPr sz="1100">
                <a:uFillTx/>
                <a:latin typeface="Helvetica"/>
                <a:ea typeface="Helvetica"/>
                <a:cs typeface="Helvetica"/>
                <a:sym typeface="Helvetica"/>
              </a:defRPr>
            </a:pPr>
          </a:p>
        </p:txBody>
      </p:sp>
      <p:sp>
        <p:nvSpPr>
          <p:cNvPr id="54" name="Myron Krueger’s Videoplace"/>
          <p:cNvSpPr txBox="1"/>
          <p:nvPr>
            <p:ph type="title"/>
          </p:nvPr>
        </p:nvSpPr>
        <p:spPr>
          <a:prstGeom prst="rect">
            <a:avLst/>
          </a:prstGeom>
        </p:spPr>
        <p:txBody>
          <a:bodyPr/>
          <a:lstStyle/>
          <a:p>
            <a:pPr/>
            <a:r>
              <a:t>Myron Krueger’s Videoplace</a:t>
            </a:r>
          </a:p>
        </p:txBody>
      </p:sp>
      <p:sp>
        <p:nvSpPr>
          <p:cNvPr id="55" name="„Artificial Reality“, 1989…"/>
          <p:cNvSpPr txBox="1"/>
          <p:nvPr>
            <p:ph type="body" idx="1"/>
          </p:nvPr>
        </p:nvSpPr>
        <p:spPr>
          <a:xfrm>
            <a:off x="203200" y="1346041"/>
            <a:ext cx="7551688" cy="8012064"/>
          </a:xfrm>
          <a:prstGeom prst="rect">
            <a:avLst/>
          </a:prstGeom>
        </p:spPr>
        <p:txBody>
          <a:bodyPr/>
          <a:lstStyle/>
          <a:p>
            <a:pPr/>
            <a:r>
              <a:t>„Artificial Reality“, 1989</a:t>
            </a:r>
          </a:p>
          <a:p>
            <a:pPr/>
          </a:p>
          <a:p>
            <a:pPr/>
            <a:r>
              <a:t>Nutzer sehen ihren Schatten (2D)</a:t>
            </a:r>
          </a:p>
          <a:p>
            <a:pPr/>
            <a:r>
              <a:t>Interaktion mit virtuellen Dingen</a:t>
            </a:r>
          </a:p>
          <a:p>
            <a:pPr/>
            <a:r>
              <a:t>Interaktion mit anderen Nutzern</a:t>
            </a:r>
          </a:p>
          <a:p>
            <a:pPr/>
            <a:r>
              <a:t>Veränderung von Skalierung, Farbe, …</a:t>
            </a:r>
          </a:p>
          <a:p>
            <a:pPr/>
          </a:p>
          <a:p>
            <a:pPr/>
            <a:r>
              <a:t>Künstlerische Exploration von VR Konzepten</a:t>
            </a:r>
          </a:p>
          <a:p>
            <a:pPr lvl="1"/>
            <a:r>
              <a:t>Nutzer schaut Kunst nicht nur an</a:t>
            </a:r>
          </a:p>
          <a:p>
            <a:pPr lvl="1"/>
            <a:r>
              <a:t>wird zum Künstler durch Interaktion</a:t>
            </a:r>
          </a:p>
        </p:txBody>
      </p:sp>
      <p:sp>
        <p:nvSpPr>
          <p:cNvPr id="56" name="Foliennummer"/>
          <p:cNvSpPr txBox="1"/>
          <p:nvPr>
            <p:ph type="sldNum" sz="quarter" idx="2"/>
          </p:nvPr>
        </p:nvSpPr>
        <p:spPr>
          <a:xfrm>
            <a:off x="12596441" y="9497434"/>
            <a:ext cx="192865" cy="278664"/>
          </a:xfrm>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
        <p:nvSpPr>
          <p:cNvPr id="57" name="http://thedigitalage.pbworks.com/w/page/22039083/Myron%20Krueger"/>
          <p:cNvSpPr txBox="1"/>
          <p:nvPr/>
        </p:nvSpPr>
        <p:spPr>
          <a:xfrm>
            <a:off x="9075583" y="9180123"/>
            <a:ext cx="3320281" cy="192257"/>
          </a:xfrm>
          <a:prstGeom prst="rect">
            <a:avLst/>
          </a:prstGeom>
          <a:ln w="3175">
            <a:miter lim="400000"/>
          </a:ln>
          <a:extLst>
            <a:ext uri="{C572A759-6A51-4108-AA02-DFA0A04FC94B}">
              <ma14:wrappingTextBoxFlag xmlns:ma14="http://schemas.microsoft.com/office/mac/drawingml/2011/main" val="1"/>
            </a:ext>
          </a:extLst>
        </p:spPr>
        <p:txBody>
          <a:bodyPr wrap="none" lIns="40640" tIns="40640" rIns="40640" bIns="40640" anchor="ctr">
            <a:spAutoFit/>
          </a:bodyPr>
          <a:lstStyle>
            <a:lvl1pPr>
              <a:defRPr sz="800"/>
            </a:lvl1pPr>
          </a:lstStyle>
          <a:p>
            <a:pPr/>
            <a:r>
              <a:t>http://thedigitalage.pbworks.com/w/page/22039083/Myron%20Krueger</a:t>
            </a:r>
          </a:p>
        </p:txBody>
      </p:sp>
      <p:pic>
        <p:nvPicPr>
          <p:cNvPr id="58" name="videoplace_systemarchit.gif" descr="videoplace_systemarchit.gif"/>
          <p:cNvPicPr>
            <a:picLocks noChangeAspect="1"/>
          </p:cNvPicPr>
          <p:nvPr/>
        </p:nvPicPr>
        <p:blipFill>
          <a:blip r:embed="rId2">
            <a:extLst/>
          </a:blip>
          <a:stretch>
            <a:fillRect/>
          </a:stretch>
        </p:blipFill>
        <p:spPr>
          <a:xfrm>
            <a:off x="7921200" y="1354586"/>
            <a:ext cx="5029201" cy="3886201"/>
          </a:xfrm>
          <a:prstGeom prst="rect">
            <a:avLst/>
          </a:prstGeom>
          <a:ln w="3175"/>
        </p:spPr>
      </p:pic>
      <p:pic>
        <p:nvPicPr>
          <p:cNvPr id="59" name="Bild" descr="Bild"/>
          <p:cNvPicPr>
            <a:picLocks noChangeAspect="1"/>
          </p:cNvPicPr>
          <p:nvPr/>
        </p:nvPicPr>
        <p:blipFill>
          <a:blip r:embed="rId3">
            <a:extLst/>
          </a:blip>
          <a:stretch>
            <a:fillRect/>
          </a:stretch>
        </p:blipFill>
        <p:spPr>
          <a:xfrm>
            <a:off x="8010404" y="5561615"/>
            <a:ext cx="4850792" cy="3638094"/>
          </a:xfrm>
          <a:prstGeom prst="rect">
            <a:avLst/>
          </a:prstGeom>
          <a:ln w="3175"/>
        </p:spPr>
      </p:pic>
    </p:spTree>
  </p:cSld>
  <p:clrMapOvr>
    <a:masterClrMapping/>
  </p:clrMapOvr>
  <p:transition xmlns:p14="http://schemas.microsoft.com/office/powerpoint/2010/main" spd="med" advClick="1"/>
</p:sld>
</file>

<file path=ppt/slides/slide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61" name="Butz, Krüger, Völkel: Mensch-Maschine-Interaktion, Kapitel 20 - Virtual und Augmented Reality                 Folie"/>
          <p:cNvSpPr txBox="1"/>
          <p:nvPr/>
        </p:nvSpPr>
        <p:spPr>
          <a:xfrm>
            <a:off x="170816" y="9497434"/>
            <a:ext cx="12663168" cy="278664"/>
          </a:xfrm>
          <a:prstGeom prst="rect">
            <a:avLst/>
          </a:prstGeom>
          <a:ln w="3175">
            <a:miter lim="400000"/>
          </a:ln>
          <a:extLst>
            <a:ext uri="{C572A759-6A51-4108-AA02-DFA0A04FC94B}">
              <ma14:wrappingTextBoxFlag xmlns:ma14="http://schemas.microsoft.com/office/mac/drawingml/2011/main" val="1"/>
            </a:ext>
          </a:extLst>
        </p:spPr>
        <p:txBody>
          <a:bodyPr lIns="40640" tIns="40640" rIns="40640" bIns="40640">
            <a:spAutoFit/>
          </a:bodyPr>
          <a:lstStyle>
            <a:lvl1pPr>
              <a:buClr>
                <a:srgbClr val="000000"/>
              </a:buClr>
              <a:buFont typeface="Arial"/>
              <a:defRPr sz="1400"/>
            </a:lvl1pPr>
          </a:lstStyle>
          <a:p>
            <a:pPr/>
            <a:r>
              <a:t>Butz, Krüger, Völkel: Mensch-Maschine-Interaktion, Kapitel 20 - Virtual und Augmented Reality	       			      Folie</a:t>
            </a:r>
          </a:p>
        </p:txBody>
      </p:sp>
      <p:sp>
        <p:nvSpPr>
          <p:cNvPr id="62" name="Linie"/>
          <p:cNvSpPr/>
          <p:nvPr/>
        </p:nvSpPr>
        <p:spPr>
          <a:xfrm>
            <a:off x="-1" y="9504303"/>
            <a:ext cx="13004802" cy="1883"/>
          </a:xfrm>
          <a:prstGeom prst="line">
            <a:avLst/>
          </a:prstGeom>
          <a:ln w="3175">
            <a:solidFill>
              <a:srgbClr val="000000"/>
            </a:solidFill>
          </a:ln>
        </p:spPr>
        <p:txBody>
          <a:bodyPr lIns="0" tIns="0" rIns="0" bIns="0"/>
          <a:lstStyle/>
          <a:p>
            <a:pPr marL="0" marR="0" defTabSz="457200">
              <a:defRPr sz="1100">
                <a:uFillTx/>
                <a:latin typeface="Helvetica"/>
                <a:ea typeface="Helvetica"/>
                <a:cs typeface="Helvetica"/>
                <a:sym typeface="Helvetica"/>
              </a:defRPr>
            </a:pPr>
          </a:p>
        </p:txBody>
      </p:sp>
      <p:sp>
        <p:nvSpPr>
          <p:cNvPr id="63" name="Foliennummer"/>
          <p:cNvSpPr txBox="1"/>
          <p:nvPr>
            <p:ph type="sldNum" sz="quarter" idx="2"/>
          </p:nvPr>
        </p:nvSpPr>
        <p:spPr>
          <a:xfrm>
            <a:off x="12596441" y="9497434"/>
            <a:ext cx="192865" cy="278664"/>
          </a:xfrm>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pic>
        <p:nvPicPr>
          <p:cNvPr id="64" name="Myron Kreuger - Video Place - 1989.mp4" descr="Myron Kreuger - Video Place - 1989.mp4"/>
          <p:cNvPicPr>
            <a:picLocks noChangeAspect="0"/>
          </p:cNvPicPr>
          <p:nvPr>
            <a:videoFile r:link="rId2"/>
            <p:extLst>
              <p:ext uri="{DAA4B4D4-6D71-4841-9C94-3DE7FCFB9230}">
                <p14:media xmlns:p14="http://schemas.microsoft.com/office/powerpoint/2010/main" r:embed="rId3"/>
              </p:ext>
            </p:extLst>
          </p:nvPr>
        </p:nvPicPr>
        <p:blipFill>
          <a:blip r:embed="rId4">
            <a:extLst/>
          </a:blip>
          <a:stretch>
            <a:fillRect/>
          </a:stretch>
        </p:blipFill>
        <p:spPr>
          <a:xfrm>
            <a:off x="0" y="-1"/>
            <a:ext cx="13004800" cy="9753601"/>
          </a:xfrm>
          <a:prstGeom prst="rect">
            <a:avLst/>
          </a:prstGeom>
          <a:ln w="12700">
            <a:miter lim="400000"/>
          </a:ln>
        </p:spPr>
      </p:pic>
      <p:sp>
        <p:nvSpPr>
          <p:cNvPr id="65" name="https://www.youtube.com/watch?v=dqZyZrN3Pl0"/>
          <p:cNvSpPr txBox="1"/>
          <p:nvPr/>
        </p:nvSpPr>
        <p:spPr>
          <a:xfrm>
            <a:off x="10527790" y="131014"/>
            <a:ext cx="2339951" cy="192257"/>
          </a:xfrm>
          <a:prstGeom prst="rect">
            <a:avLst/>
          </a:prstGeom>
          <a:ln w="3175">
            <a:miter lim="400000"/>
          </a:ln>
          <a:extLst>
            <a:ext uri="{C572A759-6A51-4108-AA02-DFA0A04FC94B}">
              <ma14:wrappingTextBoxFlag xmlns:ma14="http://schemas.microsoft.com/office/mac/drawingml/2011/main" val="1"/>
            </a:ext>
          </a:extLst>
        </p:spPr>
        <p:txBody>
          <a:bodyPr wrap="none" lIns="40640" tIns="40640" rIns="40640" bIns="40640" anchor="ctr">
            <a:spAutoFit/>
          </a:bodyPr>
          <a:lstStyle>
            <a:lvl1pPr>
              <a:defRPr sz="800">
                <a:solidFill>
                  <a:srgbClr val="FFFFFF"/>
                </a:solidFill>
              </a:defRPr>
            </a:lvl1pPr>
          </a:lstStyle>
          <a:p>
            <a:pPr/>
            <a:r>
              <a:t>https://www.youtube.com/watch?v=dqZyZrN3Pl0</a:t>
            </a:r>
          </a:p>
        </p:txBody>
      </p:sp>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mediacall" nodeType="clickEffect" presetSubtype="0" presetID="1" grpId="1" fill="hold">
                                  <p:stCondLst>
                                    <p:cond delay="0"/>
                                  </p:stCondLst>
                                  <p:childTnLst>
                                    <p:cmd type="call" cmd="playFrom(0.0)">
                                      <p:cBhvr>
                                        <p:cTn id="6" dur="75603" fill="hold"/>
                                        <p:tgtEl>
                                          <p:spTgt spid="64"/>
                                        </p:tgtEl>
                                      </p:cBhvr>
                                    </p:cmd>
                                  </p:childTnLst>
                                </p:cTn>
                              </p:par>
                            </p:childTnLst>
                          </p:cTn>
                        </p:par>
                      </p:childTnLst>
                    </p:cTn>
                  </p:par>
                </p:childTnLst>
              </p:cTn>
              <p:prevCondLst>
                <p:cond evt="onPrev">
                  <p:tgtEl>
                    <p:sldTgt/>
                  </p:tgtEl>
                </p:cond>
              </p:prevCondLst>
              <p:nextCondLst>
                <p:cond evt="onNext">
                  <p:tgtEl>
                    <p:sldTgt/>
                  </p:tgtEl>
                </p:cond>
              </p:nextCondLst>
            </p:seq>
            <p:video fullScrn="0">
              <p:cMediaNode mute="0" showWhenStopped="1" numSld="1" vol="100000">
                <p:cTn id="7" fill="hold" display="0">
                  <p:stCondLst>
                    <p:cond delay="indefinite"/>
                  </p:stCondLst>
                </p:cTn>
                <p:tgtEl>
                  <p:spTgt spid="64"/>
                </p:tgtEl>
              </p:cMediaNode>
            </p:video>
            <p:seq concurrent="1" prevAc="none" nextAc="seek">
              <p:cTn id="8" evtFilter="cancelBubble" nodeType="interactiveSeq" restart="whenNotActive" fill="hold">
                <p:stCondLst>
                  <p:cond delay="0" evt="onClick">
                    <p:tgtEl>
                      <p:spTgt spid="64"/>
                    </p:tgtEl>
                  </p:cond>
                </p:stCondLst>
                <p:endSync delay="0" evt="end">
                  <p:rtn val="all"/>
                </p:endSync>
                <p:childTnLst>
                  <p:par>
                    <p:cTn id="9" fill="hold">
                      <p:stCondLst>
                        <p:cond delay="0"/>
                      </p:stCondLst>
                      <p:childTnLst>
                        <p:par>
                          <p:cTn id="10" fill="hold">
                            <p:stCondLst>
                              <p:cond delay="0"/>
                            </p:stCondLst>
                            <p:childTnLst>
                              <p:par>
                                <p:cTn id="11" presetClass="mediacall" nodeType="clickEffect" presetSubtype="0" presetID="2" fill="hold">
                                  <p:stCondLst>
                                    <p:cond delay="0"/>
                                  </p:stCondLst>
                                  <p:childTnLst>
                                    <p:cmd type="call" cmd="togglePause">
                                      <p:cBhvr>
                                        <p:cTn id="12" dur="1" fill="hold"/>
                                        <p:tgtEl>
                                          <p:spTgt spid="64"/>
                                        </p:tgtEl>
                                      </p:cBhvr>
                                    </p:cmd>
                                  </p:childTnLst>
                                </p:cTn>
                              </p:par>
                            </p:childTnLst>
                          </p:cTn>
                        </p:par>
                      </p:childTnLst>
                    </p:cTn>
                  </p:par>
                </p:childTnLst>
              </p:cTn>
              <p:nextCondLst>
                <p:cond delay="0" evt="onClick">
                  <p:tgtEl>
                    <p:spTgt spid="64"/>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67" name="Abgerundetes Rechteck"/>
          <p:cNvSpPr/>
          <p:nvPr/>
        </p:nvSpPr>
        <p:spPr>
          <a:xfrm>
            <a:off x="101599" y="2413000"/>
            <a:ext cx="12710161" cy="609600"/>
          </a:xfrm>
          <a:prstGeom prst="roundRect">
            <a:avLst>
              <a:gd name="adj" fmla="val 31250"/>
            </a:avLst>
          </a:prstGeom>
          <a:solidFill>
            <a:srgbClr val="4EBFE2"/>
          </a:solidFill>
          <a:ln w="3175">
            <a:solidFill>
              <a:srgbClr val="000000"/>
            </a:solidFill>
          </a:ln>
        </p:spPr>
        <p:txBody>
          <a:bodyPr lIns="40640" tIns="40640" rIns="40640" bIns="40640" anchor="ctr"/>
          <a:lstStyle/>
          <a:p>
            <a:pPr/>
          </a:p>
        </p:txBody>
      </p:sp>
      <p:sp>
        <p:nvSpPr>
          <p:cNvPr id="68" name="Butz, Krüger, Völkel: Mensch-Maschine-Interaktion, Kapitel 20 - Virtual und Augmented Reality                 Folie"/>
          <p:cNvSpPr txBox="1"/>
          <p:nvPr/>
        </p:nvSpPr>
        <p:spPr>
          <a:xfrm>
            <a:off x="170816" y="9497434"/>
            <a:ext cx="12663168" cy="278664"/>
          </a:xfrm>
          <a:prstGeom prst="rect">
            <a:avLst/>
          </a:prstGeom>
          <a:ln w="3175">
            <a:miter lim="400000"/>
          </a:ln>
          <a:extLst>
            <a:ext uri="{C572A759-6A51-4108-AA02-DFA0A04FC94B}">
              <ma14:wrappingTextBoxFlag xmlns:ma14="http://schemas.microsoft.com/office/mac/drawingml/2011/main" val="1"/>
            </a:ext>
          </a:extLst>
        </p:spPr>
        <p:txBody>
          <a:bodyPr lIns="40640" tIns="40640" rIns="40640" bIns="40640">
            <a:spAutoFit/>
          </a:bodyPr>
          <a:lstStyle>
            <a:lvl1pPr>
              <a:buClr>
                <a:srgbClr val="000000"/>
              </a:buClr>
              <a:buFont typeface="Arial"/>
              <a:defRPr sz="1400"/>
            </a:lvl1pPr>
          </a:lstStyle>
          <a:p>
            <a:pPr/>
            <a:r>
              <a:t>Butz, Krüger, Völkel: Mensch-Maschine-Interaktion, Kapitel 20 - Virtual und Augmented Reality	       			      Folie</a:t>
            </a:r>
          </a:p>
        </p:txBody>
      </p:sp>
      <p:sp>
        <p:nvSpPr>
          <p:cNvPr id="69" name="Linie"/>
          <p:cNvSpPr/>
          <p:nvPr/>
        </p:nvSpPr>
        <p:spPr>
          <a:xfrm>
            <a:off x="-1" y="9504303"/>
            <a:ext cx="13004802" cy="1883"/>
          </a:xfrm>
          <a:prstGeom prst="line">
            <a:avLst/>
          </a:prstGeom>
          <a:ln w="3175">
            <a:solidFill>
              <a:srgbClr val="000000"/>
            </a:solidFill>
          </a:ln>
        </p:spPr>
        <p:txBody>
          <a:bodyPr lIns="0" tIns="0" rIns="0" bIns="0"/>
          <a:lstStyle/>
          <a:p>
            <a:pPr marL="0" marR="0" defTabSz="457200">
              <a:defRPr sz="1100">
                <a:uFillTx/>
                <a:latin typeface="Helvetica"/>
                <a:ea typeface="Helvetica"/>
                <a:cs typeface="Helvetica"/>
                <a:sym typeface="Helvetica"/>
              </a:defRPr>
            </a:pPr>
          </a:p>
        </p:txBody>
      </p:sp>
      <p:sp>
        <p:nvSpPr>
          <p:cNvPr id="70" name="Kapitel 20 - Virtual und Augmented Reality"/>
          <p:cNvSpPr txBox="1"/>
          <p:nvPr>
            <p:ph type="title"/>
          </p:nvPr>
        </p:nvSpPr>
        <p:spPr>
          <a:xfrm>
            <a:off x="203200" y="205081"/>
            <a:ext cx="12598400" cy="1471915"/>
          </a:xfrm>
          <a:prstGeom prst="rect">
            <a:avLst/>
          </a:prstGeom>
        </p:spPr>
        <p:txBody>
          <a:bodyPr/>
          <a:lstStyle/>
          <a:p>
            <a:pPr/>
            <a:r>
              <a:t>Kapitel 20 - Virtual und Augmented Reality</a:t>
            </a:r>
          </a:p>
        </p:txBody>
      </p:sp>
      <p:sp>
        <p:nvSpPr>
          <p:cNvPr id="71" name="Virtual Reality…"/>
          <p:cNvSpPr txBox="1"/>
          <p:nvPr>
            <p:ph type="body" idx="1"/>
          </p:nvPr>
        </p:nvSpPr>
        <p:spPr>
          <a:xfrm>
            <a:off x="203200" y="1816325"/>
            <a:ext cx="12598400" cy="7541780"/>
          </a:xfrm>
          <a:prstGeom prst="rect">
            <a:avLst/>
          </a:prstGeom>
        </p:spPr>
        <p:txBody>
          <a:bodyPr/>
          <a:lstStyle/>
          <a:p>
            <a:pPr/>
            <a:r>
              <a:t>Virtual Reality</a:t>
            </a:r>
          </a:p>
          <a:p>
            <a:pPr lvl="1"/>
            <a:r>
              <a:t>Eingabe: Tracking</a:t>
            </a:r>
          </a:p>
          <a:p>
            <a:pPr lvl="1"/>
            <a:r>
              <a:t>Ausgabe: Displays</a:t>
            </a:r>
          </a:p>
          <a:p>
            <a:pPr lvl="1"/>
            <a:r>
              <a:t>Interaktion in der Virtuellen Welt</a:t>
            </a:r>
          </a:p>
          <a:p>
            <a:pPr lvl="1"/>
            <a:r>
              <a:t>Eintauchen in die virtuelle Welt</a:t>
            </a:r>
          </a:p>
          <a:p>
            <a:pPr/>
            <a:r>
              <a:t>Augmented Reality</a:t>
            </a:r>
          </a:p>
          <a:p>
            <a:pPr lvl="1"/>
            <a:r>
              <a:t>Eingabe: Tracking</a:t>
            </a:r>
          </a:p>
          <a:p>
            <a:pPr lvl="1"/>
            <a:r>
              <a:t>Ausgabe: Displays</a:t>
            </a:r>
          </a:p>
          <a:p>
            <a:pPr lvl="1"/>
            <a:r>
              <a:t>Interaktion und UI Konzepte in AR</a:t>
            </a:r>
          </a:p>
        </p:txBody>
      </p:sp>
      <p:sp>
        <p:nvSpPr>
          <p:cNvPr id="72" name="Foliennummer"/>
          <p:cNvSpPr txBox="1"/>
          <p:nvPr>
            <p:ph type="sldNum" sz="quarter" idx="2"/>
          </p:nvPr>
        </p:nvSpPr>
        <p:spPr>
          <a:xfrm>
            <a:off x="12596441" y="9497434"/>
            <a:ext cx="192865" cy="278664"/>
          </a:xfrm>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Tree>
  </p:cSld>
  <p:clrMapOvr>
    <a:masterClrMapping/>
  </p:clrMapOvr>
  <p:transition xmlns:p14="http://schemas.microsoft.com/office/powerpoint/2010/main" spd="med" advClick="1"/>
</p:sld>
</file>

<file path=ppt/slides/slide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76" name="Bild" descr="Bild"/>
          <p:cNvPicPr>
            <a:picLocks noChangeAspect="1"/>
          </p:cNvPicPr>
          <p:nvPr/>
        </p:nvPicPr>
        <p:blipFill>
          <a:blip r:embed="rId2">
            <a:extLst/>
          </a:blip>
          <a:stretch>
            <a:fillRect/>
          </a:stretch>
        </p:blipFill>
        <p:spPr>
          <a:xfrm>
            <a:off x="6291953" y="1111303"/>
            <a:ext cx="7348389" cy="4865524"/>
          </a:xfrm>
          <a:prstGeom prst="rect">
            <a:avLst/>
          </a:prstGeom>
          <a:ln w="3175"/>
        </p:spPr>
      </p:pic>
      <p:sp>
        <p:nvSpPr>
          <p:cNvPr id="77" name="Butz, Krüger, Völkel: Mensch-Maschine-Interaktion, Kapitel 20 - Virtual und Augmented Reality                 Folie"/>
          <p:cNvSpPr txBox="1"/>
          <p:nvPr/>
        </p:nvSpPr>
        <p:spPr>
          <a:xfrm>
            <a:off x="170816" y="9497434"/>
            <a:ext cx="12663168" cy="278664"/>
          </a:xfrm>
          <a:prstGeom prst="rect">
            <a:avLst/>
          </a:prstGeom>
          <a:ln w="3175">
            <a:miter lim="400000"/>
          </a:ln>
          <a:extLst>
            <a:ext uri="{C572A759-6A51-4108-AA02-DFA0A04FC94B}">
              <ma14:wrappingTextBoxFlag xmlns:ma14="http://schemas.microsoft.com/office/mac/drawingml/2011/main" val="1"/>
            </a:ext>
          </a:extLst>
        </p:spPr>
        <p:txBody>
          <a:bodyPr lIns="40640" tIns="40640" rIns="40640" bIns="40640">
            <a:spAutoFit/>
          </a:bodyPr>
          <a:lstStyle>
            <a:lvl1pPr>
              <a:buClr>
                <a:srgbClr val="000000"/>
              </a:buClr>
              <a:buFont typeface="Arial"/>
              <a:defRPr sz="1400"/>
            </a:lvl1pPr>
          </a:lstStyle>
          <a:p>
            <a:pPr/>
            <a:r>
              <a:t>Butz, Krüger, Völkel: Mensch-Maschine-Interaktion, Kapitel 20 - Virtual und Augmented Reality	       			      Folie</a:t>
            </a:r>
          </a:p>
        </p:txBody>
      </p:sp>
      <p:sp>
        <p:nvSpPr>
          <p:cNvPr id="78" name="Linie"/>
          <p:cNvSpPr/>
          <p:nvPr/>
        </p:nvSpPr>
        <p:spPr>
          <a:xfrm>
            <a:off x="-1" y="9504303"/>
            <a:ext cx="13004802" cy="1883"/>
          </a:xfrm>
          <a:prstGeom prst="line">
            <a:avLst/>
          </a:prstGeom>
          <a:ln w="3175">
            <a:solidFill>
              <a:srgbClr val="000000"/>
            </a:solidFill>
          </a:ln>
        </p:spPr>
        <p:txBody>
          <a:bodyPr lIns="0" tIns="0" rIns="0" bIns="0"/>
          <a:lstStyle/>
          <a:p>
            <a:pPr marL="0" marR="0" defTabSz="457200">
              <a:defRPr sz="1100">
                <a:uFillTx/>
                <a:latin typeface="Helvetica"/>
                <a:ea typeface="Helvetica"/>
                <a:cs typeface="Helvetica"/>
                <a:sym typeface="Helvetica"/>
              </a:defRPr>
            </a:pPr>
          </a:p>
        </p:txBody>
      </p:sp>
      <p:sp>
        <p:nvSpPr>
          <p:cNvPr id="79" name="6DOF Tracking: Generelle Ansätze"/>
          <p:cNvSpPr txBox="1"/>
          <p:nvPr>
            <p:ph type="title"/>
          </p:nvPr>
        </p:nvSpPr>
        <p:spPr>
          <a:prstGeom prst="rect">
            <a:avLst/>
          </a:prstGeom>
        </p:spPr>
        <p:txBody>
          <a:bodyPr/>
          <a:lstStyle/>
          <a:p>
            <a:pPr/>
            <a:r>
              <a:t>6DOF Tracking: Generelle Ansätze</a:t>
            </a:r>
          </a:p>
        </p:txBody>
      </p:sp>
      <p:sp>
        <p:nvSpPr>
          <p:cNvPr id="80" name="6 Freiheitsgrade (DOF)…"/>
          <p:cNvSpPr txBox="1"/>
          <p:nvPr>
            <p:ph type="body" idx="1"/>
          </p:nvPr>
        </p:nvSpPr>
        <p:spPr>
          <a:xfrm>
            <a:off x="203200" y="1346041"/>
            <a:ext cx="8956763" cy="8012064"/>
          </a:xfrm>
          <a:prstGeom prst="rect">
            <a:avLst/>
          </a:prstGeom>
        </p:spPr>
        <p:txBody>
          <a:bodyPr/>
          <a:lstStyle/>
          <a:p>
            <a:pPr/>
            <a:r>
              <a:t>6 Freiheitsgrade (DOF)</a:t>
            </a:r>
          </a:p>
          <a:p>
            <a:pPr lvl="1"/>
            <a:r>
              <a:t>Translation entlang 3 Achsen (x,y,z)</a:t>
            </a:r>
          </a:p>
          <a:p>
            <a:pPr lvl="1"/>
            <a:r>
              <a:t>Rotation um 3 Achsen (x,y,z)</a:t>
            </a:r>
          </a:p>
          <a:p>
            <a:pPr lvl="1"/>
          </a:p>
          <a:p>
            <a:pPr/>
            <a:r>
              <a:t>Verschiedene Technologien:</a:t>
            </a:r>
          </a:p>
          <a:p>
            <a:pPr lvl="1"/>
            <a:r>
              <a:t>Magnetisch: schnell, aber komplex</a:t>
            </a:r>
          </a:p>
          <a:p>
            <a:pPr lvl="1"/>
            <a:r>
              <a:t>Optische Marker: billig, skalierbar</a:t>
            </a:r>
          </a:p>
          <a:p>
            <a:pPr lvl="1"/>
            <a:r>
              <a:t>Akustisch: nur 3D Position, keine Orientierung</a:t>
            </a:r>
          </a:p>
          <a:p>
            <a:pPr lvl="1"/>
            <a:r>
              <a:t>Optische Features: noch Forschungsthema</a:t>
            </a:r>
          </a:p>
          <a:p>
            <a:pPr lvl="1"/>
            <a:r>
              <a:t>Hybride Verfahren. Kombination der Vorteile!</a:t>
            </a:r>
          </a:p>
          <a:p>
            <a:pPr lvl="1"/>
            <a:r>
              <a:t>Schnelle Entwicklungen in diesem Forschungsgebiet, state of the art jährlich verschieden!</a:t>
            </a:r>
          </a:p>
          <a:p>
            <a:pPr/>
            <a:r>
              <a:t>Großer Markt für </a:t>
            </a:r>
            <a:r>
              <a:rPr i="1"/>
              <a:t>Motion Capture</a:t>
            </a:r>
            <a:r>
              <a:t> im Film</a:t>
            </a:r>
          </a:p>
        </p:txBody>
      </p:sp>
      <p:sp>
        <p:nvSpPr>
          <p:cNvPr id="81" name="Foliennummer"/>
          <p:cNvSpPr txBox="1"/>
          <p:nvPr>
            <p:ph type="sldNum" sz="quarter" idx="2"/>
          </p:nvPr>
        </p:nvSpPr>
        <p:spPr>
          <a:xfrm>
            <a:off x="12596441" y="9497434"/>
            <a:ext cx="192865" cy="278664"/>
          </a:xfrm>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
        <p:nvSpPr>
          <p:cNvPr id="82" name="https://en.wikipedia.org/wiki/Six_degrees_of_freedom"/>
          <p:cNvSpPr txBox="1"/>
          <p:nvPr/>
        </p:nvSpPr>
        <p:spPr>
          <a:xfrm>
            <a:off x="8690157" y="6054372"/>
            <a:ext cx="2551981" cy="192257"/>
          </a:xfrm>
          <a:prstGeom prst="rect">
            <a:avLst/>
          </a:prstGeom>
          <a:ln w="3175">
            <a:miter lim="400000"/>
          </a:ln>
          <a:extLst>
            <a:ext uri="{C572A759-6A51-4108-AA02-DFA0A04FC94B}">
              <ma14:wrappingTextBoxFlag xmlns:ma14="http://schemas.microsoft.com/office/mac/drawingml/2011/main" val="1"/>
            </a:ext>
          </a:extLst>
        </p:spPr>
        <p:txBody>
          <a:bodyPr wrap="none" lIns="40640" tIns="40640" rIns="40640" bIns="40640" anchor="ctr">
            <a:spAutoFit/>
          </a:bodyPr>
          <a:lstStyle>
            <a:lvl1pPr>
              <a:defRPr sz="800"/>
            </a:lvl1pPr>
          </a:lstStyle>
          <a:p>
            <a:pPr/>
            <a:r>
              <a:t>https://en.wikipedia.org/wiki/Six_degrees_of_freedom</a:t>
            </a:r>
          </a:p>
        </p:txBody>
      </p:sp>
    </p:spTree>
  </p:cSld>
  <p:clrMapOvr>
    <a:masterClrMapping/>
  </p:clrMapOvr>
  <p:transition xmlns:p14="http://schemas.microsoft.com/office/powerpoint/2010/main" spd="med" advClick="1"/>
</p:sld>
</file>

<file path=ppt/slides/slide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sp>
        <p:nvSpPr>
          <p:cNvPr id="84" name="Butz, Krüger, Völkel: Mensch-Maschine-Interaktion, Kapitel 20 - Virtual und Augmented Reality                 Folie"/>
          <p:cNvSpPr txBox="1"/>
          <p:nvPr/>
        </p:nvSpPr>
        <p:spPr>
          <a:xfrm>
            <a:off x="170816" y="9497434"/>
            <a:ext cx="12663168" cy="278664"/>
          </a:xfrm>
          <a:prstGeom prst="rect">
            <a:avLst/>
          </a:prstGeom>
          <a:ln w="3175">
            <a:miter lim="400000"/>
          </a:ln>
          <a:extLst>
            <a:ext uri="{C572A759-6A51-4108-AA02-DFA0A04FC94B}">
              <ma14:wrappingTextBoxFlag xmlns:ma14="http://schemas.microsoft.com/office/mac/drawingml/2011/main" val="1"/>
            </a:ext>
          </a:extLst>
        </p:spPr>
        <p:txBody>
          <a:bodyPr lIns="40640" tIns="40640" rIns="40640" bIns="40640">
            <a:spAutoFit/>
          </a:bodyPr>
          <a:lstStyle>
            <a:lvl1pPr>
              <a:buClr>
                <a:srgbClr val="000000"/>
              </a:buClr>
              <a:buFont typeface="Arial"/>
              <a:defRPr sz="1400"/>
            </a:lvl1pPr>
          </a:lstStyle>
          <a:p>
            <a:pPr/>
            <a:r>
              <a:t>Butz, Krüger, Völkel: Mensch-Maschine-Interaktion, Kapitel 20 - Virtual und Augmented Reality	       			      Folie</a:t>
            </a:r>
          </a:p>
        </p:txBody>
      </p:sp>
      <p:sp>
        <p:nvSpPr>
          <p:cNvPr id="85" name="Linie"/>
          <p:cNvSpPr/>
          <p:nvPr/>
        </p:nvSpPr>
        <p:spPr>
          <a:xfrm>
            <a:off x="-1" y="9504303"/>
            <a:ext cx="13004802" cy="1883"/>
          </a:xfrm>
          <a:prstGeom prst="line">
            <a:avLst/>
          </a:prstGeom>
          <a:ln w="3175">
            <a:solidFill>
              <a:srgbClr val="000000"/>
            </a:solidFill>
          </a:ln>
        </p:spPr>
        <p:txBody>
          <a:bodyPr lIns="0" tIns="0" rIns="0" bIns="0"/>
          <a:lstStyle/>
          <a:p>
            <a:pPr marL="0" marR="0" defTabSz="457200">
              <a:defRPr sz="1100">
                <a:uFillTx/>
                <a:latin typeface="Helvetica"/>
                <a:ea typeface="Helvetica"/>
                <a:cs typeface="Helvetica"/>
                <a:sym typeface="Helvetica"/>
              </a:defRPr>
            </a:pPr>
          </a:p>
        </p:txBody>
      </p:sp>
      <p:sp>
        <p:nvSpPr>
          <p:cNvPr id="86" name="Foliennummer"/>
          <p:cNvSpPr txBox="1"/>
          <p:nvPr>
            <p:ph type="sldNum" sz="quarter" idx="2"/>
          </p:nvPr>
        </p:nvSpPr>
        <p:spPr>
          <a:xfrm>
            <a:off x="12596441" y="9497434"/>
            <a:ext cx="192865" cy="278664"/>
          </a:xfrm>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pic>
        <p:nvPicPr>
          <p:cNvPr id="87" name="OptiTrack - Mocap session with the OSU dance team.mov" descr="OptiTrack - Mocap session with the OSU dance team.mov"/>
          <p:cNvPicPr>
            <a:picLocks noChangeAspect="0"/>
          </p:cNvPicPr>
          <p:nvPr>
            <a:videoFile r:link="rId2"/>
            <p:extLst>
              <p:ext uri="{DAA4B4D4-6D71-4841-9C94-3DE7FCFB9230}">
                <p14:media xmlns:p14="http://schemas.microsoft.com/office/powerpoint/2010/main" r:embed="rId3"/>
              </p:ext>
            </p:extLst>
          </p:nvPr>
        </p:nvPicPr>
        <p:blipFill>
          <a:blip r:embed="rId4">
            <a:extLst/>
          </a:blip>
          <a:stretch>
            <a:fillRect/>
          </a:stretch>
        </p:blipFill>
        <p:spPr>
          <a:xfrm>
            <a:off x="0" y="1219200"/>
            <a:ext cx="13004801" cy="7315200"/>
          </a:xfrm>
          <a:prstGeom prst="rect">
            <a:avLst/>
          </a:prstGeom>
          <a:ln w="12700">
            <a:miter lim="400000"/>
          </a:ln>
        </p:spPr>
      </p:pic>
      <p:sp>
        <p:nvSpPr>
          <p:cNvPr id="88" name="www.youtube.com/watch?v=tBAvjU0ScuI"/>
          <p:cNvSpPr txBox="1"/>
          <p:nvPr/>
        </p:nvSpPr>
        <p:spPr>
          <a:xfrm>
            <a:off x="10629669" y="9534495"/>
            <a:ext cx="2236639" cy="204542"/>
          </a:xfrm>
          <a:prstGeom prst="rect">
            <a:avLst/>
          </a:prstGeom>
          <a:ln w="3175">
            <a:miter lim="400000"/>
          </a:ln>
          <a:extLst>
            <a:ext uri="{C572A759-6A51-4108-AA02-DFA0A04FC94B}">
              <ma14:wrappingTextBoxFlag xmlns:ma14="http://schemas.microsoft.com/office/mac/drawingml/2011/main" val="1"/>
            </a:ext>
          </a:extLst>
        </p:spPr>
        <p:txBody>
          <a:bodyPr wrap="none" lIns="40640" tIns="40640" rIns="40640" bIns="40640" anchor="ctr">
            <a:spAutoFit/>
          </a:bodyPr>
          <a:lstStyle>
            <a:lvl1pPr>
              <a:defRPr sz="900">
                <a:solidFill>
                  <a:srgbClr val="FFFFFF"/>
                </a:solidFill>
              </a:defRPr>
            </a:lvl1pPr>
          </a:lstStyle>
          <a:p>
            <a:pPr/>
            <a:r>
              <a:t>www.youtube.com/watch?v=tBAvjU0ScuI</a:t>
            </a:r>
          </a:p>
        </p:txBody>
      </p:sp>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mediacall" nodeType="clickEffect" presetSubtype="0" presetID="1" grpId="1" fill="hold">
                                  <p:stCondLst>
                                    <p:cond delay="0"/>
                                  </p:stCondLst>
                                  <p:childTnLst>
                                    <p:cmd type="call" cmd="playFrom(0.0)">
                                      <p:cBhvr>
                                        <p:cTn id="6" dur="81548" fill="hold"/>
                                        <p:tgtEl>
                                          <p:spTgt spid="87"/>
                                        </p:tgtEl>
                                      </p:cBhvr>
                                    </p:cmd>
                                  </p:childTnLst>
                                </p:cTn>
                              </p:par>
                            </p:childTnLst>
                          </p:cTn>
                        </p:par>
                      </p:childTnLst>
                    </p:cTn>
                  </p:par>
                </p:childTnLst>
              </p:cTn>
              <p:prevCondLst>
                <p:cond evt="onPrev">
                  <p:tgtEl>
                    <p:sldTgt/>
                  </p:tgtEl>
                </p:cond>
              </p:prevCondLst>
              <p:nextCondLst>
                <p:cond evt="onNext">
                  <p:tgtEl>
                    <p:sldTgt/>
                  </p:tgtEl>
                </p:cond>
              </p:nextCondLst>
            </p:seq>
            <p:video fullScrn="0">
              <p:cMediaNode mute="0" showWhenStopped="1" numSld="1" vol="100000">
                <p:cTn id="7" fill="hold" display="0">
                  <p:stCondLst>
                    <p:cond delay="indefinite"/>
                  </p:stCondLst>
                </p:cTn>
                <p:tgtEl>
                  <p:spTgt spid="87"/>
                </p:tgtEl>
              </p:cMediaNode>
            </p:video>
            <p:seq concurrent="1" prevAc="none" nextAc="seek">
              <p:cTn id="8" evtFilter="cancelBubble" nodeType="interactiveSeq" restart="whenNotActive" fill="hold">
                <p:stCondLst>
                  <p:cond delay="0" evt="onClick">
                    <p:tgtEl>
                      <p:spTgt spid="87"/>
                    </p:tgtEl>
                  </p:cond>
                </p:stCondLst>
                <p:endSync delay="0" evt="end">
                  <p:rtn val="all"/>
                </p:endSync>
                <p:childTnLst>
                  <p:par>
                    <p:cTn id="9" fill="hold">
                      <p:stCondLst>
                        <p:cond delay="0"/>
                      </p:stCondLst>
                      <p:childTnLst>
                        <p:par>
                          <p:cTn id="10" fill="hold">
                            <p:stCondLst>
                              <p:cond delay="0"/>
                            </p:stCondLst>
                            <p:childTnLst>
                              <p:par>
                                <p:cTn id="11" presetClass="mediacall" nodeType="clickEffect" presetSubtype="0" presetID="2" fill="hold">
                                  <p:stCondLst>
                                    <p:cond delay="0"/>
                                  </p:stCondLst>
                                  <p:childTnLst>
                                    <p:cmd type="call" cmd="togglePause">
                                      <p:cBhvr>
                                        <p:cTn id="12" dur="1" fill="hold"/>
                                        <p:tgtEl>
                                          <p:spTgt spid="87"/>
                                        </p:tgtEl>
                                      </p:cBhvr>
                                    </p:cmd>
                                  </p:childTnLst>
                                </p:cTn>
                              </p:par>
                            </p:childTnLst>
                          </p:cTn>
                        </p:par>
                      </p:childTnLst>
                    </p:cTn>
                  </p:par>
                </p:childTnLst>
              </p:cTn>
              <p:nextCondLst>
                <p:cond delay="0" evt="onClick">
                  <p:tgtEl>
                    <p:spTgt spid="87"/>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90" name="Butz, Krüger, Völkel: Mensch-Maschine-Interaktion, Kapitel 20 - Virtual und Augmented Reality                 Folie"/>
          <p:cNvSpPr txBox="1"/>
          <p:nvPr/>
        </p:nvSpPr>
        <p:spPr>
          <a:xfrm>
            <a:off x="170816" y="9497434"/>
            <a:ext cx="12663168" cy="278664"/>
          </a:xfrm>
          <a:prstGeom prst="rect">
            <a:avLst/>
          </a:prstGeom>
          <a:ln w="3175">
            <a:miter lim="400000"/>
          </a:ln>
          <a:extLst>
            <a:ext uri="{C572A759-6A51-4108-AA02-DFA0A04FC94B}">
              <ma14:wrappingTextBoxFlag xmlns:ma14="http://schemas.microsoft.com/office/mac/drawingml/2011/main" val="1"/>
            </a:ext>
          </a:extLst>
        </p:spPr>
        <p:txBody>
          <a:bodyPr lIns="40640" tIns="40640" rIns="40640" bIns="40640">
            <a:spAutoFit/>
          </a:bodyPr>
          <a:lstStyle>
            <a:lvl1pPr>
              <a:buClr>
                <a:srgbClr val="000000"/>
              </a:buClr>
              <a:buFont typeface="Arial"/>
              <a:defRPr sz="1400"/>
            </a:lvl1pPr>
          </a:lstStyle>
          <a:p>
            <a:pPr/>
            <a:r>
              <a:t>Butz, Krüger, Völkel: Mensch-Maschine-Interaktion, Kapitel 20 - Virtual und Augmented Reality	       			      Folie</a:t>
            </a:r>
          </a:p>
        </p:txBody>
      </p:sp>
      <p:sp>
        <p:nvSpPr>
          <p:cNvPr id="91" name="Linie"/>
          <p:cNvSpPr/>
          <p:nvPr/>
        </p:nvSpPr>
        <p:spPr>
          <a:xfrm>
            <a:off x="-1" y="9504303"/>
            <a:ext cx="13004802" cy="1883"/>
          </a:xfrm>
          <a:prstGeom prst="line">
            <a:avLst/>
          </a:prstGeom>
          <a:ln w="3175">
            <a:solidFill>
              <a:srgbClr val="000000"/>
            </a:solidFill>
          </a:ln>
        </p:spPr>
        <p:txBody>
          <a:bodyPr lIns="0" tIns="0" rIns="0" bIns="0"/>
          <a:lstStyle/>
          <a:p>
            <a:pPr marL="0" marR="0" defTabSz="457200">
              <a:defRPr sz="1100">
                <a:uFillTx/>
                <a:latin typeface="Helvetica"/>
                <a:ea typeface="Helvetica"/>
                <a:cs typeface="Helvetica"/>
                <a:sym typeface="Helvetica"/>
              </a:defRPr>
            </a:pPr>
          </a:p>
        </p:txBody>
      </p:sp>
      <p:sp>
        <p:nvSpPr>
          <p:cNvPr id="92" name="Grundlegendes VR setup mittels HMD"/>
          <p:cNvSpPr txBox="1"/>
          <p:nvPr>
            <p:ph type="title"/>
          </p:nvPr>
        </p:nvSpPr>
        <p:spPr>
          <a:prstGeom prst="rect">
            <a:avLst/>
          </a:prstGeom>
        </p:spPr>
        <p:txBody>
          <a:bodyPr/>
          <a:lstStyle/>
          <a:p>
            <a:pPr/>
            <a:r>
              <a:t>Grundlegendes VR setup mittels HMD</a:t>
            </a:r>
          </a:p>
        </p:txBody>
      </p:sp>
      <p:sp>
        <p:nvSpPr>
          <p:cNvPr id="93" name="Foliennummer"/>
          <p:cNvSpPr txBox="1"/>
          <p:nvPr>
            <p:ph type="sldNum" sz="quarter" idx="2"/>
          </p:nvPr>
        </p:nvSpPr>
        <p:spPr>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pic>
        <p:nvPicPr>
          <p:cNvPr id="94" name="VR-Prinzipbild.pdf" descr="VR-Prinzipbild.pdf"/>
          <p:cNvPicPr>
            <a:picLocks noChangeAspect="1"/>
          </p:cNvPicPr>
          <p:nvPr/>
        </p:nvPicPr>
        <p:blipFill>
          <a:blip r:embed="rId2">
            <a:extLst/>
          </a:blip>
          <a:stretch>
            <a:fillRect/>
          </a:stretch>
        </p:blipFill>
        <p:spPr>
          <a:xfrm>
            <a:off x="266413" y="2228589"/>
            <a:ext cx="12471974" cy="6074014"/>
          </a:xfrm>
          <a:prstGeom prst="rect">
            <a:avLst/>
          </a:prstGeom>
          <a:ln w="3175"/>
        </p:spPr>
      </p:pic>
    </p:spTree>
  </p:cSld>
  <p:clrMapOvr>
    <a:masterClrMapping/>
  </p:clrMapOvr>
  <p:transition xmlns:p14="http://schemas.microsoft.com/office/powerpoint/2010/main" spd="med" advClick="1"/>
</p:sld>
</file>

<file path=ppt/slides/slide1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96" name="Abgerundetes Rechteck"/>
          <p:cNvSpPr/>
          <p:nvPr/>
        </p:nvSpPr>
        <p:spPr>
          <a:xfrm>
            <a:off x="101599" y="2946400"/>
            <a:ext cx="12710161" cy="609600"/>
          </a:xfrm>
          <a:prstGeom prst="roundRect">
            <a:avLst>
              <a:gd name="adj" fmla="val 31250"/>
            </a:avLst>
          </a:prstGeom>
          <a:solidFill>
            <a:srgbClr val="4EBFE2"/>
          </a:solidFill>
          <a:ln w="3175">
            <a:solidFill>
              <a:srgbClr val="000000"/>
            </a:solidFill>
          </a:ln>
        </p:spPr>
        <p:txBody>
          <a:bodyPr lIns="40640" tIns="40640" rIns="40640" bIns="40640" anchor="ctr"/>
          <a:lstStyle/>
          <a:p>
            <a:pPr/>
          </a:p>
        </p:txBody>
      </p:sp>
      <p:sp>
        <p:nvSpPr>
          <p:cNvPr id="97" name="Butz, Krüger, Völkel: Mensch-Maschine-Interaktion, Kapitel 20 - Virtual und Augmented Reality                 Folie"/>
          <p:cNvSpPr txBox="1"/>
          <p:nvPr/>
        </p:nvSpPr>
        <p:spPr>
          <a:xfrm>
            <a:off x="170816" y="9497434"/>
            <a:ext cx="12663168" cy="278664"/>
          </a:xfrm>
          <a:prstGeom prst="rect">
            <a:avLst/>
          </a:prstGeom>
          <a:ln w="3175">
            <a:miter lim="400000"/>
          </a:ln>
          <a:extLst>
            <a:ext uri="{C572A759-6A51-4108-AA02-DFA0A04FC94B}">
              <ma14:wrappingTextBoxFlag xmlns:ma14="http://schemas.microsoft.com/office/mac/drawingml/2011/main" val="1"/>
            </a:ext>
          </a:extLst>
        </p:spPr>
        <p:txBody>
          <a:bodyPr lIns="40640" tIns="40640" rIns="40640" bIns="40640">
            <a:spAutoFit/>
          </a:bodyPr>
          <a:lstStyle>
            <a:lvl1pPr>
              <a:buClr>
                <a:srgbClr val="000000"/>
              </a:buClr>
              <a:buFont typeface="Arial"/>
              <a:defRPr sz="1400"/>
            </a:lvl1pPr>
          </a:lstStyle>
          <a:p>
            <a:pPr/>
            <a:r>
              <a:t>Butz, Krüger, Völkel: Mensch-Maschine-Interaktion, Kapitel 20 - Virtual und Augmented Reality	       			      Folie</a:t>
            </a:r>
          </a:p>
        </p:txBody>
      </p:sp>
      <p:sp>
        <p:nvSpPr>
          <p:cNvPr id="98" name="Linie"/>
          <p:cNvSpPr/>
          <p:nvPr/>
        </p:nvSpPr>
        <p:spPr>
          <a:xfrm>
            <a:off x="-1" y="9504303"/>
            <a:ext cx="13004802" cy="1883"/>
          </a:xfrm>
          <a:prstGeom prst="line">
            <a:avLst/>
          </a:prstGeom>
          <a:ln w="3175">
            <a:solidFill>
              <a:srgbClr val="000000"/>
            </a:solidFill>
          </a:ln>
        </p:spPr>
        <p:txBody>
          <a:bodyPr lIns="0" tIns="0" rIns="0" bIns="0"/>
          <a:lstStyle/>
          <a:p>
            <a:pPr marL="0" marR="0" defTabSz="457200">
              <a:defRPr sz="1100">
                <a:uFillTx/>
                <a:latin typeface="Helvetica"/>
                <a:ea typeface="Helvetica"/>
                <a:cs typeface="Helvetica"/>
                <a:sym typeface="Helvetica"/>
              </a:defRPr>
            </a:pPr>
          </a:p>
        </p:txBody>
      </p:sp>
      <p:sp>
        <p:nvSpPr>
          <p:cNvPr id="99" name="Kapitel 20 - Virtual und Augmented Reality"/>
          <p:cNvSpPr txBox="1"/>
          <p:nvPr>
            <p:ph type="title"/>
          </p:nvPr>
        </p:nvSpPr>
        <p:spPr>
          <a:xfrm>
            <a:off x="203200" y="205081"/>
            <a:ext cx="12598400" cy="1471915"/>
          </a:xfrm>
          <a:prstGeom prst="rect">
            <a:avLst/>
          </a:prstGeom>
        </p:spPr>
        <p:txBody>
          <a:bodyPr/>
          <a:lstStyle/>
          <a:p>
            <a:pPr/>
            <a:r>
              <a:t>Kapitel 20 - Virtual und Augmented Reality</a:t>
            </a:r>
          </a:p>
        </p:txBody>
      </p:sp>
      <p:sp>
        <p:nvSpPr>
          <p:cNvPr id="100" name="Virtual Reality…"/>
          <p:cNvSpPr txBox="1"/>
          <p:nvPr>
            <p:ph type="body" idx="1"/>
          </p:nvPr>
        </p:nvSpPr>
        <p:spPr>
          <a:xfrm>
            <a:off x="203200" y="1816325"/>
            <a:ext cx="12598400" cy="7541780"/>
          </a:xfrm>
          <a:prstGeom prst="rect">
            <a:avLst/>
          </a:prstGeom>
        </p:spPr>
        <p:txBody>
          <a:bodyPr/>
          <a:lstStyle/>
          <a:p>
            <a:pPr/>
            <a:r>
              <a:t>Virtual Reality</a:t>
            </a:r>
          </a:p>
          <a:p>
            <a:pPr lvl="1"/>
            <a:r>
              <a:t>Eingabe: Tracking</a:t>
            </a:r>
          </a:p>
          <a:p>
            <a:pPr lvl="1"/>
            <a:r>
              <a:t>Ausgabe: Displays</a:t>
            </a:r>
          </a:p>
          <a:p>
            <a:pPr lvl="1"/>
            <a:r>
              <a:t>Interaktion in der Virtuellen Welt</a:t>
            </a:r>
          </a:p>
          <a:p>
            <a:pPr lvl="1"/>
            <a:r>
              <a:t>Eintauchen in die virtuelle Welt</a:t>
            </a:r>
          </a:p>
          <a:p>
            <a:pPr/>
            <a:r>
              <a:t>Augmented Reality</a:t>
            </a:r>
          </a:p>
          <a:p>
            <a:pPr lvl="1"/>
            <a:r>
              <a:t>Eingabe: Tracking</a:t>
            </a:r>
          </a:p>
          <a:p>
            <a:pPr lvl="1"/>
            <a:r>
              <a:t>Ausgabe: Displays</a:t>
            </a:r>
          </a:p>
          <a:p>
            <a:pPr lvl="1"/>
            <a:r>
              <a:t>Interaktion und UI Konzepte in AR</a:t>
            </a:r>
          </a:p>
        </p:txBody>
      </p:sp>
      <p:sp>
        <p:nvSpPr>
          <p:cNvPr id="101" name="Foliennummer"/>
          <p:cNvSpPr txBox="1"/>
          <p:nvPr>
            <p:ph type="sldNum" sz="quarter" idx="2"/>
          </p:nvPr>
        </p:nvSpPr>
        <p:spPr>
          <a:xfrm>
            <a:off x="12553597" y="9497434"/>
            <a:ext cx="278553" cy="278664"/>
          </a:xfrm>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Tree>
  </p:cSld>
  <p:clrMapOvr>
    <a:masterClrMapping/>
  </p:clrMapOvr>
  <p:transition xmlns:p14="http://schemas.microsoft.com/office/powerpoint/2010/main" spd="med" advClick="1"/>
</p:sld>
</file>

<file path=ppt/slides/slide1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03" name="Bild" descr="Bild"/>
          <p:cNvPicPr>
            <a:picLocks noChangeAspect="1"/>
          </p:cNvPicPr>
          <p:nvPr/>
        </p:nvPicPr>
        <p:blipFill>
          <a:blip r:embed="rId3">
            <a:extLst/>
          </a:blip>
          <a:stretch>
            <a:fillRect/>
          </a:stretch>
        </p:blipFill>
        <p:spPr>
          <a:xfrm>
            <a:off x="6175969" y="5600581"/>
            <a:ext cx="4245690" cy="2384119"/>
          </a:xfrm>
          <a:prstGeom prst="rect">
            <a:avLst/>
          </a:prstGeom>
          <a:ln w="3175"/>
        </p:spPr>
      </p:pic>
      <p:sp>
        <p:nvSpPr>
          <p:cNvPr id="104" name="Butz, Krüger, Völkel: Mensch-Maschine-Interaktion, Kapitel 20 - Virtual und Augmented Reality                 Folie"/>
          <p:cNvSpPr txBox="1"/>
          <p:nvPr/>
        </p:nvSpPr>
        <p:spPr>
          <a:xfrm>
            <a:off x="170816" y="9497434"/>
            <a:ext cx="12663168" cy="278664"/>
          </a:xfrm>
          <a:prstGeom prst="rect">
            <a:avLst/>
          </a:prstGeom>
          <a:ln w="3175">
            <a:miter lim="400000"/>
          </a:ln>
          <a:extLst>
            <a:ext uri="{C572A759-6A51-4108-AA02-DFA0A04FC94B}">
              <ma14:wrappingTextBoxFlag xmlns:ma14="http://schemas.microsoft.com/office/mac/drawingml/2011/main" val="1"/>
            </a:ext>
          </a:extLst>
        </p:spPr>
        <p:txBody>
          <a:bodyPr lIns="40640" tIns="40640" rIns="40640" bIns="40640">
            <a:spAutoFit/>
          </a:bodyPr>
          <a:lstStyle>
            <a:lvl1pPr>
              <a:buClr>
                <a:srgbClr val="000000"/>
              </a:buClr>
              <a:buFont typeface="Arial"/>
              <a:defRPr sz="1400"/>
            </a:lvl1pPr>
          </a:lstStyle>
          <a:p>
            <a:pPr/>
            <a:r>
              <a:t>Butz, Krüger, Völkel: Mensch-Maschine-Interaktion, Kapitel 20 - Virtual und Augmented Reality	       			      Folie</a:t>
            </a:r>
          </a:p>
        </p:txBody>
      </p:sp>
      <p:sp>
        <p:nvSpPr>
          <p:cNvPr id="105" name="Linie"/>
          <p:cNvSpPr/>
          <p:nvPr/>
        </p:nvSpPr>
        <p:spPr>
          <a:xfrm>
            <a:off x="-1" y="9504303"/>
            <a:ext cx="13004802" cy="1883"/>
          </a:xfrm>
          <a:prstGeom prst="line">
            <a:avLst/>
          </a:prstGeom>
          <a:ln w="3175">
            <a:solidFill>
              <a:srgbClr val="000000"/>
            </a:solidFill>
          </a:ln>
        </p:spPr>
        <p:txBody>
          <a:bodyPr lIns="0" tIns="0" rIns="0" bIns="0"/>
          <a:lstStyle/>
          <a:p>
            <a:pPr marL="0" marR="0" defTabSz="457200">
              <a:defRPr sz="1100">
                <a:uFillTx/>
                <a:latin typeface="Helvetica"/>
                <a:ea typeface="Helvetica"/>
                <a:cs typeface="Helvetica"/>
                <a:sym typeface="Helvetica"/>
              </a:defRPr>
            </a:pPr>
          </a:p>
        </p:txBody>
      </p:sp>
      <p:sp>
        <p:nvSpPr>
          <p:cNvPr id="106" name="Aktuelle VR Brillen: Oculus Rift and HTC Vive"/>
          <p:cNvSpPr txBox="1"/>
          <p:nvPr>
            <p:ph type="title"/>
          </p:nvPr>
        </p:nvSpPr>
        <p:spPr>
          <a:prstGeom prst="rect">
            <a:avLst/>
          </a:prstGeom>
        </p:spPr>
        <p:txBody>
          <a:bodyPr/>
          <a:lstStyle/>
          <a:p>
            <a:pPr/>
            <a:r>
              <a:t>Aktuelle VR Brillen: Oculus Rift and HTC Vive</a:t>
            </a:r>
          </a:p>
        </p:txBody>
      </p:sp>
      <p:sp>
        <p:nvSpPr>
          <p:cNvPr id="107" name="Oculus Rift…"/>
          <p:cNvSpPr txBox="1"/>
          <p:nvPr>
            <p:ph type="body" sz="half" idx="1"/>
          </p:nvPr>
        </p:nvSpPr>
        <p:spPr>
          <a:xfrm>
            <a:off x="203200" y="1346041"/>
            <a:ext cx="5847432" cy="8012064"/>
          </a:xfrm>
          <a:prstGeom prst="rect">
            <a:avLst/>
          </a:prstGeom>
        </p:spPr>
        <p:txBody>
          <a:bodyPr/>
          <a:lstStyle/>
          <a:p>
            <a:pPr/>
            <a:r>
              <a:t>Oculus Rift</a:t>
            </a:r>
          </a:p>
          <a:p>
            <a:pPr lvl="1"/>
            <a:r>
              <a:t>Erstes bezahlbares HMD</a:t>
            </a:r>
          </a:p>
          <a:p>
            <a:pPr lvl="1"/>
            <a:r>
              <a:t>Optionale Kamera</a:t>
            </a:r>
          </a:p>
          <a:p>
            <a:pPr lvl="1"/>
            <a:r>
              <a:t>Controllers kamen später</a:t>
            </a:r>
          </a:p>
          <a:p>
            <a:pPr/>
            <a:r>
              <a:t>HTC Vive</a:t>
            </a:r>
          </a:p>
          <a:p>
            <a:pPr lvl="1"/>
            <a:r>
              <a:t>Zweites HMD auf dem Markt</a:t>
            </a:r>
          </a:p>
          <a:p>
            <a:pPr lvl="1"/>
            <a:r>
              <a:t>Eingebaute Kamera</a:t>
            </a:r>
          </a:p>
          <a:p>
            <a:pPr lvl="1"/>
            <a:r>
              <a:t>2 Controller mitgeliefert</a:t>
            </a:r>
          </a:p>
          <a:p>
            <a:pPr/>
            <a:r>
              <a:t>Spezifikation (beide)</a:t>
            </a:r>
          </a:p>
          <a:p>
            <a:pPr lvl="1"/>
            <a:r>
              <a:t>1.080x1.200@90Hz je Auge</a:t>
            </a:r>
          </a:p>
          <a:p>
            <a:pPr lvl="1"/>
            <a:r>
              <a:t>110° Bildwinkel, ~500g</a:t>
            </a:r>
          </a:p>
          <a:p>
            <a:pPr lvl="1"/>
            <a:r>
              <a:t>Beschleunigungssensoren für 3 DOF (nur Rotation) </a:t>
            </a:r>
          </a:p>
          <a:p>
            <a:pPr lvl="1"/>
            <a:r>
              <a:t>Rechner für Grafik benötigt</a:t>
            </a:r>
          </a:p>
        </p:txBody>
      </p:sp>
      <p:sp>
        <p:nvSpPr>
          <p:cNvPr id="108" name="Foliennummer"/>
          <p:cNvSpPr txBox="1"/>
          <p:nvPr>
            <p:ph type="sldNum" sz="quarter" idx="2"/>
          </p:nvPr>
        </p:nvSpPr>
        <p:spPr>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pic>
        <p:nvPicPr>
          <p:cNvPr id="109" name="Bild" descr="Bild"/>
          <p:cNvPicPr>
            <a:picLocks noChangeAspect="1"/>
          </p:cNvPicPr>
          <p:nvPr/>
        </p:nvPicPr>
        <p:blipFill>
          <a:blip r:embed="rId4">
            <a:extLst/>
          </a:blip>
          <a:srcRect l="26530" t="0" r="9361" b="0"/>
          <a:stretch>
            <a:fillRect/>
          </a:stretch>
        </p:blipFill>
        <p:spPr>
          <a:xfrm>
            <a:off x="10163624" y="2827864"/>
            <a:ext cx="2721813" cy="2384118"/>
          </a:xfrm>
          <a:prstGeom prst="rect">
            <a:avLst/>
          </a:prstGeom>
          <a:ln w="3175"/>
        </p:spPr>
      </p:pic>
      <p:pic>
        <p:nvPicPr>
          <p:cNvPr id="110" name="Bild" descr="Bild"/>
          <p:cNvPicPr>
            <a:picLocks noChangeAspect="1"/>
          </p:cNvPicPr>
          <p:nvPr/>
        </p:nvPicPr>
        <p:blipFill>
          <a:blip r:embed="rId5">
            <a:extLst/>
          </a:blip>
          <a:srcRect l="16635" t="0" r="19469" b="0"/>
          <a:stretch>
            <a:fillRect/>
          </a:stretch>
        </p:blipFill>
        <p:spPr>
          <a:xfrm>
            <a:off x="10168188" y="7005999"/>
            <a:ext cx="2712772" cy="2384119"/>
          </a:xfrm>
          <a:prstGeom prst="rect">
            <a:avLst/>
          </a:prstGeom>
          <a:ln w="3175"/>
        </p:spPr>
      </p:pic>
      <p:pic>
        <p:nvPicPr>
          <p:cNvPr id="111" name="Bild" descr="Bild"/>
          <p:cNvPicPr>
            <a:picLocks noChangeAspect="1"/>
          </p:cNvPicPr>
          <p:nvPr/>
        </p:nvPicPr>
        <p:blipFill>
          <a:blip r:embed="rId6">
            <a:extLst/>
          </a:blip>
          <a:stretch>
            <a:fillRect/>
          </a:stretch>
        </p:blipFill>
        <p:spPr>
          <a:xfrm>
            <a:off x="6175969" y="1339196"/>
            <a:ext cx="4245690" cy="2743369"/>
          </a:xfrm>
          <a:prstGeom prst="rect">
            <a:avLst/>
          </a:prstGeom>
          <a:ln w="3175"/>
        </p:spPr>
      </p:pic>
      <p:sp>
        <p:nvSpPr>
          <p:cNvPr id="112" name="http://www.techradar.com/news/wearables/htc-vive-vs-oculus-rift-1301375"/>
          <p:cNvSpPr txBox="1"/>
          <p:nvPr/>
        </p:nvSpPr>
        <p:spPr>
          <a:xfrm>
            <a:off x="7207158" y="4125998"/>
            <a:ext cx="2183311" cy="155404"/>
          </a:xfrm>
          <a:prstGeom prst="rect">
            <a:avLst/>
          </a:prstGeom>
          <a:ln w="3175">
            <a:miter lim="400000"/>
          </a:ln>
          <a:extLst>
            <a:ext uri="{C572A759-6A51-4108-AA02-DFA0A04FC94B}">
              <ma14:wrappingTextBoxFlag xmlns:ma14="http://schemas.microsoft.com/office/mac/drawingml/2011/main" val="1"/>
            </a:ext>
          </a:extLst>
        </p:spPr>
        <p:txBody>
          <a:bodyPr wrap="none" lIns="40640" tIns="40640" rIns="40640" bIns="40640" anchor="ctr">
            <a:spAutoFit/>
          </a:bodyPr>
          <a:lstStyle/>
          <a:p>
            <a:pPr marL="0" marR="0" defTabSz="825500">
              <a:defRPr sz="500">
                <a:uFillTx/>
              </a:defRPr>
            </a:pPr>
            <a:r>
              <a:rPr u="sng">
                <a:hlinkClick r:id="rId7" invalidUrl="" action="" tgtFrame="" tooltip="" history="1" highlightClick="0" endSnd="0"/>
              </a:rPr>
              <a:t>http://www.techradar.com/news/wearables/htc-vive-vs-oculus-rift-1301375</a:t>
            </a:r>
            <a:r>
              <a:t> </a:t>
            </a:r>
          </a:p>
        </p:txBody>
      </p:sp>
    </p:spTree>
  </p:cSld>
  <p:clrMapOvr>
    <a:masterClrMapping/>
  </p:clrMapOvr>
  <p:transition xmlns:p14="http://schemas.microsoft.com/office/powerpoint/2010/main" spd="med" advClick="1"/>
</p:sld>
</file>

<file path=ppt/slides/slide1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16" name="Butz, Krüger, Völkel: Mensch-Maschine-Interaktion, Kapitel 20 - Virtual und Augmented Reality                 Folie"/>
          <p:cNvSpPr txBox="1"/>
          <p:nvPr/>
        </p:nvSpPr>
        <p:spPr>
          <a:xfrm>
            <a:off x="170816" y="9497434"/>
            <a:ext cx="12663168" cy="278664"/>
          </a:xfrm>
          <a:prstGeom prst="rect">
            <a:avLst/>
          </a:prstGeom>
          <a:ln w="3175">
            <a:miter lim="400000"/>
          </a:ln>
          <a:extLst>
            <a:ext uri="{C572A759-6A51-4108-AA02-DFA0A04FC94B}">
              <ma14:wrappingTextBoxFlag xmlns:ma14="http://schemas.microsoft.com/office/mac/drawingml/2011/main" val="1"/>
            </a:ext>
          </a:extLst>
        </p:spPr>
        <p:txBody>
          <a:bodyPr lIns="40640" tIns="40640" rIns="40640" bIns="40640">
            <a:spAutoFit/>
          </a:bodyPr>
          <a:lstStyle>
            <a:lvl1pPr>
              <a:buClr>
                <a:srgbClr val="000000"/>
              </a:buClr>
              <a:buFont typeface="Arial"/>
              <a:defRPr sz="1400"/>
            </a:lvl1pPr>
          </a:lstStyle>
          <a:p>
            <a:pPr/>
            <a:r>
              <a:t>Butz, Krüger, Völkel: Mensch-Maschine-Interaktion, Kapitel 20 - Virtual und Augmented Reality	       			      Folie</a:t>
            </a:r>
          </a:p>
        </p:txBody>
      </p:sp>
      <p:sp>
        <p:nvSpPr>
          <p:cNvPr id="117" name="Linie"/>
          <p:cNvSpPr/>
          <p:nvPr/>
        </p:nvSpPr>
        <p:spPr>
          <a:xfrm>
            <a:off x="-1" y="9504303"/>
            <a:ext cx="13004802" cy="1883"/>
          </a:xfrm>
          <a:prstGeom prst="line">
            <a:avLst/>
          </a:prstGeom>
          <a:ln w="3175">
            <a:solidFill>
              <a:srgbClr val="000000"/>
            </a:solidFill>
          </a:ln>
        </p:spPr>
        <p:txBody>
          <a:bodyPr lIns="0" tIns="0" rIns="0" bIns="0"/>
          <a:lstStyle/>
          <a:p>
            <a:pPr marL="0" marR="0" defTabSz="457200">
              <a:defRPr sz="1100">
                <a:uFillTx/>
                <a:latin typeface="Helvetica"/>
                <a:ea typeface="Helvetica"/>
                <a:cs typeface="Helvetica"/>
                <a:sym typeface="Helvetica"/>
              </a:defRPr>
            </a:pPr>
          </a:p>
        </p:txBody>
      </p:sp>
      <p:sp>
        <p:nvSpPr>
          <p:cNvPr id="118" name="Google Cardboard"/>
          <p:cNvSpPr txBox="1"/>
          <p:nvPr>
            <p:ph type="title"/>
          </p:nvPr>
        </p:nvSpPr>
        <p:spPr>
          <a:prstGeom prst="rect">
            <a:avLst/>
          </a:prstGeom>
        </p:spPr>
        <p:txBody>
          <a:bodyPr/>
          <a:lstStyle/>
          <a:p>
            <a:pPr/>
            <a:r>
              <a:t>Google Cardboard</a:t>
            </a:r>
          </a:p>
        </p:txBody>
      </p:sp>
      <p:sp>
        <p:nvSpPr>
          <p:cNvPr id="119" name="Foliennummer"/>
          <p:cNvSpPr txBox="1"/>
          <p:nvPr>
            <p:ph type="sldNum" sz="quarter" idx="2"/>
          </p:nvPr>
        </p:nvSpPr>
        <p:spPr>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pic>
        <p:nvPicPr>
          <p:cNvPr id="120" name="cardboard-worn.jpg" descr="cardboard-worn.jpg"/>
          <p:cNvPicPr>
            <a:picLocks noChangeAspect="1"/>
          </p:cNvPicPr>
          <p:nvPr/>
        </p:nvPicPr>
        <p:blipFill>
          <a:blip r:embed="rId3">
            <a:extLst/>
          </a:blip>
          <a:stretch>
            <a:fillRect/>
          </a:stretch>
        </p:blipFill>
        <p:spPr>
          <a:xfrm>
            <a:off x="571500" y="1142022"/>
            <a:ext cx="11861800" cy="8293101"/>
          </a:xfrm>
          <a:prstGeom prst="rect">
            <a:avLst/>
          </a:prstGeom>
          <a:ln w="3175"/>
        </p:spPr>
      </p:pic>
    </p:spTree>
  </p:cSld>
  <p:clrMapOvr>
    <a:masterClrMapping/>
  </p:clrMapOvr>
  <p:transition xmlns:p14="http://schemas.microsoft.com/office/powerpoint/2010/main" spd="med" advClick="1"/>
</p:sld>
</file>

<file path=ppt/slides/slide1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24" name="Butz, Krüger, Völkel: Mensch-Maschine-Interaktion, Kapitel 20 - Virtual und Augmented Reality                 Folie"/>
          <p:cNvSpPr txBox="1"/>
          <p:nvPr/>
        </p:nvSpPr>
        <p:spPr>
          <a:xfrm>
            <a:off x="170816" y="9497434"/>
            <a:ext cx="12663168" cy="278664"/>
          </a:xfrm>
          <a:prstGeom prst="rect">
            <a:avLst/>
          </a:prstGeom>
          <a:ln w="3175">
            <a:miter lim="400000"/>
          </a:ln>
          <a:extLst>
            <a:ext uri="{C572A759-6A51-4108-AA02-DFA0A04FC94B}">
              <ma14:wrappingTextBoxFlag xmlns:ma14="http://schemas.microsoft.com/office/mac/drawingml/2011/main" val="1"/>
            </a:ext>
          </a:extLst>
        </p:spPr>
        <p:txBody>
          <a:bodyPr lIns="40640" tIns="40640" rIns="40640" bIns="40640">
            <a:spAutoFit/>
          </a:bodyPr>
          <a:lstStyle>
            <a:lvl1pPr>
              <a:buClr>
                <a:srgbClr val="000000"/>
              </a:buClr>
              <a:buFont typeface="Arial"/>
              <a:defRPr sz="1400"/>
            </a:lvl1pPr>
          </a:lstStyle>
          <a:p>
            <a:pPr/>
            <a:r>
              <a:t>Butz, Krüger, Völkel: Mensch-Maschine-Interaktion, Kapitel 20 - Virtual und Augmented Reality	       			      Folie</a:t>
            </a:r>
          </a:p>
        </p:txBody>
      </p:sp>
      <p:sp>
        <p:nvSpPr>
          <p:cNvPr id="125" name="Linie"/>
          <p:cNvSpPr/>
          <p:nvPr/>
        </p:nvSpPr>
        <p:spPr>
          <a:xfrm>
            <a:off x="-1" y="9504303"/>
            <a:ext cx="13004802" cy="1883"/>
          </a:xfrm>
          <a:prstGeom prst="line">
            <a:avLst/>
          </a:prstGeom>
          <a:ln w="3175">
            <a:solidFill>
              <a:srgbClr val="000000"/>
            </a:solidFill>
          </a:ln>
        </p:spPr>
        <p:txBody>
          <a:bodyPr lIns="0" tIns="0" rIns="0" bIns="0"/>
          <a:lstStyle/>
          <a:p>
            <a:pPr marL="0" marR="0" defTabSz="457200">
              <a:defRPr sz="1100">
                <a:uFillTx/>
                <a:latin typeface="Helvetica"/>
                <a:ea typeface="Helvetica"/>
                <a:cs typeface="Helvetica"/>
                <a:sym typeface="Helvetica"/>
              </a:defRPr>
            </a:pPr>
          </a:p>
        </p:txBody>
      </p:sp>
      <p:sp>
        <p:nvSpPr>
          <p:cNvPr id="126" name="Cardboard Bestandteile"/>
          <p:cNvSpPr txBox="1"/>
          <p:nvPr>
            <p:ph type="title"/>
          </p:nvPr>
        </p:nvSpPr>
        <p:spPr>
          <a:prstGeom prst="rect">
            <a:avLst/>
          </a:prstGeom>
        </p:spPr>
        <p:txBody>
          <a:bodyPr/>
          <a:lstStyle/>
          <a:p>
            <a:pPr/>
            <a:r>
              <a:t>Cardboard Bestandteile</a:t>
            </a:r>
          </a:p>
        </p:txBody>
      </p:sp>
      <p:sp>
        <p:nvSpPr>
          <p:cNvPr id="127" name="Zum Bearbeiten doppelklicken"/>
          <p:cNvSpPr txBox="1"/>
          <p:nvPr>
            <p:ph type="body" idx="1"/>
          </p:nvPr>
        </p:nvSpPr>
        <p:spPr>
          <a:prstGeom prst="rect">
            <a:avLst/>
          </a:prstGeom>
        </p:spPr>
        <p:txBody>
          <a:bodyPr/>
          <a:lstStyle/>
          <a:p>
            <a:pPr/>
          </a:p>
        </p:txBody>
      </p:sp>
      <p:sp>
        <p:nvSpPr>
          <p:cNvPr id="128" name="Foliennummer"/>
          <p:cNvSpPr txBox="1"/>
          <p:nvPr>
            <p:ph type="sldNum" sz="quarter" idx="2"/>
          </p:nvPr>
        </p:nvSpPr>
        <p:spPr>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pic>
        <p:nvPicPr>
          <p:cNvPr id="129" name="cardboard-ingredients.jpg" descr="cardboard-ingredients.jpg"/>
          <p:cNvPicPr>
            <a:picLocks noChangeAspect="1"/>
          </p:cNvPicPr>
          <p:nvPr/>
        </p:nvPicPr>
        <p:blipFill>
          <a:blip r:embed="rId2">
            <a:extLst/>
          </a:blip>
          <a:stretch>
            <a:fillRect/>
          </a:stretch>
        </p:blipFill>
        <p:spPr>
          <a:xfrm>
            <a:off x="-1" y="1330613"/>
            <a:ext cx="13004801" cy="7092375"/>
          </a:xfrm>
          <a:prstGeom prst="rect">
            <a:avLst/>
          </a:prstGeom>
          <a:ln w="3175"/>
        </p:spPr>
      </p:pic>
    </p:spTree>
  </p:cSld>
  <p:clrMapOvr>
    <a:masterClrMapping/>
  </p:clrMapOvr>
  <p:transition xmlns:p14="http://schemas.microsoft.com/office/powerpoint/2010/main" spd="med" advClick="1"/>
</p:sld>
</file>

<file path=ppt/slides/slide1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31" name="Butz, Krüger, Völkel: Mensch-Maschine-Interaktion, Kapitel 20 - Virtual und Augmented Reality                 Folie"/>
          <p:cNvSpPr txBox="1"/>
          <p:nvPr/>
        </p:nvSpPr>
        <p:spPr>
          <a:xfrm>
            <a:off x="170816" y="9497434"/>
            <a:ext cx="12663168" cy="278664"/>
          </a:xfrm>
          <a:prstGeom prst="rect">
            <a:avLst/>
          </a:prstGeom>
          <a:ln w="3175">
            <a:miter lim="400000"/>
          </a:ln>
          <a:extLst>
            <a:ext uri="{C572A759-6A51-4108-AA02-DFA0A04FC94B}">
              <ma14:wrappingTextBoxFlag xmlns:ma14="http://schemas.microsoft.com/office/mac/drawingml/2011/main" val="1"/>
            </a:ext>
          </a:extLst>
        </p:spPr>
        <p:txBody>
          <a:bodyPr lIns="40640" tIns="40640" rIns="40640" bIns="40640">
            <a:spAutoFit/>
          </a:bodyPr>
          <a:lstStyle>
            <a:lvl1pPr>
              <a:buClr>
                <a:srgbClr val="000000"/>
              </a:buClr>
              <a:buFont typeface="Arial"/>
              <a:defRPr sz="1400"/>
            </a:lvl1pPr>
          </a:lstStyle>
          <a:p>
            <a:pPr/>
            <a:r>
              <a:t>Butz, Krüger, Völkel: Mensch-Maschine-Interaktion, Kapitel 20 - Virtual und Augmented Reality	       			      Folie</a:t>
            </a:r>
          </a:p>
        </p:txBody>
      </p:sp>
      <p:sp>
        <p:nvSpPr>
          <p:cNvPr id="132" name="Linie"/>
          <p:cNvSpPr/>
          <p:nvPr/>
        </p:nvSpPr>
        <p:spPr>
          <a:xfrm>
            <a:off x="-1" y="9504303"/>
            <a:ext cx="13004802" cy="1883"/>
          </a:xfrm>
          <a:prstGeom prst="line">
            <a:avLst/>
          </a:prstGeom>
          <a:ln w="3175">
            <a:solidFill>
              <a:srgbClr val="000000"/>
            </a:solidFill>
          </a:ln>
        </p:spPr>
        <p:txBody>
          <a:bodyPr lIns="0" tIns="0" rIns="0" bIns="0"/>
          <a:lstStyle/>
          <a:p>
            <a:pPr marL="0" marR="0" defTabSz="457200">
              <a:defRPr sz="1100">
                <a:uFillTx/>
                <a:latin typeface="Helvetica"/>
                <a:ea typeface="Helvetica"/>
                <a:cs typeface="Helvetica"/>
                <a:sym typeface="Helvetica"/>
              </a:defRPr>
            </a:pPr>
          </a:p>
        </p:txBody>
      </p:sp>
      <p:sp>
        <p:nvSpPr>
          <p:cNvPr id="133" name="Zusammengebautes Cardboard"/>
          <p:cNvSpPr txBox="1"/>
          <p:nvPr>
            <p:ph type="title"/>
          </p:nvPr>
        </p:nvSpPr>
        <p:spPr>
          <a:prstGeom prst="rect">
            <a:avLst/>
          </a:prstGeom>
        </p:spPr>
        <p:txBody>
          <a:bodyPr/>
          <a:lstStyle/>
          <a:p>
            <a:pPr/>
            <a:r>
              <a:t>Zusammengebautes Cardboard</a:t>
            </a:r>
          </a:p>
        </p:txBody>
      </p:sp>
      <p:sp>
        <p:nvSpPr>
          <p:cNvPr id="134" name="Foliennummer"/>
          <p:cNvSpPr txBox="1"/>
          <p:nvPr>
            <p:ph type="sldNum" sz="quarter" idx="2"/>
          </p:nvPr>
        </p:nvSpPr>
        <p:spPr>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pic>
        <p:nvPicPr>
          <p:cNvPr id="135" name="cardboard-built.jpg" descr="cardboard-built.jpg"/>
          <p:cNvPicPr>
            <a:picLocks noChangeAspect="1"/>
          </p:cNvPicPr>
          <p:nvPr/>
        </p:nvPicPr>
        <p:blipFill>
          <a:blip r:embed="rId2">
            <a:extLst/>
          </a:blip>
          <a:stretch>
            <a:fillRect/>
          </a:stretch>
        </p:blipFill>
        <p:spPr>
          <a:xfrm>
            <a:off x="501650" y="1479550"/>
            <a:ext cx="12001500" cy="6794500"/>
          </a:xfrm>
          <a:prstGeom prst="rect">
            <a:avLst/>
          </a:prstGeom>
          <a:ln w="3175"/>
        </p:spPr>
      </p:pic>
    </p:spTree>
  </p:cSld>
  <p:clrMapOvr>
    <a:masterClrMapping/>
  </p:clrMapOvr>
  <p:transition xmlns:p14="http://schemas.microsoft.com/office/powerpoint/2010/main" spd="med" advClick="1"/>
</p:sld>
</file>

<file path=ppt/slides/slide1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37" name="Butz, Krüger, Völkel: Mensch-Maschine-Interaktion, Kapitel 20 - Virtual und Augmented Reality                 Folie"/>
          <p:cNvSpPr txBox="1"/>
          <p:nvPr/>
        </p:nvSpPr>
        <p:spPr>
          <a:xfrm>
            <a:off x="170816" y="9497434"/>
            <a:ext cx="12663168" cy="278664"/>
          </a:xfrm>
          <a:prstGeom prst="rect">
            <a:avLst/>
          </a:prstGeom>
          <a:ln w="3175">
            <a:miter lim="400000"/>
          </a:ln>
          <a:extLst>
            <a:ext uri="{C572A759-6A51-4108-AA02-DFA0A04FC94B}">
              <ma14:wrappingTextBoxFlag xmlns:ma14="http://schemas.microsoft.com/office/mac/drawingml/2011/main" val="1"/>
            </a:ext>
          </a:extLst>
        </p:spPr>
        <p:txBody>
          <a:bodyPr lIns="40640" tIns="40640" rIns="40640" bIns="40640">
            <a:spAutoFit/>
          </a:bodyPr>
          <a:lstStyle>
            <a:lvl1pPr>
              <a:buClr>
                <a:srgbClr val="000000"/>
              </a:buClr>
              <a:buFont typeface="Arial"/>
              <a:defRPr sz="1400"/>
            </a:lvl1pPr>
          </a:lstStyle>
          <a:p>
            <a:pPr/>
            <a:r>
              <a:t>Butz, Krüger, Völkel: Mensch-Maschine-Interaktion, Kapitel 20 - Virtual und Augmented Reality	       			      Folie</a:t>
            </a:r>
          </a:p>
        </p:txBody>
      </p:sp>
      <p:sp>
        <p:nvSpPr>
          <p:cNvPr id="138" name="Linie"/>
          <p:cNvSpPr/>
          <p:nvPr/>
        </p:nvSpPr>
        <p:spPr>
          <a:xfrm>
            <a:off x="-1" y="9504303"/>
            <a:ext cx="13004802" cy="1883"/>
          </a:xfrm>
          <a:prstGeom prst="line">
            <a:avLst/>
          </a:prstGeom>
          <a:ln w="3175">
            <a:solidFill>
              <a:srgbClr val="000000"/>
            </a:solidFill>
          </a:ln>
        </p:spPr>
        <p:txBody>
          <a:bodyPr lIns="0" tIns="0" rIns="0" bIns="0"/>
          <a:lstStyle/>
          <a:p>
            <a:pPr marL="0" marR="0" defTabSz="457200">
              <a:defRPr sz="1100">
                <a:uFillTx/>
                <a:latin typeface="Helvetica"/>
                <a:ea typeface="Helvetica"/>
                <a:cs typeface="Helvetica"/>
                <a:sym typeface="Helvetica"/>
              </a:defRPr>
            </a:pPr>
          </a:p>
        </p:txBody>
      </p:sp>
      <p:sp>
        <p:nvSpPr>
          <p:cNvPr id="139" name="Günstige VR-Brillen auf Smartphone Basis"/>
          <p:cNvSpPr txBox="1"/>
          <p:nvPr>
            <p:ph type="title"/>
          </p:nvPr>
        </p:nvSpPr>
        <p:spPr>
          <a:prstGeom prst="rect">
            <a:avLst/>
          </a:prstGeom>
        </p:spPr>
        <p:txBody>
          <a:bodyPr/>
          <a:lstStyle/>
          <a:p>
            <a:pPr/>
            <a:r>
              <a:t>Günstige VR-Brillen auf Smartphone Basis</a:t>
            </a:r>
          </a:p>
        </p:txBody>
      </p:sp>
      <p:sp>
        <p:nvSpPr>
          <p:cNvPr id="140" name="Kernidee wie Cardboard…"/>
          <p:cNvSpPr txBox="1"/>
          <p:nvPr>
            <p:ph type="body" idx="1"/>
          </p:nvPr>
        </p:nvSpPr>
        <p:spPr>
          <a:xfrm>
            <a:off x="203200" y="1346041"/>
            <a:ext cx="6424514" cy="8012064"/>
          </a:xfrm>
          <a:prstGeom prst="rect">
            <a:avLst/>
          </a:prstGeom>
        </p:spPr>
        <p:txBody>
          <a:bodyPr/>
          <a:lstStyle/>
          <a:p>
            <a:pPr/>
            <a:r>
              <a:t>Kernidee wie Cardboard</a:t>
            </a:r>
          </a:p>
          <a:p>
            <a:pPr/>
            <a:r>
              <a:t>Kosten: wenige €</a:t>
            </a:r>
          </a:p>
          <a:p>
            <a:pPr/>
            <a:r>
              <a:t>Teilweise mit Audio</a:t>
            </a:r>
          </a:p>
          <a:p>
            <a:pPr/>
            <a:r>
              <a:t>3DOF Tracking im Handy</a:t>
            </a:r>
          </a:p>
          <a:p>
            <a:pPr/>
            <a:r>
              <a:t>Controller koppelbar mittels Bluetooth</a:t>
            </a:r>
          </a:p>
          <a:p>
            <a:pPr/>
            <a:r>
              <a:t>Wachsendes Angebot an Content</a:t>
            </a:r>
          </a:p>
          <a:p>
            <a:pPr lvl="1"/>
            <a:r>
              <a:t>Handy-Spiele</a:t>
            </a:r>
          </a:p>
          <a:p>
            <a:pPr lvl="1"/>
            <a:r>
              <a:t>Youtube Videos</a:t>
            </a:r>
          </a:p>
          <a:p>
            <a:pPr lvl="1"/>
            <a:r>
              <a:t>Mediatheken</a:t>
            </a:r>
          </a:p>
          <a:p>
            <a:pPr lvl="1"/>
            <a:r>
              <a:t>…</a:t>
            </a:r>
          </a:p>
        </p:txBody>
      </p:sp>
      <p:sp>
        <p:nvSpPr>
          <p:cNvPr id="141" name="Foliennummer"/>
          <p:cNvSpPr txBox="1"/>
          <p:nvPr>
            <p:ph type="sldNum" sz="quarter" idx="2"/>
          </p:nvPr>
        </p:nvSpPr>
        <p:spPr>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pic>
        <p:nvPicPr>
          <p:cNvPr id="142" name="Bildschirmfoto 2019-07-08 um 10.48.15.png" descr="Bildschirmfoto 2019-07-08 um 10.48.15.png"/>
          <p:cNvPicPr>
            <a:picLocks noChangeAspect="1"/>
          </p:cNvPicPr>
          <p:nvPr/>
        </p:nvPicPr>
        <p:blipFill>
          <a:blip r:embed="rId2">
            <a:extLst/>
          </a:blip>
          <a:stretch>
            <a:fillRect/>
          </a:stretch>
        </p:blipFill>
        <p:spPr>
          <a:xfrm>
            <a:off x="6362655" y="1910372"/>
            <a:ext cx="6819499" cy="5932856"/>
          </a:xfrm>
          <a:prstGeom prst="rect">
            <a:avLst/>
          </a:prstGeom>
          <a:ln w="3175"/>
        </p:spPr>
      </p:pic>
      <p:sp>
        <p:nvSpPr>
          <p:cNvPr id="143" name="https://www.conrad.de/de/p/renkforce-rf-vr1-schwarz-virtual-reality-brille-1462833.html"/>
          <p:cNvSpPr txBox="1"/>
          <p:nvPr/>
        </p:nvSpPr>
        <p:spPr>
          <a:xfrm>
            <a:off x="8329531" y="7466098"/>
            <a:ext cx="2565680" cy="155404"/>
          </a:xfrm>
          <a:prstGeom prst="rect">
            <a:avLst/>
          </a:prstGeom>
          <a:ln w="3175">
            <a:miter lim="400000"/>
          </a:ln>
          <a:extLst>
            <a:ext uri="{C572A759-6A51-4108-AA02-DFA0A04FC94B}">
              <ma14:wrappingTextBoxFlag xmlns:ma14="http://schemas.microsoft.com/office/mac/drawingml/2011/main" val="1"/>
            </a:ext>
          </a:extLst>
        </p:spPr>
        <p:txBody>
          <a:bodyPr wrap="none" lIns="40640" tIns="40640" rIns="40640" bIns="40640" anchor="ctr">
            <a:spAutoFit/>
          </a:bodyPr>
          <a:lstStyle>
            <a:lvl1pPr>
              <a:defRPr sz="500"/>
            </a:lvl1pPr>
          </a:lstStyle>
          <a:p>
            <a:pPr/>
            <a:r>
              <a:t>https://www.conrad.de/de/p/renkforce-rf-vr1-schwarz-virtual-reality-brille-1462833.html</a:t>
            </a:r>
          </a:p>
        </p:txBody>
      </p:sp>
    </p:spTree>
  </p:cSld>
  <p:clrMapOvr>
    <a:masterClrMapping/>
  </p:clrMapOvr>
  <p:transition xmlns:p14="http://schemas.microsoft.com/office/powerpoint/2010/main" spd="med" advClick="1"/>
</p:sld>
</file>

<file path=ppt/slides/slide1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45" name="Butz, Krüger, Völkel: Mensch-Maschine-Interaktion, Kapitel 20 - Virtual und Augmented Reality                 Folie"/>
          <p:cNvSpPr txBox="1"/>
          <p:nvPr/>
        </p:nvSpPr>
        <p:spPr>
          <a:xfrm>
            <a:off x="170816" y="9497434"/>
            <a:ext cx="12663168" cy="278664"/>
          </a:xfrm>
          <a:prstGeom prst="rect">
            <a:avLst/>
          </a:prstGeom>
          <a:ln w="3175">
            <a:miter lim="400000"/>
          </a:ln>
          <a:extLst>
            <a:ext uri="{C572A759-6A51-4108-AA02-DFA0A04FC94B}">
              <ma14:wrappingTextBoxFlag xmlns:ma14="http://schemas.microsoft.com/office/mac/drawingml/2011/main" val="1"/>
            </a:ext>
          </a:extLst>
        </p:spPr>
        <p:txBody>
          <a:bodyPr lIns="40640" tIns="40640" rIns="40640" bIns="40640">
            <a:spAutoFit/>
          </a:bodyPr>
          <a:lstStyle>
            <a:lvl1pPr>
              <a:buClr>
                <a:srgbClr val="000000"/>
              </a:buClr>
              <a:buFont typeface="Arial"/>
              <a:defRPr sz="1400"/>
            </a:lvl1pPr>
          </a:lstStyle>
          <a:p>
            <a:pPr/>
            <a:r>
              <a:t>Butz, Krüger, Völkel: Mensch-Maschine-Interaktion, Kapitel 20 - Virtual und Augmented Reality	       			      Folie</a:t>
            </a:r>
          </a:p>
        </p:txBody>
      </p:sp>
      <p:sp>
        <p:nvSpPr>
          <p:cNvPr id="146" name="Linie"/>
          <p:cNvSpPr/>
          <p:nvPr/>
        </p:nvSpPr>
        <p:spPr>
          <a:xfrm>
            <a:off x="-1" y="9504303"/>
            <a:ext cx="13004802" cy="1883"/>
          </a:xfrm>
          <a:prstGeom prst="line">
            <a:avLst/>
          </a:prstGeom>
          <a:ln w="3175">
            <a:solidFill>
              <a:srgbClr val="000000"/>
            </a:solidFill>
          </a:ln>
        </p:spPr>
        <p:txBody>
          <a:bodyPr lIns="0" tIns="0" rIns="0" bIns="0"/>
          <a:lstStyle/>
          <a:p>
            <a:pPr marL="0" marR="0" defTabSz="457200">
              <a:defRPr sz="1100">
                <a:uFillTx/>
                <a:latin typeface="Helvetica"/>
                <a:ea typeface="Helvetica"/>
                <a:cs typeface="Helvetica"/>
                <a:sym typeface="Helvetica"/>
              </a:defRPr>
            </a:pPr>
          </a:p>
        </p:txBody>
      </p:sp>
      <p:sp>
        <p:nvSpPr>
          <p:cNvPr id="147" name="Desktop &amp; Fishtank VR"/>
          <p:cNvSpPr txBox="1"/>
          <p:nvPr>
            <p:ph type="title"/>
          </p:nvPr>
        </p:nvSpPr>
        <p:spPr>
          <a:prstGeom prst="rect">
            <a:avLst/>
          </a:prstGeom>
        </p:spPr>
        <p:txBody>
          <a:bodyPr/>
          <a:lstStyle>
            <a:lvl1pPr>
              <a:defRPr sz="4100"/>
            </a:lvl1pPr>
          </a:lstStyle>
          <a:p>
            <a:pPr/>
            <a:r>
              <a:t>Desktop &amp; Fishtank VR</a:t>
            </a:r>
          </a:p>
        </p:txBody>
      </p:sp>
      <p:sp>
        <p:nvSpPr>
          <p:cNvPr id="148" name="PC Bildschirm…"/>
          <p:cNvSpPr txBox="1"/>
          <p:nvPr>
            <p:ph type="body" sz="half" idx="1"/>
          </p:nvPr>
        </p:nvSpPr>
        <p:spPr>
          <a:xfrm>
            <a:off x="203200" y="1346041"/>
            <a:ext cx="5864020" cy="7254113"/>
          </a:xfrm>
          <a:prstGeom prst="rect">
            <a:avLst/>
          </a:prstGeom>
        </p:spPr>
        <p:txBody>
          <a:bodyPr/>
          <a:lstStyle/>
          <a:p>
            <a:pPr/>
            <a:r>
              <a:t>PC Bildschirm </a:t>
            </a:r>
          </a:p>
          <a:p>
            <a:pPr/>
            <a:r>
              <a:t>Stereo Darstellung </a:t>
            </a:r>
          </a:p>
          <a:p>
            <a:pPr/>
          </a:p>
          <a:p>
            <a:pPr/>
            <a:r>
              <a:t>Ohne Kopf-Tracking</a:t>
            </a:r>
          </a:p>
          <a:p>
            <a:pPr lvl="1"/>
            <a:r>
              <a:t>funktioniert für mehrere Nutzer</a:t>
            </a:r>
          </a:p>
          <a:p>
            <a:pPr lvl="1"/>
            <a:r>
              <a:t>Keine Bewegungsparallaxe</a:t>
            </a:r>
          </a:p>
          <a:p>
            <a:pPr lvl="1"/>
            <a:r>
              <a:t>Weniger Immersion</a:t>
            </a:r>
          </a:p>
          <a:p>
            <a:pPr/>
            <a:r>
              <a:t>Mit Kopf-Tracking</a:t>
            </a:r>
          </a:p>
          <a:p>
            <a:pPr lvl="1"/>
            <a:r>
              <a:t>funktioniert für 1 Nutzer</a:t>
            </a:r>
          </a:p>
          <a:p>
            <a:pPr lvl="1"/>
            <a:r>
              <a:t>Bewegungsparallaxe</a:t>
            </a:r>
          </a:p>
          <a:p>
            <a:pPr lvl="1"/>
            <a:r>
              <a:t>Mehr Immersion</a:t>
            </a:r>
          </a:p>
        </p:txBody>
      </p:sp>
      <p:sp>
        <p:nvSpPr>
          <p:cNvPr id="149" name="Foliennummer"/>
          <p:cNvSpPr txBox="1"/>
          <p:nvPr>
            <p:ph type="sldNum" sz="quarter" idx="2"/>
          </p:nvPr>
        </p:nvSpPr>
        <p:spPr>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pic>
        <p:nvPicPr>
          <p:cNvPr id="150" name="Bild" descr="Bild"/>
          <p:cNvPicPr>
            <a:picLocks noChangeAspect="1"/>
          </p:cNvPicPr>
          <p:nvPr/>
        </p:nvPicPr>
        <p:blipFill>
          <a:blip r:embed="rId3">
            <a:extLst/>
          </a:blip>
          <a:stretch>
            <a:fillRect/>
          </a:stretch>
        </p:blipFill>
        <p:spPr>
          <a:xfrm>
            <a:off x="6171383" y="-15171"/>
            <a:ext cx="6831661" cy="3666325"/>
          </a:xfrm>
          <a:prstGeom prst="rect">
            <a:avLst/>
          </a:prstGeom>
          <a:ln w="3175"/>
        </p:spPr>
      </p:pic>
      <p:pic>
        <p:nvPicPr>
          <p:cNvPr id="151" name="Bild" descr="Bild"/>
          <p:cNvPicPr>
            <a:picLocks noChangeAspect="1"/>
          </p:cNvPicPr>
          <p:nvPr/>
        </p:nvPicPr>
        <p:blipFill>
          <a:blip r:embed="rId4">
            <a:extLst/>
          </a:blip>
          <a:stretch>
            <a:fillRect/>
          </a:stretch>
        </p:blipFill>
        <p:spPr>
          <a:xfrm>
            <a:off x="6171383" y="3808883"/>
            <a:ext cx="6831661" cy="5693052"/>
          </a:xfrm>
          <a:prstGeom prst="rect">
            <a:avLst/>
          </a:prstGeom>
          <a:ln w="3175"/>
        </p:spPr>
      </p:pic>
      <p:sp>
        <p:nvSpPr>
          <p:cNvPr id="152" name="Images from: Schoor, W., Bollenbeck, F., Seidl, T., Weier, D., Weschke, W., Preim, B., ... &amp; Mecke, R. (2009). VR Based Visualization and Exploration of Plant Biological Data. Journal of Virtual Reality and Broadcasting, 6(8)."/>
          <p:cNvSpPr txBox="1"/>
          <p:nvPr/>
        </p:nvSpPr>
        <p:spPr>
          <a:xfrm>
            <a:off x="258470" y="8718754"/>
            <a:ext cx="5753480" cy="660079"/>
          </a:xfrm>
          <a:prstGeom prst="rect">
            <a:avLst/>
          </a:prstGeom>
          <a:solidFill>
            <a:srgbClr val="DCDEE0"/>
          </a:solidFill>
          <a:ln w="12700">
            <a:solidFill>
              <a:srgbClr val="000000"/>
            </a:solidFill>
            <a:miter lim="400000"/>
          </a:ln>
          <a:extLst>
            <a:ext uri="{C572A759-6A51-4108-AA02-DFA0A04FC94B}">
              <ma14:wrappingTextBoxFlag xmlns:ma14="http://schemas.microsoft.com/office/mac/drawingml/2011/main" val="1"/>
            </a:ext>
          </a:extLst>
        </p:spPr>
        <p:txBody>
          <a:bodyPr lIns="40640" tIns="40640" rIns="40640" bIns="40640" anchor="ctr">
            <a:spAutoFit/>
          </a:bodyPr>
          <a:lstStyle/>
          <a:p>
            <a:pPr marL="0" marR="0" defTabSz="457200">
              <a:defRPr sz="1300">
                <a:solidFill>
                  <a:srgbClr val="232323"/>
                </a:solidFill>
                <a:uFillTx/>
              </a:defRPr>
            </a:pPr>
            <a:r>
              <a:t>Images from: Schoor, W., Bollenbeck, F., Seidl, T., Weier, D., Weschke, W., Preim, B., ... &amp; Mecke, R. (2009). VR Based Visualization and Exploration of Plant Biological Data. </a:t>
            </a:r>
            <a:r>
              <a:rPr i="1"/>
              <a:t>Journal of Virtual Reality and Broadcasting</a:t>
            </a:r>
            <a:r>
              <a:t>, </a:t>
            </a:r>
            <a:r>
              <a:rPr i="1"/>
              <a:t>6</a:t>
            </a:r>
            <a:r>
              <a:t>(8).</a:t>
            </a:r>
          </a:p>
        </p:txBody>
      </p:sp>
      <p:sp>
        <p:nvSpPr>
          <p:cNvPr id="153" name="https://www.jvrb.org/past-issues/6.2009/2257"/>
          <p:cNvSpPr txBox="1"/>
          <p:nvPr/>
        </p:nvSpPr>
        <p:spPr>
          <a:xfrm>
            <a:off x="8899596" y="3643398"/>
            <a:ext cx="1375236" cy="155404"/>
          </a:xfrm>
          <a:prstGeom prst="rect">
            <a:avLst/>
          </a:prstGeom>
          <a:ln w="3175">
            <a:miter lim="400000"/>
          </a:ln>
          <a:extLst>
            <a:ext uri="{C572A759-6A51-4108-AA02-DFA0A04FC94B}">
              <ma14:wrappingTextBoxFlag xmlns:ma14="http://schemas.microsoft.com/office/mac/drawingml/2011/main" val="1"/>
            </a:ext>
          </a:extLst>
        </p:spPr>
        <p:txBody>
          <a:bodyPr wrap="none" lIns="40640" tIns="40640" rIns="40640" bIns="40640" anchor="ctr">
            <a:spAutoFit/>
          </a:bodyPr>
          <a:lstStyle/>
          <a:p>
            <a:pPr marL="0" marR="0" defTabSz="825500">
              <a:defRPr sz="500">
                <a:uFillTx/>
              </a:defRPr>
            </a:pPr>
            <a:r>
              <a:rPr u="sng">
                <a:hlinkClick r:id="rId5" invalidUrl="" action="" tgtFrame="" tooltip="" history="1" highlightClick="0" endSnd="0"/>
              </a:rPr>
              <a:t>https://www.jvrb.org/past-issues/6.2009/2257</a:t>
            </a:r>
            <a:r>
              <a:t> </a:t>
            </a:r>
          </a:p>
        </p:txBody>
      </p:sp>
    </p:spTree>
  </p:cSld>
  <p:clrMapOvr>
    <a:masterClrMapping/>
  </p:clrMapOvr>
  <p:transition xmlns:p14="http://schemas.microsoft.com/office/powerpoint/2010/main" spd="med" advClick="1"/>
</p:sld>
</file>

<file path=ppt/slides/slide1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57" name="Bild" descr="Bild"/>
          <p:cNvPicPr>
            <a:picLocks noChangeAspect="1"/>
          </p:cNvPicPr>
          <p:nvPr/>
        </p:nvPicPr>
        <p:blipFill>
          <a:blip r:embed="rId3">
            <a:extLst/>
          </a:blip>
          <a:stretch>
            <a:fillRect/>
          </a:stretch>
        </p:blipFill>
        <p:spPr>
          <a:xfrm>
            <a:off x="585328" y="633872"/>
            <a:ext cx="11834144" cy="5917072"/>
          </a:xfrm>
          <a:prstGeom prst="rect">
            <a:avLst/>
          </a:prstGeom>
          <a:ln w="3175"/>
        </p:spPr>
      </p:pic>
      <p:sp>
        <p:nvSpPr>
          <p:cNvPr id="158" name="Butz, Krüger, Völkel: Mensch-Maschine-Interaktion, Kapitel 20 - Virtual und Augmented Reality                 Folie"/>
          <p:cNvSpPr txBox="1"/>
          <p:nvPr/>
        </p:nvSpPr>
        <p:spPr>
          <a:xfrm>
            <a:off x="170816" y="9497434"/>
            <a:ext cx="12663168" cy="278664"/>
          </a:xfrm>
          <a:prstGeom prst="rect">
            <a:avLst/>
          </a:prstGeom>
          <a:ln w="3175">
            <a:miter lim="400000"/>
          </a:ln>
          <a:extLst>
            <a:ext uri="{C572A759-6A51-4108-AA02-DFA0A04FC94B}">
              <ma14:wrappingTextBoxFlag xmlns:ma14="http://schemas.microsoft.com/office/mac/drawingml/2011/main" val="1"/>
            </a:ext>
          </a:extLst>
        </p:spPr>
        <p:txBody>
          <a:bodyPr lIns="40640" tIns="40640" rIns="40640" bIns="40640">
            <a:spAutoFit/>
          </a:bodyPr>
          <a:lstStyle>
            <a:lvl1pPr>
              <a:buClr>
                <a:srgbClr val="000000"/>
              </a:buClr>
              <a:buFont typeface="Arial"/>
              <a:defRPr sz="1400"/>
            </a:lvl1pPr>
          </a:lstStyle>
          <a:p>
            <a:pPr/>
            <a:r>
              <a:t>Butz, Krüger, Völkel: Mensch-Maschine-Interaktion, Kapitel 20 - Virtual und Augmented Reality	       			      Folie</a:t>
            </a:r>
          </a:p>
        </p:txBody>
      </p:sp>
      <p:sp>
        <p:nvSpPr>
          <p:cNvPr id="159" name="Linie"/>
          <p:cNvSpPr/>
          <p:nvPr/>
        </p:nvSpPr>
        <p:spPr>
          <a:xfrm>
            <a:off x="-1" y="9504303"/>
            <a:ext cx="13004802" cy="1883"/>
          </a:xfrm>
          <a:prstGeom prst="line">
            <a:avLst/>
          </a:prstGeom>
          <a:ln w="3175">
            <a:solidFill>
              <a:srgbClr val="000000"/>
            </a:solidFill>
          </a:ln>
        </p:spPr>
        <p:txBody>
          <a:bodyPr lIns="0" tIns="0" rIns="0" bIns="0"/>
          <a:lstStyle/>
          <a:p>
            <a:pPr marL="0" marR="0" defTabSz="457200">
              <a:defRPr sz="1100">
                <a:uFillTx/>
                <a:latin typeface="Helvetica"/>
                <a:ea typeface="Helvetica"/>
                <a:cs typeface="Helvetica"/>
                <a:sym typeface="Helvetica"/>
              </a:defRPr>
            </a:pPr>
          </a:p>
        </p:txBody>
      </p:sp>
      <p:sp>
        <p:nvSpPr>
          <p:cNvPr id="160" name="CAVE Automatic Virtual Environment"/>
          <p:cNvSpPr txBox="1"/>
          <p:nvPr>
            <p:ph type="title"/>
          </p:nvPr>
        </p:nvSpPr>
        <p:spPr>
          <a:prstGeom prst="rect">
            <a:avLst/>
          </a:prstGeom>
        </p:spPr>
        <p:txBody>
          <a:bodyPr/>
          <a:lstStyle/>
          <a:p>
            <a:pPr/>
            <a:r>
              <a:t>CAVE Automatic Virtual Environment</a:t>
            </a:r>
          </a:p>
        </p:txBody>
      </p:sp>
      <p:sp>
        <p:nvSpPr>
          <p:cNvPr id="161" name="Foliennummer"/>
          <p:cNvSpPr txBox="1"/>
          <p:nvPr>
            <p:ph type="sldNum" sz="quarter" idx="2"/>
          </p:nvPr>
        </p:nvSpPr>
        <p:spPr>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pic>
        <p:nvPicPr>
          <p:cNvPr id="162" name="Bild" descr="Bild"/>
          <p:cNvPicPr>
            <a:picLocks noChangeAspect="1"/>
          </p:cNvPicPr>
          <p:nvPr/>
        </p:nvPicPr>
        <p:blipFill>
          <a:blip r:embed="rId4">
            <a:extLst/>
          </a:blip>
          <a:stretch>
            <a:fillRect/>
          </a:stretch>
        </p:blipFill>
        <p:spPr>
          <a:xfrm>
            <a:off x="59271" y="6472408"/>
            <a:ext cx="7123369" cy="2849348"/>
          </a:xfrm>
          <a:prstGeom prst="rect">
            <a:avLst/>
          </a:prstGeom>
          <a:ln w="3175"/>
        </p:spPr>
      </p:pic>
      <p:pic>
        <p:nvPicPr>
          <p:cNvPr id="163" name="Bild" descr="Bild"/>
          <p:cNvPicPr>
            <a:picLocks noChangeAspect="1"/>
          </p:cNvPicPr>
          <p:nvPr/>
        </p:nvPicPr>
        <p:blipFill>
          <a:blip r:embed="rId5">
            <a:extLst/>
          </a:blip>
          <a:stretch>
            <a:fillRect/>
          </a:stretch>
        </p:blipFill>
        <p:spPr>
          <a:xfrm>
            <a:off x="7229402" y="6472408"/>
            <a:ext cx="5698694" cy="2849348"/>
          </a:xfrm>
          <a:prstGeom prst="rect">
            <a:avLst/>
          </a:prstGeom>
          <a:ln w="3175"/>
        </p:spPr>
      </p:pic>
      <p:sp>
        <p:nvSpPr>
          <p:cNvPr id="164" name="http://www.visbox.com/products/cave/"/>
          <p:cNvSpPr txBox="1"/>
          <p:nvPr/>
        </p:nvSpPr>
        <p:spPr>
          <a:xfrm>
            <a:off x="9573870" y="6005782"/>
            <a:ext cx="3323179" cy="290949"/>
          </a:xfrm>
          <a:prstGeom prst="rect">
            <a:avLst/>
          </a:prstGeom>
          <a:ln w="3175">
            <a:miter lim="400000"/>
          </a:ln>
          <a:extLst>
            <a:ext uri="{C572A759-6A51-4108-AA02-DFA0A04FC94B}">
              <ma14:wrappingTextBoxFlag xmlns:ma14="http://schemas.microsoft.com/office/mac/drawingml/2011/main" val="1"/>
            </a:ext>
          </a:extLst>
        </p:spPr>
        <p:txBody>
          <a:bodyPr wrap="none" lIns="40640" tIns="40640" rIns="40640" bIns="40640" anchor="ctr">
            <a:spAutoFit/>
          </a:bodyPr>
          <a:lstStyle/>
          <a:p>
            <a:pPr marL="0" marR="0" defTabSz="825500">
              <a:defRPr sz="1500">
                <a:uFillTx/>
              </a:defRPr>
            </a:pPr>
            <a:r>
              <a:rPr u="sng">
                <a:hlinkClick r:id="rId6" invalidUrl="" action="" tgtFrame="" tooltip="" history="1" highlightClick="0" endSnd="0"/>
              </a:rPr>
              <a:t>http://www.visbox.com/products/cave/</a:t>
            </a:r>
            <a:r>
              <a:t> </a:t>
            </a:r>
          </a:p>
        </p:txBody>
      </p:sp>
    </p:spTree>
  </p:cSld>
  <p:clrMapOvr>
    <a:masterClrMapping/>
  </p:clrMapOvr>
  <p:transition xmlns:p14="http://schemas.microsoft.com/office/powerpoint/2010/main" spd="med" advClick="1"/>
</p:sld>
</file>

<file path=ppt/slides/slide1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68" name="Butz, Krüger, Völkel: Mensch-Maschine-Interaktion, Kapitel 20 - Virtual und Augmented Reality                 Folie"/>
          <p:cNvSpPr txBox="1"/>
          <p:nvPr/>
        </p:nvSpPr>
        <p:spPr>
          <a:xfrm>
            <a:off x="170816" y="9497434"/>
            <a:ext cx="12663168" cy="278664"/>
          </a:xfrm>
          <a:prstGeom prst="rect">
            <a:avLst/>
          </a:prstGeom>
          <a:ln w="3175">
            <a:miter lim="400000"/>
          </a:ln>
          <a:extLst>
            <a:ext uri="{C572A759-6A51-4108-AA02-DFA0A04FC94B}">
              <ma14:wrappingTextBoxFlag xmlns:ma14="http://schemas.microsoft.com/office/mac/drawingml/2011/main" val="1"/>
            </a:ext>
          </a:extLst>
        </p:spPr>
        <p:txBody>
          <a:bodyPr lIns="40640" tIns="40640" rIns="40640" bIns="40640">
            <a:spAutoFit/>
          </a:bodyPr>
          <a:lstStyle>
            <a:lvl1pPr>
              <a:buClr>
                <a:srgbClr val="000000"/>
              </a:buClr>
              <a:buFont typeface="Arial"/>
              <a:defRPr sz="1400"/>
            </a:lvl1pPr>
          </a:lstStyle>
          <a:p>
            <a:pPr/>
            <a:r>
              <a:t>Butz, Krüger, Völkel: Mensch-Maschine-Interaktion, Kapitel 20 - Virtual und Augmented Reality	       			      Folie</a:t>
            </a:r>
          </a:p>
        </p:txBody>
      </p:sp>
      <p:sp>
        <p:nvSpPr>
          <p:cNvPr id="169" name="Linie"/>
          <p:cNvSpPr/>
          <p:nvPr/>
        </p:nvSpPr>
        <p:spPr>
          <a:xfrm>
            <a:off x="-1" y="9504303"/>
            <a:ext cx="13004802" cy="1883"/>
          </a:xfrm>
          <a:prstGeom prst="line">
            <a:avLst/>
          </a:prstGeom>
          <a:ln w="3175">
            <a:solidFill>
              <a:srgbClr val="000000"/>
            </a:solidFill>
          </a:ln>
        </p:spPr>
        <p:txBody>
          <a:bodyPr lIns="0" tIns="0" rIns="0" bIns="0"/>
          <a:lstStyle/>
          <a:p>
            <a:pPr marL="0" marR="0" defTabSz="457200">
              <a:defRPr sz="1100">
                <a:uFillTx/>
                <a:latin typeface="Helvetica"/>
                <a:ea typeface="Helvetica"/>
                <a:cs typeface="Helvetica"/>
                <a:sym typeface="Helvetica"/>
              </a:defRPr>
            </a:pPr>
          </a:p>
        </p:txBody>
      </p:sp>
      <p:sp>
        <p:nvSpPr>
          <p:cNvPr id="170" name="Foliennummer"/>
          <p:cNvSpPr txBox="1"/>
          <p:nvPr>
            <p:ph type="sldNum" sz="quarter" idx="2"/>
          </p:nvPr>
        </p:nvSpPr>
        <p:spPr>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pic>
        <p:nvPicPr>
          <p:cNvPr id="171" name="v2c_cave.jpg" descr="v2c_cave.jpg"/>
          <p:cNvPicPr>
            <a:picLocks noChangeAspect="1"/>
          </p:cNvPicPr>
          <p:nvPr/>
        </p:nvPicPr>
        <p:blipFill>
          <a:blip r:embed="rId3">
            <a:extLst/>
          </a:blip>
          <a:stretch>
            <a:fillRect/>
          </a:stretch>
        </p:blipFill>
        <p:spPr>
          <a:xfrm>
            <a:off x="-525563" y="-351563"/>
            <a:ext cx="13936648" cy="10122410"/>
          </a:xfrm>
          <a:prstGeom prst="rect">
            <a:avLst/>
          </a:prstGeom>
          <a:ln w="3175"/>
        </p:spPr>
      </p:pic>
    </p:spTree>
  </p:cSld>
  <p:clrMapOvr>
    <a:masterClrMapping/>
  </p:clrMapOvr>
  <p:transition xmlns:p14="http://schemas.microsoft.com/office/powerpoint/2010/main" spd="med" advClick="1"/>
</p:sld>
</file>

<file path=ppt/slides/slide2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75" name="Abgerundetes Rechteck"/>
          <p:cNvSpPr/>
          <p:nvPr/>
        </p:nvSpPr>
        <p:spPr>
          <a:xfrm>
            <a:off x="101599" y="3505200"/>
            <a:ext cx="12710161" cy="609600"/>
          </a:xfrm>
          <a:prstGeom prst="roundRect">
            <a:avLst>
              <a:gd name="adj" fmla="val 31250"/>
            </a:avLst>
          </a:prstGeom>
          <a:solidFill>
            <a:srgbClr val="4EBFE2"/>
          </a:solidFill>
          <a:ln w="3175">
            <a:solidFill>
              <a:srgbClr val="000000"/>
            </a:solidFill>
          </a:ln>
        </p:spPr>
        <p:txBody>
          <a:bodyPr lIns="40640" tIns="40640" rIns="40640" bIns="40640" anchor="ctr"/>
          <a:lstStyle/>
          <a:p>
            <a:pPr/>
          </a:p>
        </p:txBody>
      </p:sp>
      <p:sp>
        <p:nvSpPr>
          <p:cNvPr id="176" name="Butz, Krüger, Völkel: Mensch-Maschine-Interaktion, Kapitel 20 - Virtual und Augmented Reality                 Folie"/>
          <p:cNvSpPr txBox="1"/>
          <p:nvPr/>
        </p:nvSpPr>
        <p:spPr>
          <a:xfrm>
            <a:off x="170816" y="9497434"/>
            <a:ext cx="12663168" cy="278664"/>
          </a:xfrm>
          <a:prstGeom prst="rect">
            <a:avLst/>
          </a:prstGeom>
          <a:ln w="3175">
            <a:miter lim="400000"/>
          </a:ln>
          <a:extLst>
            <a:ext uri="{C572A759-6A51-4108-AA02-DFA0A04FC94B}">
              <ma14:wrappingTextBoxFlag xmlns:ma14="http://schemas.microsoft.com/office/mac/drawingml/2011/main" val="1"/>
            </a:ext>
          </a:extLst>
        </p:spPr>
        <p:txBody>
          <a:bodyPr lIns="40640" tIns="40640" rIns="40640" bIns="40640">
            <a:spAutoFit/>
          </a:bodyPr>
          <a:lstStyle>
            <a:lvl1pPr>
              <a:buClr>
                <a:srgbClr val="000000"/>
              </a:buClr>
              <a:buFont typeface="Arial"/>
              <a:defRPr sz="1400"/>
            </a:lvl1pPr>
          </a:lstStyle>
          <a:p>
            <a:pPr/>
            <a:r>
              <a:t>Butz, Krüger, Völkel: Mensch-Maschine-Interaktion, Kapitel 20 - Virtual und Augmented Reality	       			      Folie</a:t>
            </a:r>
          </a:p>
        </p:txBody>
      </p:sp>
      <p:sp>
        <p:nvSpPr>
          <p:cNvPr id="177" name="Linie"/>
          <p:cNvSpPr/>
          <p:nvPr/>
        </p:nvSpPr>
        <p:spPr>
          <a:xfrm>
            <a:off x="-1" y="9504303"/>
            <a:ext cx="13004802" cy="1883"/>
          </a:xfrm>
          <a:prstGeom prst="line">
            <a:avLst/>
          </a:prstGeom>
          <a:ln w="3175">
            <a:solidFill>
              <a:srgbClr val="000000"/>
            </a:solidFill>
          </a:ln>
        </p:spPr>
        <p:txBody>
          <a:bodyPr lIns="0" tIns="0" rIns="0" bIns="0"/>
          <a:lstStyle/>
          <a:p>
            <a:pPr marL="0" marR="0" defTabSz="457200">
              <a:defRPr sz="1100">
                <a:uFillTx/>
                <a:latin typeface="Helvetica"/>
                <a:ea typeface="Helvetica"/>
                <a:cs typeface="Helvetica"/>
                <a:sym typeface="Helvetica"/>
              </a:defRPr>
            </a:pPr>
          </a:p>
        </p:txBody>
      </p:sp>
      <p:sp>
        <p:nvSpPr>
          <p:cNvPr id="178" name="Kapitel 20 - Virtual und Augmented Reality"/>
          <p:cNvSpPr txBox="1"/>
          <p:nvPr>
            <p:ph type="title"/>
          </p:nvPr>
        </p:nvSpPr>
        <p:spPr>
          <a:xfrm>
            <a:off x="203200" y="205081"/>
            <a:ext cx="12598400" cy="1471915"/>
          </a:xfrm>
          <a:prstGeom prst="rect">
            <a:avLst/>
          </a:prstGeom>
        </p:spPr>
        <p:txBody>
          <a:bodyPr/>
          <a:lstStyle/>
          <a:p>
            <a:pPr/>
            <a:r>
              <a:t>Kapitel 20 - Virtual und Augmented Reality</a:t>
            </a:r>
          </a:p>
        </p:txBody>
      </p:sp>
      <p:sp>
        <p:nvSpPr>
          <p:cNvPr id="179" name="Virtual Reality…"/>
          <p:cNvSpPr txBox="1"/>
          <p:nvPr>
            <p:ph type="body" idx="1"/>
          </p:nvPr>
        </p:nvSpPr>
        <p:spPr>
          <a:xfrm>
            <a:off x="203200" y="1816325"/>
            <a:ext cx="12598400" cy="7541780"/>
          </a:xfrm>
          <a:prstGeom prst="rect">
            <a:avLst/>
          </a:prstGeom>
        </p:spPr>
        <p:txBody>
          <a:bodyPr/>
          <a:lstStyle/>
          <a:p>
            <a:pPr/>
            <a:r>
              <a:t>Virtual Reality</a:t>
            </a:r>
          </a:p>
          <a:p>
            <a:pPr lvl="1"/>
            <a:r>
              <a:t>Eingabe: Tracking</a:t>
            </a:r>
          </a:p>
          <a:p>
            <a:pPr lvl="1"/>
            <a:r>
              <a:t>Ausgabe: Displays</a:t>
            </a:r>
          </a:p>
          <a:p>
            <a:pPr lvl="1"/>
            <a:r>
              <a:t>Interaktion in der Virtuellen Welt</a:t>
            </a:r>
          </a:p>
          <a:p>
            <a:pPr lvl="1"/>
            <a:r>
              <a:t>Eintauchen in die virtuelle Welt</a:t>
            </a:r>
          </a:p>
          <a:p>
            <a:pPr/>
            <a:r>
              <a:t>Augmented Reality</a:t>
            </a:r>
          </a:p>
          <a:p>
            <a:pPr lvl="1"/>
            <a:r>
              <a:t>Eingabe: Tracking</a:t>
            </a:r>
          </a:p>
          <a:p>
            <a:pPr lvl="1"/>
            <a:r>
              <a:t>Ausgabe: Displays</a:t>
            </a:r>
          </a:p>
          <a:p>
            <a:pPr lvl="1"/>
            <a:r>
              <a:t>Interaktion und UI Konzepte in AR</a:t>
            </a:r>
          </a:p>
        </p:txBody>
      </p:sp>
      <p:sp>
        <p:nvSpPr>
          <p:cNvPr id="180" name="Foliennummer"/>
          <p:cNvSpPr txBox="1"/>
          <p:nvPr>
            <p:ph type="sldNum" sz="quarter" idx="2"/>
          </p:nvPr>
        </p:nvSpPr>
        <p:spPr>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Tree>
  </p:cSld>
  <p:clrMapOvr>
    <a:masterClrMapping/>
  </p:clrMapOvr>
  <p:transition xmlns:p14="http://schemas.microsoft.com/office/powerpoint/2010/main" spd="med" advClick="1"/>
</p:sld>
</file>

<file path=ppt/slides/slide2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82" name="Butz, Krüger, Völkel: Mensch-Maschine-Interaktion, Kapitel 20 - Virtual und Augmented Reality                 Folie"/>
          <p:cNvSpPr txBox="1"/>
          <p:nvPr/>
        </p:nvSpPr>
        <p:spPr>
          <a:xfrm>
            <a:off x="170816" y="9497434"/>
            <a:ext cx="12663168" cy="278664"/>
          </a:xfrm>
          <a:prstGeom prst="rect">
            <a:avLst/>
          </a:prstGeom>
          <a:ln w="3175">
            <a:miter lim="400000"/>
          </a:ln>
          <a:extLst>
            <a:ext uri="{C572A759-6A51-4108-AA02-DFA0A04FC94B}">
              <ma14:wrappingTextBoxFlag xmlns:ma14="http://schemas.microsoft.com/office/mac/drawingml/2011/main" val="1"/>
            </a:ext>
          </a:extLst>
        </p:spPr>
        <p:txBody>
          <a:bodyPr lIns="40640" tIns="40640" rIns="40640" bIns="40640">
            <a:spAutoFit/>
          </a:bodyPr>
          <a:lstStyle>
            <a:lvl1pPr>
              <a:buClr>
                <a:srgbClr val="000000"/>
              </a:buClr>
              <a:buFont typeface="Arial"/>
              <a:defRPr sz="1400"/>
            </a:lvl1pPr>
          </a:lstStyle>
          <a:p>
            <a:pPr/>
            <a:r>
              <a:t>Butz, Krüger, Völkel: Mensch-Maschine-Interaktion, Kapitel 20 - Virtual und Augmented Reality	       			      Folie</a:t>
            </a:r>
          </a:p>
        </p:txBody>
      </p:sp>
      <p:sp>
        <p:nvSpPr>
          <p:cNvPr id="183" name="Linie"/>
          <p:cNvSpPr/>
          <p:nvPr/>
        </p:nvSpPr>
        <p:spPr>
          <a:xfrm>
            <a:off x="-1" y="9504303"/>
            <a:ext cx="13004802" cy="1883"/>
          </a:xfrm>
          <a:prstGeom prst="line">
            <a:avLst/>
          </a:prstGeom>
          <a:ln w="3175">
            <a:solidFill>
              <a:srgbClr val="000000"/>
            </a:solidFill>
          </a:ln>
        </p:spPr>
        <p:txBody>
          <a:bodyPr lIns="0" tIns="0" rIns="0" bIns="0"/>
          <a:lstStyle/>
          <a:p>
            <a:pPr marL="0" marR="0" defTabSz="457200">
              <a:defRPr sz="1100">
                <a:uFillTx/>
                <a:latin typeface="Helvetica"/>
                <a:ea typeface="Helvetica"/>
                <a:cs typeface="Helvetica"/>
                <a:sym typeface="Helvetica"/>
              </a:defRPr>
            </a:pPr>
          </a:p>
        </p:txBody>
      </p:sp>
      <p:sp>
        <p:nvSpPr>
          <p:cNvPr id="184" name="Grundlegende Interaktionen in VR"/>
          <p:cNvSpPr txBox="1"/>
          <p:nvPr>
            <p:ph type="title"/>
          </p:nvPr>
        </p:nvSpPr>
        <p:spPr>
          <a:prstGeom prst="rect">
            <a:avLst/>
          </a:prstGeom>
        </p:spPr>
        <p:txBody>
          <a:bodyPr/>
          <a:lstStyle/>
          <a:p>
            <a:pPr/>
            <a:r>
              <a:t>Grundlegende Interaktionen in VR</a:t>
            </a:r>
          </a:p>
        </p:txBody>
      </p:sp>
      <p:sp>
        <p:nvSpPr>
          <p:cNvPr id="185" name="Navigation…"/>
          <p:cNvSpPr txBox="1"/>
          <p:nvPr>
            <p:ph type="body" idx="1"/>
          </p:nvPr>
        </p:nvSpPr>
        <p:spPr>
          <a:prstGeom prst="rect">
            <a:avLst/>
          </a:prstGeom>
        </p:spPr>
        <p:txBody>
          <a:bodyPr/>
          <a:lstStyle/>
          <a:p>
            <a:pPr/>
            <a:r>
              <a:t>Navigation</a:t>
            </a:r>
          </a:p>
          <a:p>
            <a:pPr lvl="1"/>
            <a:r>
              <a:t>In Desktop &amp; Fishtank VR meist mittels Maus &amp; Tastatur</a:t>
            </a:r>
          </a:p>
          <a:p>
            <a:pPr lvl="1"/>
            <a:r>
              <a:t>Im CAVE mittels 3D Eingabegeräten (meist 6 DOF)</a:t>
            </a:r>
          </a:p>
          <a:p>
            <a:pPr lvl="1"/>
            <a:r>
              <a:t>Im HMD entweder durch echtes Gehen, oder wie im CAVE</a:t>
            </a:r>
          </a:p>
          <a:p>
            <a:pPr/>
            <a:r>
              <a:t>Selektion</a:t>
            </a:r>
          </a:p>
          <a:p>
            <a:pPr lvl="1"/>
            <a:r>
              <a:t>durch direkte Berührung oder Blick </a:t>
            </a:r>
          </a:p>
          <a:p>
            <a:pPr lvl="1"/>
            <a:r>
              <a:t>mittels Laserstrahl-Metapher</a:t>
            </a:r>
          </a:p>
          <a:p>
            <a:pPr lvl="1"/>
            <a:r>
              <a:t>mittels Gesten</a:t>
            </a:r>
          </a:p>
          <a:p>
            <a:pPr/>
            <a:r>
              <a:t>Manipulation</a:t>
            </a:r>
          </a:p>
          <a:p>
            <a:pPr lvl="1"/>
            <a:r>
              <a:t>3D-Maus</a:t>
            </a:r>
          </a:p>
          <a:p>
            <a:pPr lvl="1"/>
            <a:r>
              <a:t>Gesten</a:t>
            </a:r>
          </a:p>
          <a:p>
            <a:pPr lvl="1"/>
            <a:r>
              <a:t>Data Glove</a:t>
            </a:r>
          </a:p>
          <a:p>
            <a:pPr lvl="1"/>
            <a:r>
              <a:t>3D widgets</a:t>
            </a:r>
          </a:p>
        </p:txBody>
      </p:sp>
      <p:sp>
        <p:nvSpPr>
          <p:cNvPr id="186" name="Foliennummer"/>
          <p:cNvSpPr txBox="1"/>
          <p:nvPr>
            <p:ph type="sldNum" sz="quarter" idx="2"/>
          </p:nvPr>
        </p:nvSpPr>
        <p:spPr>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pic>
        <p:nvPicPr>
          <p:cNvPr id="187" name="Bild" descr="Bild"/>
          <p:cNvPicPr>
            <a:picLocks noChangeAspect="1"/>
          </p:cNvPicPr>
          <p:nvPr/>
        </p:nvPicPr>
        <p:blipFill>
          <a:blip r:embed="rId2">
            <a:extLst/>
          </a:blip>
          <a:stretch>
            <a:fillRect/>
          </a:stretch>
        </p:blipFill>
        <p:spPr>
          <a:xfrm>
            <a:off x="4158066" y="5620980"/>
            <a:ext cx="8692166" cy="3599370"/>
          </a:xfrm>
          <a:prstGeom prst="rect">
            <a:avLst/>
          </a:prstGeom>
          <a:ln w="3175"/>
        </p:spPr>
      </p:pic>
      <p:sp>
        <p:nvSpPr>
          <p:cNvPr id="188" name="https://docs.unrealengine.com/latest/INT/Engine/Editor/VR/"/>
          <p:cNvSpPr txBox="1"/>
          <p:nvPr/>
        </p:nvSpPr>
        <p:spPr>
          <a:xfrm>
            <a:off x="9991183" y="9262764"/>
            <a:ext cx="2806030" cy="192257"/>
          </a:xfrm>
          <a:prstGeom prst="rect">
            <a:avLst/>
          </a:prstGeom>
          <a:ln w="3175">
            <a:miter lim="400000"/>
          </a:ln>
          <a:extLst>
            <a:ext uri="{C572A759-6A51-4108-AA02-DFA0A04FC94B}">
              <ma14:wrappingTextBoxFlag xmlns:ma14="http://schemas.microsoft.com/office/mac/drawingml/2011/main" val="1"/>
            </a:ext>
          </a:extLst>
        </p:spPr>
        <p:txBody>
          <a:bodyPr wrap="none" lIns="40640" tIns="40640" rIns="40640" bIns="40640" anchor="ctr">
            <a:spAutoFit/>
          </a:bodyPr>
          <a:lstStyle>
            <a:lvl1pPr>
              <a:defRPr sz="800"/>
            </a:lvl1pPr>
          </a:lstStyle>
          <a:p>
            <a:pPr/>
            <a:r>
              <a:t>https://docs.unrealengine.com/latest/INT/Engine/Editor/VR/</a:t>
            </a:r>
          </a:p>
        </p:txBody>
      </p:sp>
    </p:spTree>
  </p:cSld>
  <p:clrMapOvr>
    <a:masterClrMapping/>
  </p:clrMapOvr>
  <p:transition xmlns:p14="http://schemas.microsoft.com/office/powerpoint/2010/main" spd="med" advClick="1"/>
</p:sld>
</file>

<file path=ppt/slides/slide2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sp>
        <p:nvSpPr>
          <p:cNvPr id="190" name="Butz, Krüger, Völkel: Mensch-Maschine-Interaktion, Kapitel 20 - Virtual und Augmented Reality                 Folie"/>
          <p:cNvSpPr txBox="1"/>
          <p:nvPr/>
        </p:nvSpPr>
        <p:spPr>
          <a:xfrm>
            <a:off x="170816" y="9497434"/>
            <a:ext cx="12663168" cy="278664"/>
          </a:xfrm>
          <a:prstGeom prst="rect">
            <a:avLst/>
          </a:prstGeom>
          <a:ln w="3175">
            <a:miter lim="400000"/>
          </a:ln>
          <a:extLst>
            <a:ext uri="{C572A759-6A51-4108-AA02-DFA0A04FC94B}">
              <ma14:wrappingTextBoxFlag xmlns:ma14="http://schemas.microsoft.com/office/mac/drawingml/2011/main" val="1"/>
            </a:ext>
          </a:extLst>
        </p:spPr>
        <p:txBody>
          <a:bodyPr lIns="40640" tIns="40640" rIns="40640" bIns="40640">
            <a:spAutoFit/>
          </a:bodyPr>
          <a:lstStyle>
            <a:lvl1pPr>
              <a:buClr>
                <a:srgbClr val="000000"/>
              </a:buClr>
              <a:buFont typeface="Arial"/>
              <a:defRPr sz="1400"/>
            </a:lvl1pPr>
          </a:lstStyle>
          <a:p>
            <a:pPr/>
            <a:r>
              <a:t>Butz, Krüger, Völkel: Mensch-Maschine-Interaktion, Kapitel 20 - Virtual und Augmented Reality	       			      Folie</a:t>
            </a:r>
          </a:p>
        </p:txBody>
      </p:sp>
      <p:sp>
        <p:nvSpPr>
          <p:cNvPr id="191" name="Linie"/>
          <p:cNvSpPr/>
          <p:nvPr/>
        </p:nvSpPr>
        <p:spPr>
          <a:xfrm>
            <a:off x="-1" y="9504303"/>
            <a:ext cx="13004802" cy="1883"/>
          </a:xfrm>
          <a:prstGeom prst="line">
            <a:avLst/>
          </a:prstGeom>
          <a:ln w="3175">
            <a:solidFill>
              <a:srgbClr val="000000"/>
            </a:solidFill>
          </a:ln>
        </p:spPr>
        <p:txBody>
          <a:bodyPr lIns="0" tIns="0" rIns="0" bIns="0"/>
          <a:lstStyle/>
          <a:p>
            <a:pPr marL="0" marR="0" defTabSz="457200">
              <a:defRPr sz="1100">
                <a:uFillTx/>
                <a:latin typeface="Helvetica"/>
                <a:ea typeface="Helvetica"/>
                <a:cs typeface="Helvetica"/>
                <a:sym typeface="Helvetica"/>
              </a:defRPr>
            </a:pPr>
          </a:p>
        </p:txBody>
      </p:sp>
      <p:sp>
        <p:nvSpPr>
          <p:cNvPr id="192" name="Foliennummer"/>
          <p:cNvSpPr txBox="1"/>
          <p:nvPr>
            <p:ph type="sldNum" sz="quarter" idx="2"/>
          </p:nvPr>
        </p:nvSpPr>
        <p:spPr>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
        <p:nvSpPr>
          <p:cNvPr id="193" name="https://www.youtube.com/watch?time_continue=8&amp;v=JKO9fEjNiio"/>
          <p:cNvSpPr txBox="1"/>
          <p:nvPr/>
        </p:nvSpPr>
        <p:spPr>
          <a:xfrm>
            <a:off x="9829860" y="8596310"/>
            <a:ext cx="3105324" cy="192257"/>
          </a:xfrm>
          <a:prstGeom prst="rect">
            <a:avLst/>
          </a:prstGeom>
          <a:ln w="3175">
            <a:miter lim="400000"/>
          </a:ln>
          <a:extLst>
            <a:ext uri="{C572A759-6A51-4108-AA02-DFA0A04FC94B}">
              <ma14:wrappingTextBoxFlag xmlns:ma14="http://schemas.microsoft.com/office/mac/drawingml/2011/main" val="1"/>
            </a:ext>
          </a:extLst>
        </p:spPr>
        <p:txBody>
          <a:bodyPr wrap="none" lIns="40640" tIns="40640" rIns="40640" bIns="40640" anchor="ctr">
            <a:spAutoFit/>
          </a:bodyPr>
          <a:lstStyle>
            <a:lvl1pPr>
              <a:defRPr sz="800">
                <a:solidFill>
                  <a:srgbClr val="FFFFFF"/>
                </a:solidFill>
              </a:defRPr>
            </a:lvl1pPr>
          </a:lstStyle>
          <a:p>
            <a:pPr/>
            <a:r>
              <a:t>https://www.youtube.com/watch?time_continue=8&amp;v=JKO9fEjNiio</a:t>
            </a:r>
          </a:p>
        </p:txBody>
      </p:sp>
      <p:pic>
        <p:nvPicPr>
          <p:cNvPr id="194" name="VR Editor_ Building VR in VR with UE4 | Feature Highlight | Unreal Engine.mp4" descr="VR Editor_ Building VR in VR with UE4 | Feature Highlight | Unreal Engine.mp4"/>
          <p:cNvPicPr>
            <a:picLocks noChangeAspect="0"/>
          </p:cNvPicPr>
          <p:nvPr>
            <a:videoFile r:link="rId2"/>
            <p:extLst>
              <p:ext uri="{DAA4B4D4-6D71-4841-9C94-3DE7FCFB9230}">
                <p14:media xmlns:p14="http://schemas.microsoft.com/office/powerpoint/2010/main" r:embed="rId3"/>
              </p:ext>
            </p:extLst>
          </p:nvPr>
        </p:nvPicPr>
        <p:blipFill>
          <a:blip r:embed="rId4">
            <a:extLst/>
          </a:blip>
          <a:stretch>
            <a:fillRect/>
          </a:stretch>
        </p:blipFill>
        <p:spPr>
          <a:xfrm>
            <a:off x="-1" y="1219200"/>
            <a:ext cx="13004801" cy="7315200"/>
          </a:xfrm>
          <a:prstGeom prst="rect">
            <a:avLst/>
          </a:prstGeom>
          <a:ln w="12700">
            <a:miter lim="400000"/>
          </a:ln>
        </p:spPr>
      </p:pic>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mediacall" nodeType="clickEffect" presetSubtype="0" presetID="1" grpId="1" fill="hold">
                                  <p:stCondLst>
                                    <p:cond delay="0"/>
                                  </p:stCondLst>
                                  <p:childTnLst>
                                    <p:cmd type="call" cmd="playFrom(0.0)">
                                      <p:cBhvr>
                                        <p:cTn id="6" dur="118118" fill="hold"/>
                                        <p:tgtEl>
                                          <p:spTgt spid="194"/>
                                        </p:tgtEl>
                                      </p:cBhvr>
                                    </p:cmd>
                                  </p:childTnLst>
                                </p:cTn>
                              </p:par>
                            </p:childTnLst>
                          </p:cTn>
                        </p:par>
                      </p:childTnLst>
                    </p:cTn>
                  </p:par>
                </p:childTnLst>
              </p:cTn>
              <p:prevCondLst>
                <p:cond evt="onPrev">
                  <p:tgtEl>
                    <p:sldTgt/>
                  </p:tgtEl>
                </p:cond>
              </p:prevCondLst>
              <p:nextCondLst>
                <p:cond evt="onNext">
                  <p:tgtEl>
                    <p:sldTgt/>
                  </p:tgtEl>
                </p:cond>
              </p:nextCondLst>
            </p:seq>
            <p:video fullScrn="0">
              <p:cMediaNode mute="0" showWhenStopped="1" numSld="1" vol="100000">
                <p:cTn id="7" fill="hold" display="0">
                  <p:stCondLst>
                    <p:cond delay="indefinite"/>
                  </p:stCondLst>
                </p:cTn>
                <p:tgtEl>
                  <p:spTgt spid="194"/>
                </p:tgtEl>
              </p:cMediaNode>
            </p:video>
            <p:seq concurrent="1" prevAc="none" nextAc="seek">
              <p:cTn id="8" evtFilter="cancelBubble" nodeType="interactiveSeq" restart="whenNotActive" fill="hold">
                <p:stCondLst>
                  <p:cond delay="0" evt="onClick">
                    <p:tgtEl>
                      <p:spTgt spid="194"/>
                    </p:tgtEl>
                  </p:cond>
                </p:stCondLst>
                <p:endSync delay="0" evt="end">
                  <p:rtn val="all"/>
                </p:endSync>
                <p:childTnLst>
                  <p:par>
                    <p:cTn id="9" fill="hold">
                      <p:stCondLst>
                        <p:cond delay="0"/>
                      </p:stCondLst>
                      <p:childTnLst>
                        <p:par>
                          <p:cTn id="10" fill="hold">
                            <p:stCondLst>
                              <p:cond delay="0"/>
                            </p:stCondLst>
                            <p:childTnLst>
                              <p:par>
                                <p:cTn id="11" presetClass="mediacall" nodeType="clickEffect" presetSubtype="0" presetID="2" fill="hold">
                                  <p:stCondLst>
                                    <p:cond delay="0"/>
                                  </p:stCondLst>
                                  <p:childTnLst>
                                    <p:cmd type="call" cmd="togglePause">
                                      <p:cBhvr>
                                        <p:cTn id="12" dur="1" fill="hold"/>
                                        <p:tgtEl>
                                          <p:spTgt spid="194"/>
                                        </p:tgtEl>
                                      </p:cBhvr>
                                    </p:cmd>
                                  </p:childTnLst>
                                </p:cTn>
                              </p:par>
                            </p:childTnLst>
                          </p:cTn>
                        </p:par>
                      </p:childTnLst>
                    </p:cTn>
                  </p:par>
                </p:childTnLst>
              </p:cTn>
              <p:nextCondLst>
                <p:cond delay="0" evt="onClick">
                  <p:tgtEl>
                    <p:spTgt spid="194"/>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96" name="Butz, Krüger, Völkel: Mensch-Maschine-Interaktion, Kapitel 20 - Virtual und Augmented Reality                 Folie"/>
          <p:cNvSpPr txBox="1"/>
          <p:nvPr/>
        </p:nvSpPr>
        <p:spPr>
          <a:xfrm>
            <a:off x="170816" y="9497434"/>
            <a:ext cx="12663168" cy="278664"/>
          </a:xfrm>
          <a:prstGeom prst="rect">
            <a:avLst/>
          </a:prstGeom>
          <a:ln w="3175">
            <a:miter lim="400000"/>
          </a:ln>
          <a:extLst>
            <a:ext uri="{C572A759-6A51-4108-AA02-DFA0A04FC94B}">
              <ma14:wrappingTextBoxFlag xmlns:ma14="http://schemas.microsoft.com/office/mac/drawingml/2011/main" val="1"/>
            </a:ext>
          </a:extLst>
        </p:spPr>
        <p:txBody>
          <a:bodyPr lIns="40640" tIns="40640" rIns="40640" bIns="40640">
            <a:spAutoFit/>
          </a:bodyPr>
          <a:lstStyle>
            <a:lvl1pPr>
              <a:buClr>
                <a:srgbClr val="000000"/>
              </a:buClr>
              <a:buFont typeface="Arial"/>
              <a:defRPr sz="1400"/>
            </a:lvl1pPr>
          </a:lstStyle>
          <a:p>
            <a:pPr/>
            <a:r>
              <a:t>Butz, Krüger, Völkel: Mensch-Maschine-Interaktion, Kapitel 20 - Virtual und Augmented Reality	       			      Folie</a:t>
            </a:r>
          </a:p>
        </p:txBody>
      </p:sp>
      <p:sp>
        <p:nvSpPr>
          <p:cNvPr id="197" name="Linie"/>
          <p:cNvSpPr/>
          <p:nvPr/>
        </p:nvSpPr>
        <p:spPr>
          <a:xfrm>
            <a:off x="-1" y="9504303"/>
            <a:ext cx="13004802" cy="1883"/>
          </a:xfrm>
          <a:prstGeom prst="line">
            <a:avLst/>
          </a:prstGeom>
          <a:ln w="3175">
            <a:solidFill>
              <a:srgbClr val="000000"/>
            </a:solidFill>
          </a:ln>
        </p:spPr>
        <p:txBody>
          <a:bodyPr lIns="0" tIns="0" rIns="0" bIns="0"/>
          <a:lstStyle/>
          <a:p>
            <a:pPr marL="0" marR="0" defTabSz="457200">
              <a:defRPr sz="1100">
                <a:uFillTx/>
                <a:latin typeface="Helvetica"/>
                <a:ea typeface="Helvetica"/>
                <a:cs typeface="Helvetica"/>
                <a:sym typeface="Helvetica"/>
              </a:defRPr>
            </a:pPr>
          </a:p>
        </p:txBody>
      </p:sp>
      <p:sp>
        <p:nvSpPr>
          <p:cNvPr id="198" name="Bsp. 3D-Maus: 3DConnexion SpaceNavigator"/>
          <p:cNvSpPr txBox="1"/>
          <p:nvPr>
            <p:ph type="title"/>
          </p:nvPr>
        </p:nvSpPr>
        <p:spPr>
          <a:prstGeom prst="rect">
            <a:avLst/>
          </a:prstGeom>
        </p:spPr>
        <p:txBody>
          <a:bodyPr/>
          <a:lstStyle>
            <a:lvl1pPr>
              <a:defRPr sz="4700"/>
            </a:lvl1pPr>
          </a:lstStyle>
          <a:p>
            <a:pPr/>
            <a:r>
              <a:t>Bsp. 3D-Maus: 3DConnexion SpaceNavigator</a:t>
            </a:r>
          </a:p>
        </p:txBody>
      </p:sp>
      <p:sp>
        <p:nvSpPr>
          <p:cNvPr id="199" name="Foliennummer"/>
          <p:cNvSpPr txBox="1"/>
          <p:nvPr>
            <p:ph type="sldNum" sz="quarter" idx="2"/>
          </p:nvPr>
        </p:nvSpPr>
        <p:spPr>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pic>
        <p:nvPicPr>
          <p:cNvPr id="200" name="3DX_SN_960.mp4" descr="3DX_SN_960.mp4"/>
          <p:cNvPicPr>
            <a:picLocks noChangeAspect="0"/>
          </p:cNvPicPr>
          <p:nvPr>
            <a:videoFile r:link="rId2"/>
            <p:extLst>
              <p:ext uri="{DAA4B4D4-6D71-4841-9C94-3DE7FCFB9230}">
                <p14:media xmlns:p14="http://schemas.microsoft.com/office/powerpoint/2010/main" r:embed="rId3"/>
              </p:ext>
            </p:extLst>
          </p:nvPr>
        </p:nvPicPr>
        <p:blipFill>
          <a:blip r:embed="rId4">
            <a:extLst/>
          </a:blip>
          <a:stretch>
            <a:fillRect/>
          </a:stretch>
        </p:blipFill>
        <p:spPr>
          <a:xfrm>
            <a:off x="-1" y="1607995"/>
            <a:ext cx="13004801" cy="7315202"/>
          </a:xfrm>
          <a:prstGeom prst="rect">
            <a:avLst/>
          </a:prstGeom>
          <a:ln w="12700">
            <a:miter lim="400000"/>
          </a:ln>
        </p:spPr>
      </p:pic>
      <p:sp>
        <p:nvSpPr>
          <p:cNvPr id="201" name="https://www.3dconnexion.de/products/spacemouse/spacenavigator.html"/>
          <p:cNvSpPr txBox="1"/>
          <p:nvPr/>
        </p:nvSpPr>
        <p:spPr>
          <a:xfrm>
            <a:off x="9610534" y="8950768"/>
            <a:ext cx="3370982" cy="192257"/>
          </a:xfrm>
          <a:prstGeom prst="rect">
            <a:avLst/>
          </a:prstGeom>
          <a:ln w="3175">
            <a:miter lim="400000"/>
          </a:ln>
          <a:extLst>
            <a:ext uri="{C572A759-6A51-4108-AA02-DFA0A04FC94B}">
              <ma14:wrappingTextBoxFlag xmlns:ma14="http://schemas.microsoft.com/office/mac/drawingml/2011/main" val="1"/>
            </a:ext>
          </a:extLst>
        </p:spPr>
        <p:txBody>
          <a:bodyPr wrap="none" lIns="40640" tIns="40640" rIns="40640" bIns="40640" anchor="ctr">
            <a:spAutoFit/>
          </a:bodyPr>
          <a:lstStyle>
            <a:lvl1pPr>
              <a:defRPr sz="800"/>
            </a:lvl1pPr>
          </a:lstStyle>
          <a:p>
            <a:pPr/>
            <a:r>
              <a:t>https://www.3dconnexion.de/products/spacemouse/spacenavigator.html</a:t>
            </a:r>
          </a:p>
        </p:txBody>
      </p:sp>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mediacall" nodeType="clickEffect" presetSubtype="0" presetID="1" grpId="1" fill="hold">
                                  <p:stCondLst>
                                    <p:cond delay="0"/>
                                  </p:stCondLst>
                                  <p:childTnLst>
                                    <p:cmd type="call" cmd="playFrom(0.0)">
                                      <p:cBhvr>
                                        <p:cTn id="6" dur="26600" fill="hold"/>
                                        <p:tgtEl>
                                          <p:spTgt spid="200"/>
                                        </p:tgtEl>
                                      </p:cBhvr>
                                    </p:cmd>
                                  </p:childTnLst>
                                </p:cTn>
                              </p:par>
                            </p:childTnLst>
                          </p:cTn>
                        </p:par>
                      </p:childTnLst>
                    </p:cTn>
                  </p:par>
                </p:childTnLst>
              </p:cTn>
              <p:prevCondLst>
                <p:cond evt="onPrev">
                  <p:tgtEl>
                    <p:sldTgt/>
                  </p:tgtEl>
                </p:cond>
              </p:prevCondLst>
              <p:nextCondLst>
                <p:cond evt="onNext">
                  <p:tgtEl>
                    <p:sldTgt/>
                  </p:tgtEl>
                </p:cond>
              </p:nextCondLst>
            </p:seq>
            <p:video fullScrn="0">
              <p:cMediaNode mute="0" showWhenStopped="1" numSld="1" vol="100000">
                <p:cTn id="7" fill="hold" display="0">
                  <p:stCondLst>
                    <p:cond delay="indefinite"/>
                  </p:stCondLst>
                </p:cTn>
                <p:tgtEl>
                  <p:spTgt spid="200"/>
                </p:tgtEl>
              </p:cMediaNode>
            </p:video>
            <p:seq concurrent="1" prevAc="none" nextAc="seek">
              <p:cTn id="8" evtFilter="cancelBubble" nodeType="interactiveSeq" restart="whenNotActive" fill="hold">
                <p:stCondLst>
                  <p:cond delay="0" evt="onClick">
                    <p:tgtEl>
                      <p:spTgt spid="200"/>
                    </p:tgtEl>
                  </p:cond>
                </p:stCondLst>
                <p:endSync delay="0" evt="end">
                  <p:rtn val="all"/>
                </p:endSync>
                <p:childTnLst>
                  <p:par>
                    <p:cTn id="9" fill="hold">
                      <p:stCondLst>
                        <p:cond delay="0"/>
                      </p:stCondLst>
                      <p:childTnLst>
                        <p:par>
                          <p:cTn id="10" fill="hold">
                            <p:stCondLst>
                              <p:cond delay="0"/>
                            </p:stCondLst>
                            <p:childTnLst>
                              <p:par>
                                <p:cTn id="11" presetClass="mediacall" nodeType="clickEffect" presetSubtype="0" presetID="2" fill="hold">
                                  <p:stCondLst>
                                    <p:cond delay="0"/>
                                  </p:stCondLst>
                                  <p:childTnLst>
                                    <p:cmd type="call" cmd="togglePause">
                                      <p:cBhvr>
                                        <p:cTn id="12" dur="1" fill="hold"/>
                                        <p:tgtEl>
                                          <p:spTgt spid="200"/>
                                        </p:tgtEl>
                                      </p:cBhvr>
                                    </p:cmd>
                                  </p:childTnLst>
                                </p:cTn>
                              </p:par>
                            </p:childTnLst>
                          </p:cTn>
                        </p:par>
                      </p:childTnLst>
                    </p:cTn>
                  </p:par>
                </p:childTnLst>
              </p:cTn>
              <p:nextCondLst>
                <p:cond delay="0" evt="onClick">
                  <p:tgtEl>
                    <p:spTgt spid="200"/>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03" name="Butz, Krüger, Völkel: Mensch-Maschine-Interaktion, Kapitel 20 - Virtual und Augmented Reality                 Folie"/>
          <p:cNvSpPr txBox="1"/>
          <p:nvPr/>
        </p:nvSpPr>
        <p:spPr>
          <a:xfrm>
            <a:off x="170816" y="9497434"/>
            <a:ext cx="12663168" cy="278664"/>
          </a:xfrm>
          <a:prstGeom prst="rect">
            <a:avLst/>
          </a:prstGeom>
          <a:ln w="3175">
            <a:miter lim="400000"/>
          </a:ln>
          <a:extLst>
            <a:ext uri="{C572A759-6A51-4108-AA02-DFA0A04FC94B}">
              <ma14:wrappingTextBoxFlag xmlns:ma14="http://schemas.microsoft.com/office/mac/drawingml/2011/main" val="1"/>
            </a:ext>
          </a:extLst>
        </p:spPr>
        <p:txBody>
          <a:bodyPr lIns="40640" tIns="40640" rIns="40640" bIns="40640">
            <a:spAutoFit/>
          </a:bodyPr>
          <a:lstStyle>
            <a:lvl1pPr>
              <a:buClr>
                <a:srgbClr val="000000"/>
              </a:buClr>
              <a:buFont typeface="Arial"/>
              <a:defRPr sz="1400"/>
            </a:lvl1pPr>
          </a:lstStyle>
          <a:p>
            <a:pPr/>
            <a:r>
              <a:t>Butz, Krüger, Völkel: Mensch-Maschine-Interaktion, Kapitel 20 - Virtual und Augmented Reality	       			      Folie</a:t>
            </a:r>
          </a:p>
        </p:txBody>
      </p:sp>
      <p:sp>
        <p:nvSpPr>
          <p:cNvPr id="204" name="Linie"/>
          <p:cNvSpPr/>
          <p:nvPr/>
        </p:nvSpPr>
        <p:spPr>
          <a:xfrm>
            <a:off x="-1" y="9504303"/>
            <a:ext cx="13004802" cy="1883"/>
          </a:xfrm>
          <a:prstGeom prst="line">
            <a:avLst/>
          </a:prstGeom>
          <a:ln w="3175">
            <a:solidFill>
              <a:srgbClr val="000000"/>
            </a:solidFill>
          </a:ln>
        </p:spPr>
        <p:txBody>
          <a:bodyPr lIns="0" tIns="0" rIns="0" bIns="0"/>
          <a:lstStyle/>
          <a:p>
            <a:pPr marL="0" marR="0" defTabSz="457200">
              <a:defRPr sz="1100">
                <a:uFillTx/>
                <a:latin typeface="Helvetica"/>
                <a:ea typeface="Helvetica"/>
                <a:cs typeface="Helvetica"/>
                <a:sym typeface="Helvetica"/>
              </a:defRPr>
            </a:pPr>
          </a:p>
        </p:txBody>
      </p:sp>
      <p:sp>
        <p:nvSpPr>
          <p:cNvPr id="205" name="Bsp für stationäre Navigation: Virtuix Omni"/>
          <p:cNvSpPr txBox="1"/>
          <p:nvPr>
            <p:ph type="title"/>
          </p:nvPr>
        </p:nvSpPr>
        <p:spPr>
          <a:prstGeom prst="rect">
            <a:avLst/>
          </a:prstGeom>
        </p:spPr>
        <p:txBody>
          <a:bodyPr/>
          <a:lstStyle>
            <a:lvl1pPr>
              <a:defRPr sz="4700"/>
            </a:lvl1pPr>
          </a:lstStyle>
          <a:p>
            <a:pPr/>
            <a:r>
              <a:t>Bsp für stationäre Navigation: Virtuix Omni</a:t>
            </a:r>
          </a:p>
        </p:txBody>
      </p:sp>
      <p:sp>
        <p:nvSpPr>
          <p:cNvPr id="206" name="Zum Bearbeiten doppelklicken"/>
          <p:cNvSpPr txBox="1"/>
          <p:nvPr>
            <p:ph type="body" idx="1"/>
          </p:nvPr>
        </p:nvSpPr>
        <p:spPr>
          <a:prstGeom prst="rect">
            <a:avLst/>
          </a:prstGeom>
        </p:spPr>
        <p:txBody>
          <a:bodyPr/>
          <a:lstStyle/>
          <a:p>
            <a:pPr/>
          </a:p>
        </p:txBody>
      </p:sp>
      <p:sp>
        <p:nvSpPr>
          <p:cNvPr id="207" name="Foliennummer"/>
          <p:cNvSpPr txBox="1"/>
          <p:nvPr>
            <p:ph type="sldNum" sz="quarter" idx="2"/>
          </p:nvPr>
        </p:nvSpPr>
        <p:spPr>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pic>
        <p:nvPicPr>
          <p:cNvPr id="208" name="Virtuix-095.jpg" descr="Virtuix-095.jpg"/>
          <p:cNvPicPr>
            <a:picLocks noChangeAspect="1"/>
          </p:cNvPicPr>
          <p:nvPr/>
        </p:nvPicPr>
        <p:blipFill>
          <a:blip r:embed="rId2">
            <a:extLst/>
          </a:blip>
          <a:stretch>
            <a:fillRect/>
          </a:stretch>
        </p:blipFill>
        <p:spPr>
          <a:xfrm>
            <a:off x="2885196" y="1126038"/>
            <a:ext cx="8166894" cy="8325070"/>
          </a:xfrm>
          <a:prstGeom prst="rect">
            <a:avLst/>
          </a:prstGeom>
          <a:ln w="3175"/>
        </p:spPr>
      </p:pic>
    </p:spTree>
  </p:cSld>
  <p:clrMapOvr>
    <a:masterClrMapping/>
  </p:clrMapOvr>
  <p:transition xmlns:p14="http://schemas.microsoft.com/office/powerpoint/2010/main" spd="med" advClick="1"/>
</p:sld>
</file>

<file path=ppt/slides/slide2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sp>
        <p:nvSpPr>
          <p:cNvPr id="210" name="Butz, Krüger, Völkel: Mensch-Maschine-Interaktion, Kapitel 20 - Virtual und Augmented Reality                 Folie"/>
          <p:cNvSpPr txBox="1"/>
          <p:nvPr/>
        </p:nvSpPr>
        <p:spPr>
          <a:xfrm>
            <a:off x="170816" y="9497434"/>
            <a:ext cx="12663168" cy="278664"/>
          </a:xfrm>
          <a:prstGeom prst="rect">
            <a:avLst/>
          </a:prstGeom>
          <a:ln w="3175">
            <a:miter lim="400000"/>
          </a:ln>
          <a:extLst>
            <a:ext uri="{C572A759-6A51-4108-AA02-DFA0A04FC94B}">
              <ma14:wrappingTextBoxFlag xmlns:ma14="http://schemas.microsoft.com/office/mac/drawingml/2011/main" val="1"/>
            </a:ext>
          </a:extLst>
        </p:spPr>
        <p:txBody>
          <a:bodyPr lIns="40640" tIns="40640" rIns="40640" bIns="40640">
            <a:spAutoFit/>
          </a:bodyPr>
          <a:lstStyle>
            <a:lvl1pPr>
              <a:buClr>
                <a:srgbClr val="000000"/>
              </a:buClr>
              <a:buFont typeface="Arial"/>
              <a:defRPr sz="1400"/>
            </a:lvl1pPr>
          </a:lstStyle>
          <a:p>
            <a:pPr/>
            <a:r>
              <a:t>Butz, Krüger, Völkel: Mensch-Maschine-Interaktion, Kapitel 20 - Virtual und Augmented Reality	       			      Folie</a:t>
            </a:r>
          </a:p>
        </p:txBody>
      </p:sp>
      <p:sp>
        <p:nvSpPr>
          <p:cNvPr id="211" name="Linie"/>
          <p:cNvSpPr/>
          <p:nvPr/>
        </p:nvSpPr>
        <p:spPr>
          <a:xfrm>
            <a:off x="-1" y="9504303"/>
            <a:ext cx="13004802" cy="1883"/>
          </a:xfrm>
          <a:prstGeom prst="line">
            <a:avLst/>
          </a:prstGeom>
          <a:ln w="3175">
            <a:solidFill>
              <a:srgbClr val="000000"/>
            </a:solidFill>
          </a:ln>
        </p:spPr>
        <p:txBody>
          <a:bodyPr lIns="0" tIns="0" rIns="0" bIns="0"/>
          <a:lstStyle/>
          <a:p>
            <a:pPr marL="0" marR="0" defTabSz="457200">
              <a:defRPr sz="1100">
                <a:uFillTx/>
                <a:latin typeface="Helvetica"/>
                <a:ea typeface="Helvetica"/>
                <a:cs typeface="Helvetica"/>
                <a:sym typeface="Helvetica"/>
              </a:defRPr>
            </a:pPr>
          </a:p>
        </p:txBody>
      </p:sp>
      <p:sp>
        <p:nvSpPr>
          <p:cNvPr id="212" name="Foliennummer"/>
          <p:cNvSpPr txBox="1"/>
          <p:nvPr>
            <p:ph type="sldNum" sz="quarter" idx="2"/>
          </p:nvPr>
        </p:nvSpPr>
        <p:spPr>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
        <p:nvSpPr>
          <p:cNvPr id="213" name="https://www.youtube.com/watch?v=znw9It21k2s&amp;t=61s"/>
          <p:cNvSpPr txBox="1"/>
          <p:nvPr/>
        </p:nvSpPr>
        <p:spPr>
          <a:xfrm>
            <a:off x="10266718" y="8596310"/>
            <a:ext cx="2625353" cy="192257"/>
          </a:xfrm>
          <a:prstGeom prst="rect">
            <a:avLst/>
          </a:prstGeom>
          <a:ln w="3175">
            <a:miter lim="400000"/>
          </a:ln>
          <a:extLst>
            <a:ext uri="{C572A759-6A51-4108-AA02-DFA0A04FC94B}">
              <ma14:wrappingTextBoxFlag xmlns:ma14="http://schemas.microsoft.com/office/mac/drawingml/2011/main" val="1"/>
            </a:ext>
          </a:extLst>
        </p:spPr>
        <p:txBody>
          <a:bodyPr wrap="none" lIns="40640" tIns="40640" rIns="40640" bIns="40640" anchor="ctr">
            <a:spAutoFit/>
          </a:bodyPr>
          <a:lstStyle>
            <a:lvl1pPr>
              <a:defRPr sz="800">
                <a:solidFill>
                  <a:srgbClr val="FFFFFF"/>
                </a:solidFill>
              </a:defRPr>
            </a:lvl1pPr>
          </a:lstStyle>
          <a:p>
            <a:pPr/>
            <a:r>
              <a:t>https://www.youtube.com/watch?v=znw9It21k2s&amp;t=61s</a:t>
            </a:r>
          </a:p>
        </p:txBody>
      </p:sp>
      <p:pic>
        <p:nvPicPr>
          <p:cNvPr id="214" name="The Virtuix Omni Treadmill_ Run and Jump While Playing Games.mp4" descr="The Virtuix Omni Treadmill_ Run and Jump While Playing Games.mp4"/>
          <p:cNvPicPr>
            <a:picLocks noChangeAspect="0"/>
          </p:cNvPicPr>
          <p:nvPr>
            <a:videoFile r:link="rId2"/>
            <p:extLst>
              <p:ext uri="{DAA4B4D4-6D71-4841-9C94-3DE7FCFB9230}">
                <p14:media xmlns:p14="http://schemas.microsoft.com/office/powerpoint/2010/main" r:embed="rId3"/>
              </p:ext>
            </p:extLst>
          </p:nvPr>
        </p:nvPicPr>
        <p:blipFill>
          <a:blip r:embed="rId4">
            <a:extLst/>
          </a:blip>
          <a:stretch>
            <a:fillRect/>
          </a:stretch>
        </p:blipFill>
        <p:spPr>
          <a:xfrm>
            <a:off x="0" y="1219200"/>
            <a:ext cx="13004801" cy="7315200"/>
          </a:xfrm>
          <a:prstGeom prst="rect">
            <a:avLst/>
          </a:prstGeom>
          <a:ln w="12700">
            <a:miter lim="400000"/>
          </a:ln>
        </p:spPr>
      </p:pic>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mediacall" nodeType="clickEffect" presetSubtype="0" presetID="1" grpId="1" fill="hold">
                                  <p:stCondLst>
                                    <p:cond delay="0"/>
                                  </p:stCondLst>
                                  <p:childTnLst>
                                    <p:cmd type="call" cmd="playFrom(0.0)">
                                      <p:cBhvr>
                                        <p:cTn id="6" dur="190078" fill="hold"/>
                                        <p:tgtEl>
                                          <p:spTgt spid="214"/>
                                        </p:tgtEl>
                                      </p:cBhvr>
                                    </p:cmd>
                                  </p:childTnLst>
                                </p:cTn>
                              </p:par>
                            </p:childTnLst>
                          </p:cTn>
                        </p:par>
                      </p:childTnLst>
                    </p:cTn>
                  </p:par>
                </p:childTnLst>
              </p:cTn>
              <p:prevCondLst>
                <p:cond evt="onPrev">
                  <p:tgtEl>
                    <p:sldTgt/>
                  </p:tgtEl>
                </p:cond>
              </p:prevCondLst>
              <p:nextCondLst>
                <p:cond evt="onNext">
                  <p:tgtEl>
                    <p:sldTgt/>
                  </p:tgtEl>
                </p:cond>
              </p:nextCondLst>
            </p:seq>
            <p:video fullScrn="0">
              <p:cMediaNode mute="0" showWhenStopped="1" numSld="1" vol="100000">
                <p:cTn id="7" fill="hold" display="0">
                  <p:stCondLst>
                    <p:cond delay="indefinite"/>
                  </p:stCondLst>
                </p:cTn>
                <p:tgtEl>
                  <p:spTgt spid="214"/>
                </p:tgtEl>
              </p:cMediaNode>
            </p:video>
            <p:seq concurrent="1" prevAc="none" nextAc="seek">
              <p:cTn id="8" evtFilter="cancelBubble" nodeType="interactiveSeq" restart="whenNotActive" fill="hold">
                <p:stCondLst>
                  <p:cond delay="0" evt="onClick">
                    <p:tgtEl>
                      <p:spTgt spid="214"/>
                    </p:tgtEl>
                  </p:cond>
                </p:stCondLst>
                <p:endSync delay="0" evt="end">
                  <p:rtn val="all"/>
                </p:endSync>
                <p:childTnLst>
                  <p:par>
                    <p:cTn id="9" fill="hold">
                      <p:stCondLst>
                        <p:cond delay="0"/>
                      </p:stCondLst>
                      <p:childTnLst>
                        <p:par>
                          <p:cTn id="10" fill="hold">
                            <p:stCondLst>
                              <p:cond delay="0"/>
                            </p:stCondLst>
                            <p:childTnLst>
                              <p:par>
                                <p:cTn id="11" presetClass="mediacall" nodeType="clickEffect" presetSubtype="0" presetID="2" fill="hold">
                                  <p:stCondLst>
                                    <p:cond delay="0"/>
                                  </p:stCondLst>
                                  <p:childTnLst>
                                    <p:cmd type="call" cmd="togglePause">
                                      <p:cBhvr>
                                        <p:cTn id="12" dur="1" fill="hold"/>
                                        <p:tgtEl>
                                          <p:spTgt spid="214"/>
                                        </p:tgtEl>
                                      </p:cBhvr>
                                    </p:cmd>
                                  </p:childTnLst>
                                </p:cTn>
                              </p:par>
                            </p:childTnLst>
                          </p:cTn>
                        </p:par>
                      </p:childTnLst>
                    </p:cTn>
                  </p:par>
                </p:childTnLst>
              </p:cTn>
              <p:nextCondLst>
                <p:cond delay="0" evt="onClick">
                  <p:tgtEl>
                    <p:spTgt spid="214"/>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16" name="Bild" descr="Bild"/>
          <p:cNvPicPr>
            <a:picLocks noChangeAspect="1"/>
          </p:cNvPicPr>
          <p:nvPr/>
        </p:nvPicPr>
        <p:blipFill>
          <a:blip r:embed="rId2">
            <a:extLst/>
          </a:blip>
          <a:stretch>
            <a:fillRect/>
          </a:stretch>
        </p:blipFill>
        <p:spPr>
          <a:xfrm>
            <a:off x="373431" y="1073413"/>
            <a:ext cx="12257938" cy="8098996"/>
          </a:xfrm>
          <a:prstGeom prst="rect">
            <a:avLst/>
          </a:prstGeom>
          <a:ln w="3175"/>
        </p:spPr>
      </p:pic>
      <p:sp>
        <p:nvSpPr>
          <p:cNvPr id="217" name="Butz, Krüger, Völkel: Mensch-Maschine-Interaktion, Kapitel 20 - Virtual und Augmented Reality                 Folie"/>
          <p:cNvSpPr txBox="1"/>
          <p:nvPr/>
        </p:nvSpPr>
        <p:spPr>
          <a:xfrm>
            <a:off x="170816" y="9497434"/>
            <a:ext cx="12663168" cy="278664"/>
          </a:xfrm>
          <a:prstGeom prst="rect">
            <a:avLst/>
          </a:prstGeom>
          <a:ln w="3175">
            <a:miter lim="400000"/>
          </a:ln>
          <a:extLst>
            <a:ext uri="{C572A759-6A51-4108-AA02-DFA0A04FC94B}">
              <ma14:wrappingTextBoxFlag xmlns:ma14="http://schemas.microsoft.com/office/mac/drawingml/2011/main" val="1"/>
            </a:ext>
          </a:extLst>
        </p:spPr>
        <p:txBody>
          <a:bodyPr lIns="40640" tIns="40640" rIns="40640" bIns="40640">
            <a:spAutoFit/>
          </a:bodyPr>
          <a:lstStyle>
            <a:lvl1pPr>
              <a:buClr>
                <a:srgbClr val="000000"/>
              </a:buClr>
              <a:buFont typeface="Arial"/>
              <a:defRPr sz="1400"/>
            </a:lvl1pPr>
          </a:lstStyle>
          <a:p>
            <a:pPr/>
            <a:r>
              <a:t>Butz, Krüger, Völkel: Mensch-Maschine-Interaktion, Kapitel 20 - Virtual und Augmented Reality	       			      Folie</a:t>
            </a:r>
          </a:p>
        </p:txBody>
      </p:sp>
      <p:sp>
        <p:nvSpPr>
          <p:cNvPr id="218" name="Linie"/>
          <p:cNvSpPr/>
          <p:nvPr/>
        </p:nvSpPr>
        <p:spPr>
          <a:xfrm>
            <a:off x="-1" y="9504303"/>
            <a:ext cx="13004802" cy="1883"/>
          </a:xfrm>
          <a:prstGeom prst="line">
            <a:avLst/>
          </a:prstGeom>
          <a:ln w="3175">
            <a:solidFill>
              <a:srgbClr val="000000"/>
            </a:solidFill>
          </a:ln>
        </p:spPr>
        <p:txBody>
          <a:bodyPr lIns="0" tIns="0" rIns="0" bIns="0"/>
          <a:lstStyle/>
          <a:p>
            <a:pPr marL="0" marR="0" defTabSz="457200">
              <a:defRPr sz="1100">
                <a:uFillTx/>
                <a:latin typeface="Helvetica"/>
                <a:ea typeface="Helvetica"/>
                <a:cs typeface="Helvetica"/>
                <a:sym typeface="Helvetica"/>
              </a:defRPr>
            </a:pPr>
          </a:p>
        </p:txBody>
      </p:sp>
      <p:sp>
        <p:nvSpPr>
          <p:cNvPr id="219" name="Jaron Lanier’s Data Glove (1987)"/>
          <p:cNvSpPr txBox="1"/>
          <p:nvPr>
            <p:ph type="title"/>
          </p:nvPr>
        </p:nvSpPr>
        <p:spPr>
          <a:prstGeom prst="rect">
            <a:avLst/>
          </a:prstGeom>
        </p:spPr>
        <p:txBody>
          <a:bodyPr/>
          <a:lstStyle/>
          <a:p>
            <a:pPr/>
            <a:r>
              <a:t>Jaron Lanier’s Data Glove (1987)</a:t>
            </a:r>
          </a:p>
        </p:txBody>
      </p:sp>
      <p:sp>
        <p:nvSpPr>
          <p:cNvPr id="220" name="Foliennummer"/>
          <p:cNvSpPr txBox="1"/>
          <p:nvPr>
            <p:ph type="sldNum" sz="quarter" idx="2"/>
          </p:nvPr>
        </p:nvSpPr>
        <p:spPr>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pic>
        <p:nvPicPr>
          <p:cNvPr id="221" name="Bild" descr="Bild"/>
          <p:cNvPicPr>
            <a:picLocks noChangeAspect="1"/>
          </p:cNvPicPr>
          <p:nvPr/>
        </p:nvPicPr>
        <p:blipFill>
          <a:blip r:embed="rId3">
            <a:extLst/>
          </a:blip>
          <a:stretch>
            <a:fillRect/>
          </a:stretch>
        </p:blipFill>
        <p:spPr>
          <a:xfrm>
            <a:off x="9268513" y="4359519"/>
            <a:ext cx="3657601" cy="5092701"/>
          </a:xfrm>
          <a:prstGeom prst="rect">
            <a:avLst/>
          </a:prstGeom>
          <a:ln w="3175"/>
        </p:spPr>
      </p:pic>
    </p:spTree>
  </p:cSld>
  <p:clrMapOvr>
    <a:masterClrMapping/>
  </p:clrMapOvr>
  <p:transition xmlns:p14="http://schemas.microsoft.com/office/powerpoint/2010/main" spd="med" advClick="1"/>
</p:sld>
</file>

<file path=ppt/slides/slide2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23" name="Butz, Krüger, Völkel: Mensch-Maschine-Interaktion, Kapitel 20 - Virtual und Augmented Reality                 Folie"/>
          <p:cNvSpPr txBox="1"/>
          <p:nvPr/>
        </p:nvSpPr>
        <p:spPr>
          <a:xfrm>
            <a:off x="170816" y="9497434"/>
            <a:ext cx="12663168" cy="278664"/>
          </a:xfrm>
          <a:prstGeom prst="rect">
            <a:avLst/>
          </a:prstGeom>
          <a:ln w="3175">
            <a:miter lim="400000"/>
          </a:ln>
          <a:extLst>
            <a:ext uri="{C572A759-6A51-4108-AA02-DFA0A04FC94B}">
              <ma14:wrappingTextBoxFlag xmlns:ma14="http://schemas.microsoft.com/office/mac/drawingml/2011/main" val="1"/>
            </a:ext>
          </a:extLst>
        </p:spPr>
        <p:txBody>
          <a:bodyPr lIns="40640" tIns="40640" rIns="40640" bIns="40640">
            <a:spAutoFit/>
          </a:bodyPr>
          <a:lstStyle>
            <a:lvl1pPr>
              <a:buClr>
                <a:srgbClr val="000000"/>
              </a:buClr>
              <a:buFont typeface="Arial"/>
              <a:defRPr sz="1400"/>
            </a:lvl1pPr>
          </a:lstStyle>
          <a:p>
            <a:pPr/>
            <a:r>
              <a:t>Butz, Krüger, Völkel: Mensch-Maschine-Interaktion, Kapitel 20 - Virtual und Augmented Reality	       			      Folie</a:t>
            </a:r>
          </a:p>
        </p:txBody>
      </p:sp>
      <p:sp>
        <p:nvSpPr>
          <p:cNvPr id="224" name="Linie"/>
          <p:cNvSpPr/>
          <p:nvPr/>
        </p:nvSpPr>
        <p:spPr>
          <a:xfrm>
            <a:off x="-1" y="9504303"/>
            <a:ext cx="13004802" cy="1883"/>
          </a:xfrm>
          <a:prstGeom prst="line">
            <a:avLst/>
          </a:prstGeom>
          <a:ln w="3175">
            <a:solidFill>
              <a:srgbClr val="000000"/>
            </a:solidFill>
          </a:ln>
        </p:spPr>
        <p:txBody>
          <a:bodyPr lIns="0" tIns="0" rIns="0" bIns="0"/>
          <a:lstStyle/>
          <a:p>
            <a:pPr marL="0" marR="0" defTabSz="457200">
              <a:defRPr sz="1100">
                <a:uFillTx/>
                <a:latin typeface="Helvetica"/>
                <a:ea typeface="Helvetica"/>
                <a:cs typeface="Helvetica"/>
                <a:sym typeface="Helvetica"/>
              </a:defRPr>
            </a:pPr>
          </a:p>
        </p:txBody>
      </p:sp>
      <p:sp>
        <p:nvSpPr>
          <p:cNvPr id="225" name="Foliennummer"/>
          <p:cNvSpPr txBox="1"/>
          <p:nvPr>
            <p:ph type="sldNum" sz="quarter" idx="2"/>
          </p:nvPr>
        </p:nvSpPr>
        <p:spPr>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
        <p:nvSpPr>
          <p:cNvPr id="226" name="https://www.youtube.com/watch?v=fs3AhNr5o6o"/>
          <p:cNvSpPr txBox="1"/>
          <p:nvPr/>
        </p:nvSpPr>
        <p:spPr>
          <a:xfrm>
            <a:off x="10640139" y="9250171"/>
            <a:ext cx="2334494" cy="192258"/>
          </a:xfrm>
          <a:prstGeom prst="rect">
            <a:avLst/>
          </a:prstGeom>
          <a:ln w="3175">
            <a:miter lim="400000"/>
          </a:ln>
          <a:extLst>
            <a:ext uri="{C572A759-6A51-4108-AA02-DFA0A04FC94B}">
              <ma14:wrappingTextBoxFlag xmlns:ma14="http://schemas.microsoft.com/office/mac/drawingml/2011/main" val="1"/>
            </a:ext>
          </a:extLst>
        </p:spPr>
        <p:txBody>
          <a:bodyPr wrap="none" lIns="40640" tIns="40640" rIns="40640" bIns="40640" anchor="ctr">
            <a:spAutoFit/>
          </a:bodyPr>
          <a:lstStyle>
            <a:lvl1pPr>
              <a:defRPr sz="800"/>
            </a:lvl1pPr>
          </a:lstStyle>
          <a:p>
            <a:pPr/>
            <a:r>
              <a:t>https://www.youtube.com/watch?v=fs3AhNr5o6o</a:t>
            </a:r>
          </a:p>
        </p:txBody>
      </p:sp>
      <p:pic>
        <p:nvPicPr>
          <p:cNvPr id="227" name="DataGlove.mp4" descr="DataGlove.mp4"/>
          <p:cNvPicPr>
            <a:picLocks noChangeAspect="0"/>
          </p:cNvPicPr>
          <p:nvPr>
            <a:videoFile r:link="rId2"/>
            <p:extLst>
              <p:ext uri="{DAA4B4D4-6D71-4841-9C94-3DE7FCFB9230}">
                <p14:media xmlns:p14="http://schemas.microsoft.com/office/powerpoint/2010/main" r:embed="rId3"/>
              </p:ext>
            </p:extLst>
          </p:nvPr>
        </p:nvPicPr>
        <p:blipFill>
          <a:blip r:embed="rId4">
            <a:extLst/>
          </a:blip>
          <a:stretch>
            <a:fillRect/>
          </a:stretch>
        </p:blipFill>
        <p:spPr>
          <a:xfrm>
            <a:off x="499590" y="425308"/>
            <a:ext cx="10718716" cy="8769858"/>
          </a:xfrm>
          <a:prstGeom prst="rect">
            <a:avLst/>
          </a:prstGeom>
          <a:ln w="12700">
            <a:miter lim="400000"/>
          </a:ln>
        </p:spPr>
      </p:pic>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mediacall" nodeType="clickEffect" presetSubtype="0" presetID="1" grpId="1" fill="hold">
                                  <p:stCondLst>
                                    <p:cond delay="0"/>
                                  </p:stCondLst>
                                  <p:childTnLst>
                                    <p:cmd type="call" cmd="playFrom(0.0)">
                                      <p:cBhvr>
                                        <p:cTn id="6" dur="339288" fill="hold"/>
                                        <p:tgtEl>
                                          <p:spTgt spid="227"/>
                                        </p:tgtEl>
                                      </p:cBhvr>
                                    </p:cmd>
                                  </p:childTnLst>
                                </p:cTn>
                              </p:par>
                            </p:childTnLst>
                          </p:cTn>
                        </p:par>
                      </p:childTnLst>
                    </p:cTn>
                  </p:par>
                </p:childTnLst>
              </p:cTn>
              <p:prevCondLst>
                <p:cond evt="onPrev">
                  <p:tgtEl>
                    <p:sldTgt/>
                  </p:tgtEl>
                </p:cond>
              </p:prevCondLst>
              <p:nextCondLst>
                <p:cond evt="onNext">
                  <p:tgtEl>
                    <p:sldTgt/>
                  </p:tgtEl>
                </p:cond>
              </p:nextCondLst>
            </p:seq>
            <p:video fullScrn="0">
              <p:cMediaNode mute="0" showWhenStopped="1" numSld="1" vol="100000">
                <p:cTn id="7" fill="hold" display="0">
                  <p:stCondLst>
                    <p:cond delay="indefinite"/>
                  </p:stCondLst>
                </p:cTn>
                <p:tgtEl>
                  <p:spTgt spid="227"/>
                </p:tgtEl>
              </p:cMediaNode>
            </p:video>
            <p:seq concurrent="1" prevAc="none" nextAc="seek">
              <p:cTn id="8" evtFilter="cancelBubble" nodeType="interactiveSeq" restart="whenNotActive" fill="hold">
                <p:stCondLst>
                  <p:cond delay="0" evt="onClick">
                    <p:tgtEl>
                      <p:spTgt spid="227"/>
                    </p:tgtEl>
                  </p:cond>
                </p:stCondLst>
                <p:endSync delay="0" evt="end">
                  <p:rtn val="all"/>
                </p:endSync>
                <p:childTnLst>
                  <p:par>
                    <p:cTn id="9" fill="hold">
                      <p:stCondLst>
                        <p:cond delay="0"/>
                      </p:stCondLst>
                      <p:childTnLst>
                        <p:par>
                          <p:cTn id="10" fill="hold">
                            <p:stCondLst>
                              <p:cond delay="0"/>
                            </p:stCondLst>
                            <p:childTnLst>
                              <p:par>
                                <p:cTn id="11" presetClass="mediacall" nodeType="clickEffect" presetSubtype="0" presetID="2" fill="hold">
                                  <p:stCondLst>
                                    <p:cond delay="0"/>
                                  </p:stCondLst>
                                  <p:childTnLst>
                                    <p:cmd type="call" cmd="togglePause">
                                      <p:cBhvr>
                                        <p:cTn id="12" dur="1" fill="hold"/>
                                        <p:tgtEl>
                                          <p:spTgt spid="227"/>
                                        </p:tgtEl>
                                      </p:cBhvr>
                                    </p:cmd>
                                  </p:childTnLst>
                                </p:cTn>
                              </p:par>
                            </p:childTnLst>
                          </p:cTn>
                        </p:par>
                      </p:childTnLst>
                    </p:cTn>
                  </p:par>
                </p:childTnLst>
              </p:cTn>
              <p:nextCondLst>
                <p:cond delay="0" evt="onClick">
                  <p:tgtEl>
                    <p:spTgt spid="227"/>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29" name="Butz, Krüger, Völkel: Mensch-Maschine-Interaktion, Kapitel 20 - Virtual und Augmented Reality                 Folie"/>
          <p:cNvSpPr txBox="1"/>
          <p:nvPr/>
        </p:nvSpPr>
        <p:spPr>
          <a:xfrm>
            <a:off x="170816" y="9497434"/>
            <a:ext cx="12663168" cy="278664"/>
          </a:xfrm>
          <a:prstGeom prst="rect">
            <a:avLst/>
          </a:prstGeom>
          <a:ln w="3175">
            <a:miter lim="400000"/>
          </a:ln>
          <a:extLst>
            <a:ext uri="{C572A759-6A51-4108-AA02-DFA0A04FC94B}">
              <ma14:wrappingTextBoxFlag xmlns:ma14="http://schemas.microsoft.com/office/mac/drawingml/2011/main" val="1"/>
            </a:ext>
          </a:extLst>
        </p:spPr>
        <p:txBody>
          <a:bodyPr lIns="40640" tIns="40640" rIns="40640" bIns="40640">
            <a:spAutoFit/>
          </a:bodyPr>
          <a:lstStyle>
            <a:lvl1pPr>
              <a:buClr>
                <a:srgbClr val="000000"/>
              </a:buClr>
              <a:buFont typeface="Arial"/>
              <a:defRPr sz="1400"/>
            </a:lvl1pPr>
          </a:lstStyle>
          <a:p>
            <a:pPr/>
            <a:r>
              <a:t>Butz, Krüger, Völkel: Mensch-Maschine-Interaktion, Kapitel 20 - Virtual und Augmented Reality	       			      Folie</a:t>
            </a:r>
          </a:p>
        </p:txBody>
      </p:sp>
      <p:sp>
        <p:nvSpPr>
          <p:cNvPr id="230" name="Linie"/>
          <p:cNvSpPr/>
          <p:nvPr/>
        </p:nvSpPr>
        <p:spPr>
          <a:xfrm>
            <a:off x="-1" y="9504303"/>
            <a:ext cx="13004802" cy="1883"/>
          </a:xfrm>
          <a:prstGeom prst="line">
            <a:avLst/>
          </a:prstGeom>
          <a:ln w="3175">
            <a:solidFill>
              <a:srgbClr val="000000"/>
            </a:solidFill>
          </a:ln>
        </p:spPr>
        <p:txBody>
          <a:bodyPr lIns="0" tIns="0" rIns="0" bIns="0"/>
          <a:lstStyle/>
          <a:p>
            <a:pPr marL="0" marR="0" defTabSz="457200">
              <a:defRPr sz="1100">
                <a:uFillTx/>
                <a:latin typeface="Helvetica"/>
                <a:ea typeface="Helvetica"/>
                <a:cs typeface="Helvetica"/>
                <a:sym typeface="Helvetica"/>
              </a:defRPr>
            </a:pPr>
          </a:p>
        </p:txBody>
      </p:sp>
      <p:sp>
        <p:nvSpPr>
          <p:cNvPr id="231" name="Stand der Technik: Leap Motion Sensor"/>
          <p:cNvSpPr txBox="1"/>
          <p:nvPr>
            <p:ph type="title"/>
          </p:nvPr>
        </p:nvSpPr>
        <p:spPr>
          <a:prstGeom prst="rect">
            <a:avLst/>
          </a:prstGeom>
        </p:spPr>
        <p:txBody>
          <a:bodyPr/>
          <a:lstStyle/>
          <a:p>
            <a:pPr/>
            <a:r>
              <a:t>Stand der Technik: Leap Motion Sensor</a:t>
            </a:r>
          </a:p>
        </p:txBody>
      </p:sp>
      <p:sp>
        <p:nvSpPr>
          <p:cNvPr id="232" name="Foliennummer"/>
          <p:cNvSpPr txBox="1"/>
          <p:nvPr>
            <p:ph type="sldNum" sz="quarter" idx="2"/>
          </p:nvPr>
        </p:nvSpPr>
        <p:spPr>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
        <p:nvSpPr>
          <p:cNvPr id="233" name="https://www.youtube.com/watch?v=3ATQG9mnm34"/>
          <p:cNvSpPr txBox="1"/>
          <p:nvPr/>
        </p:nvSpPr>
        <p:spPr>
          <a:xfrm>
            <a:off x="10183450" y="8554049"/>
            <a:ext cx="2763825" cy="204542"/>
          </a:xfrm>
          <a:prstGeom prst="rect">
            <a:avLst/>
          </a:prstGeom>
          <a:ln w="3175">
            <a:miter lim="400000"/>
          </a:ln>
          <a:extLst>
            <a:ext uri="{C572A759-6A51-4108-AA02-DFA0A04FC94B}">
              <ma14:wrappingTextBoxFlag xmlns:ma14="http://schemas.microsoft.com/office/mac/drawingml/2011/main" val="1"/>
            </a:ext>
          </a:extLst>
        </p:spPr>
        <p:txBody>
          <a:bodyPr wrap="none" lIns="40640" tIns="40640" rIns="40640" bIns="40640" anchor="ctr">
            <a:spAutoFit/>
          </a:bodyPr>
          <a:lstStyle>
            <a:lvl1pPr>
              <a:defRPr sz="900"/>
            </a:lvl1pPr>
          </a:lstStyle>
          <a:p>
            <a:pPr/>
            <a:r>
              <a:t>https://www.youtube.com/watch?v=3ATQG9mnm34</a:t>
            </a:r>
          </a:p>
        </p:txBody>
      </p:sp>
      <p:pic>
        <p:nvPicPr>
          <p:cNvPr id="234" name="Leap Motion Intro to VR.mp4" descr="Leap Motion Intro to VR.mp4"/>
          <p:cNvPicPr>
            <a:picLocks noChangeAspect="0"/>
          </p:cNvPicPr>
          <p:nvPr>
            <a:videoFile r:link="rId3"/>
            <p:extLst>
              <p:ext uri="{DAA4B4D4-6D71-4841-9C94-3DE7FCFB9230}">
                <p14:media xmlns:p14="http://schemas.microsoft.com/office/powerpoint/2010/main" r:embed="rId4"/>
              </p:ext>
            </p:extLst>
          </p:nvPr>
        </p:nvPicPr>
        <p:blipFill>
          <a:blip r:embed="rId5">
            <a:extLst/>
          </a:blip>
          <a:stretch>
            <a:fillRect/>
          </a:stretch>
        </p:blipFill>
        <p:spPr>
          <a:xfrm>
            <a:off x="-1" y="1219200"/>
            <a:ext cx="13004801" cy="7315200"/>
          </a:xfrm>
          <a:prstGeom prst="rect">
            <a:avLst/>
          </a:prstGeom>
          <a:ln w="12700">
            <a:miter lim="400000"/>
          </a:ln>
        </p:spPr>
      </p:pic>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mediacall" nodeType="clickEffect" presetSubtype="0" presetID="1" grpId="1" fill="hold">
                                  <p:stCondLst>
                                    <p:cond delay="0"/>
                                  </p:stCondLst>
                                  <p:childTnLst>
                                    <p:cmd type="call" cmd="playFrom(0.0)">
                                      <p:cBhvr>
                                        <p:cTn id="6" dur="87769" fill="hold"/>
                                        <p:tgtEl>
                                          <p:spTgt spid="234"/>
                                        </p:tgtEl>
                                      </p:cBhvr>
                                    </p:cmd>
                                  </p:childTnLst>
                                </p:cTn>
                              </p:par>
                            </p:childTnLst>
                          </p:cTn>
                        </p:par>
                      </p:childTnLst>
                    </p:cTn>
                  </p:par>
                </p:childTnLst>
              </p:cTn>
              <p:prevCondLst>
                <p:cond evt="onPrev">
                  <p:tgtEl>
                    <p:sldTgt/>
                  </p:tgtEl>
                </p:cond>
              </p:prevCondLst>
              <p:nextCondLst>
                <p:cond evt="onNext">
                  <p:tgtEl>
                    <p:sldTgt/>
                  </p:tgtEl>
                </p:cond>
              </p:nextCondLst>
            </p:seq>
            <p:video fullScrn="0">
              <p:cMediaNode mute="0" showWhenStopped="1" numSld="1" vol="100000">
                <p:cTn id="7" fill="hold" display="0">
                  <p:stCondLst>
                    <p:cond delay="indefinite"/>
                  </p:stCondLst>
                </p:cTn>
                <p:tgtEl>
                  <p:spTgt spid="234"/>
                </p:tgtEl>
              </p:cMediaNode>
            </p:video>
            <p:seq concurrent="1" prevAc="none" nextAc="seek">
              <p:cTn id="8" evtFilter="cancelBubble" nodeType="interactiveSeq" restart="whenNotActive" fill="hold">
                <p:stCondLst>
                  <p:cond delay="0" evt="onClick">
                    <p:tgtEl>
                      <p:spTgt spid="234"/>
                    </p:tgtEl>
                  </p:cond>
                </p:stCondLst>
                <p:endSync delay="0" evt="end">
                  <p:rtn val="all"/>
                </p:endSync>
                <p:childTnLst>
                  <p:par>
                    <p:cTn id="9" fill="hold">
                      <p:stCondLst>
                        <p:cond delay="0"/>
                      </p:stCondLst>
                      <p:childTnLst>
                        <p:par>
                          <p:cTn id="10" fill="hold">
                            <p:stCondLst>
                              <p:cond delay="0"/>
                            </p:stCondLst>
                            <p:childTnLst>
                              <p:par>
                                <p:cTn id="11" presetClass="mediacall" nodeType="clickEffect" presetSubtype="0" presetID="2" fill="hold">
                                  <p:stCondLst>
                                    <p:cond delay="0"/>
                                  </p:stCondLst>
                                  <p:childTnLst>
                                    <p:cmd type="call" cmd="togglePause">
                                      <p:cBhvr>
                                        <p:cTn id="12" dur="1" fill="hold"/>
                                        <p:tgtEl>
                                          <p:spTgt spid="234"/>
                                        </p:tgtEl>
                                      </p:cBhvr>
                                    </p:cmd>
                                  </p:childTnLst>
                                </p:cTn>
                              </p:par>
                            </p:childTnLst>
                          </p:cTn>
                        </p:par>
                      </p:childTnLst>
                    </p:cTn>
                  </p:par>
                </p:childTnLst>
              </p:cTn>
              <p:nextCondLst>
                <p:cond delay="0" evt="onClick">
                  <p:tgtEl>
                    <p:spTgt spid="234"/>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38" name="Abgerundetes Rechteck"/>
          <p:cNvSpPr/>
          <p:nvPr/>
        </p:nvSpPr>
        <p:spPr>
          <a:xfrm>
            <a:off x="101599" y="4064000"/>
            <a:ext cx="12710161" cy="609600"/>
          </a:xfrm>
          <a:prstGeom prst="roundRect">
            <a:avLst>
              <a:gd name="adj" fmla="val 31250"/>
            </a:avLst>
          </a:prstGeom>
          <a:solidFill>
            <a:srgbClr val="4EBFE2"/>
          </a:solidFill>
          <a:ln w="3175">
            <a:solidFill>
              <a:srgbClr val="000000"/>
            </a:solidFill>
          </a:ln>
        </p:spPr>
        <p:txBody>
          <a:bodyPr lIns="40640" tIns="40640" rIns="40640" bIns="40640" anchor="ctr"/>
          <a:lstStyle/>
          <a:p>
            <a:pPr/>
          </a:p>
        </p:txBody>
      </p:sp>
      <p:sp>
        <p:nvSpPr>
          <p:cNvPr id="239" name="Butz, Krüger, Völkel: Mensch-Maschine-Interaktion, Kapitel 20 - Virtual und Augmented Reality                 Folie"/>
          <p:cNvSpPr txBox="1"/>
          <p:nvPr/>
        </p:nvSpPr>
        <p:spPr>
          <a:xfrm>
            <a:off x="170816" y="9497434"/>
            <a:ext cx="12663168" cy="278664"/>
          </a:xfrm>
          <a:prstGeom prst="rect">
            <a:avLst/>
          </a:prstGeom>
          <a:ln w="3175">
            <a:miter lim="400000"/>
          </a:ln>
          <a:extLst>
            <a:ext uri="{C572A759-6A51-4108-AA02-DFA0A04FC94B}">
              <ma14:wrappingTextBoxFlag xmlns:ma14="http://schemas.microsoft.com/office/mac/drawingml/2011/main" val="1"/>
            </a:ext>
          </a:extLst>
        </p:spPr>
        <p:txBody>
          <a:bodyPr lIns="40640" tIns="40640" rIns="40640" bIns="40640">
            <a:spAutoFit/>
          </a:bodyPr>
          <a:lstStyle>
            <a:lvl1pPr>
              <a:buClr>
                <a:srgbClr val="000000"/>
              </a:buClr>
              <a:buFont typeface="Arial"/>
              <a:defRPr sz="1400"/>
            </a:lvl1pPr>
          </a:lstStyle>
          <a:p>
            <a:pPr/>
            <a:r>
              <a:t>Butz, Krüger, Völkel: Mensch-Maschine-Interaktion, Kapitel 20 - Virtual und Augmented Reality	       			      Folie</a:t>
            </a:r>
          </a:p>
        </p:txBody>
      </p:sp>
      <p:sp>
        <p:nvSpPr>
          <p:cNvPr id="240" name="Linie"/>
          <p:cNvSpPr/>
          <p:nvPr/>
        </p:nvSpPr>
        <p:spPr>
          <a:xfrm>
            <a:off x="-1" y="9504303"/>
            <a:ext cx="13004802" cy="1883"/>
          </a:xfrm>
          <a:prstGeom prst="line">
            <a:avLst/>
          </a:prstGeom>
          <a:ln w="3175">
            <a:solidFill>
              <a:srgbClr val="000000"/>
            </a:solidFill>
          </a:ln>
        </p:spPr>
        <p:txBody>
          <a:bodyPr lIns="0" tIns="0" rIns="0" bIns="0"/>
          <a:lstStyle/>
          <a:p>
            <a:pPr marL="0" marR="0" defTabSz="457200">
              <a:defRPr sz="1100">
                <a:uFillTx/>
                <a:latin typeface="Helvetica"/>
                <a:ea typeface="Helvetica"/>
                <a:cs typeface="Helvetica"/>
                <a:sym typeface="Helvetica"/>
              </a:defRPr>
            </a:pPr>
          </a:p>
        </p:txBody>
      </p:sp>
      <p:sp>
        <p:nvSpPr>
          <p:cNvPr id="241" name="Kapitel 20 - Virtual und Augmented Reality"/>
          <p:cNvSpPr txBox="1"/>
          <p:nvPr>
            <p:ph type="title"/>
          </p:nvPr>
        </p:nvSpPr>
        <p:spPr>
          <a:xfrm>
            <a:off x="203200" y="205081"/>
            <a:ext cx="12598400" cy="1471915"/>
          </a:xfrm>
          <a:prstGeom prst="rect">
            <a:avLst/>
          </a:prstGeom>
        </p:spPr>
        <p:txBody>
          <a:bodyPr/>
          <a:lstStyle/>
          <a:p>
            <a:pPr/>
            <a:r>
              <a:t>Kapitel 20 - Virtual und Augmented Reality</a:t>
            </a:r>
          </a:p>
        </p:txBody>
      </p:sp>
      <p:sp>
        <p:nvSpPr>
          <p:cNvPr id="242" name="Virtual Reality…"/>
          <p:cNvSpPr txBox="1"/>
          <p:nvPr>
            <p:ph type="body" idx="1"/>
          </p:nvPr>
        </p:nvSpPr>
        <p:spPr>
          <a:xfrm>
            <a:off x="203200" y="1816325"/>
            <a:ext cx="12598400" cy="7541780"/>
          </a:xfrm>
          <a:prstGeom prst="rect">
            <a:avLst/>
          </a:prstGeom>
        </p:spPr>
        <p:txBody>
          <a:bodyPr/>
          <a:lstStyle/>
          <a:p>
            <a:pPr/>
            <a:r>
              <a:t>Virtual Reality</a:t>
            </a:r>
          </a:p>
          <a:p>
            <a:pPr lvl="1"/>
            <a:r>
              <a:t>Eingabe: Tracking</a:t>
            </a:r>
          </a:p>
          <a:p>
            <a:pPr lvl="1"/>
            <a:r>
              <a:t>Ausgabe: Displays</a:t>
            </a:r>
          </a:p>
          <a:p>
            <a:pPr lvl="1"/>
            <a:r>
              <a:t>Interaktion in der Virtuellen Welt</a:t>
            </a:r>
          </a:p>
          <a:p>
            <a:pPr lvl="1"/>
            <a:r>
              <a:t>Eintauchen in die virtuelle Welt</a:t>
            </a:r>
          </a:p>
          <a:p>
            <a:pPr/>
            <a:r>
              <a:t>Augmented Reality</a:t>
            </a:r>
          </a:p>
          <a:p>
            <a:pPr lvl="1"/>
            <a:r>
              <a:t>Eingabe: Tracking</a:t>
            </a:r>
          </a:p>
          <a:p>
            <a:pPr lvl="1"/>
            <a:r>
              <a:t>Ausgabe: Displays</a:t>
            </a:r>
          </a:p>
          <a:p>
            <a:pPr lvl="1"/>
            <a:r>
              <a:t>Interaktion und UI Konzepte in AR</a:t>
            </a:r>
          </a:p>
        </p:txBody>
      </p:sp>
      <p:sp>
        <p:nvSpPr>
          <p:cNvPr id="243" name="Foliennummer"/>
          <p:cNvSpPr txBox="1"/>
          <p:nvPr>
            <p:ph type="sldNum" sz="quarter" idx="2"/>
          </p:nvPr>
        </p:nvSpPr>
        <p:spPr>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Tree>
  </p:cSld>
  <p:clrMapOvr>
    <a:masterClrMapping/>
  </p:clrMapOvr>
  <p:transition xmlns:p14="http://schemas.microsoft.com/office/powerpoint/2010/main" spd="med" advClick="1"/>
</p:sld>
</file>

<file path=ppt/slides/slide3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45" name="Butz, Krüger, Völkel: Mensch-Maschine-Interaktion, Kapitel 20 - Virtual und Augmented Reality                 Folie"/>
          <p:cNvSpPr txBox="1"/>
          <p:nvPr/>
        </p:nvSpPr>
        <p:spPr>
          <a:xfrm>
            <a:off x="170816" y="9497434"/>
            <a:ext cx="12663168" cy="278664"/>
          </a:xfrm>
          <a:prstGeom prst="rect">
            <a:avLst/>
          </a:prstGeom>
          <a:ln w="3175">
            <a:miter lim="400000"/>
          </a:ln>
          <a:extLst>
            <a:ext uri="{C572A759-6A51-4108-AA02-DFA0A04FC94B}">
              <ma14:wrappingTextBoxFlag xmlns:ma14="http://schemas.microsoft.com/office/mac/drawingml/2011/main" val="1"/>
            </a:ext>
          </a:extLst>
        </p:spPr>
        <p:txBody>
          <a:bodyPr lIns="40640" tIns="40640" rIns="40640" bIns="40640">
            <a:spAutoFit/>
          </a:bodyPr>
          <a:lstStyle>
            <a:lvl1pPr>
              <a:buClr>
                <a:srgbClr val="000000"/>
              </a:buClr>
              <a:buFont typeface="Arial"/>
              <a:defRPr sz="1400"/>
            </a:lvl1pPr>
          </a:lstStyle>
          <a:p>
            <a:pPr/>
            <a:r>
              <a:t>Butz, Krüger, Völkel: Mensch-Maschine-Interaktion, Kapitel 20 - Virtual und Augmented Reality	       			      Folie</a:t>
            </a:r>
          </a:p>
        </p:txBody>
      </p:sp>
      <p:sp>
        <p:nvSpPr>
          <p:cNvPr id="246" name="Linie"/>
          <p:cNvSpPr/>
          <p:nvPr/>
        </p:nvSpPr>
        <p:spPr>
          <a:xfrm>
            <a:off x="-1" y="9504303"/>
            <a:ext cx="13004802" cy="1883"/>
          </a:xfrm>
          <a:prstGeom prst="line">
            <a:avLst/>
          </a:prstGeom>
          <a:ln w="3175">
            <a:solidFill>
              <a:srgbClr val="000000"/>
            </a:solidFill>
          </a:ln>
        </p:spPr>
        <p:txBody>
          <a:bodyPr lIns="0" tIns="0" rIns="0" bIns="0"/>
          <a:lstStyle/>
          <a:p>
            <a:pPr marL="0" marR="0" defTabSz="457200">
              <a:defRPr sz="1100">
                <a:uFillTx/>
                <a:latin typeface="Helvetica"/>
                <a:ea typeface="Helvetica"/>
                <a:cs typeface="Helvetica"/>
                <a:sym typeface="Helvetica"/>
              </a:defRPr>
            </a:pPr>
          </a:p>
        </p:txBody>
      </p:sp>
      <p:sp>
        <p:nvSpPr>
          <p:cNvPr id="247" name="Immersion &amp; Präsenz"/>
          <p:cNvSpPr txBox="1"/>
          <p:nvPr>
            <p:ph type="title"/>
          </p:nvPr>
        </p:nvSpPr>
        <p:spPr>
          <a:prstGeom prst="rect">
            <a:avLst/>
          </a:prstGeom>
        </p:spPr>
        <p:txBody>
          <a:bodyPr/>
          <a:lstStyle/>
          <a:p>
            <a:pPr/>
            <a:r>
              <a:t>Immersion &amp; Präsenz</a:t>
            </a:r>
          </a:p>
        </p:txBody>
      </p:sp>
      <p:sp>
        <p:nvSpPr>
          <p:cNvPr id="248" name="Immersion: Gefühl des Eintauchens, wie in Wasser…"/>
          <p:cNvSpPr txBox="1"/>
          <p:nvPr>
            <p:ph type="body" idx="1"/>
          </p:nvPr>
        </p:nvSpPr>
        <p:spPr>
          <a:prstGeom prst="rect">
            <a:avLst/>
          </a:prstGeom>
        </p:spPr>
        <p:txBody>
          <a:bodyPr/>
          <a:lstStyle/>
          <a:p>
            <a:pPr/>
            <a:r>
              <a:t>Immersion: Gefühl des Eintauchens, wie in Wasser</a:t>
            </a:r>
          </a:p>
          <a:p>
            <a:pPr lvl="1"/>
            <a:r>
              <a:t>keine Wahrnehmung der Außenwelt</a:t>
            </a:r>
          </a:p>
          <a:p>
            <a:pPr lvl="1"/>
            <a:r>
              <a:t>alle Aufmerksamkeit ist bei der Virtuellen Realität</a:t>
            </a:r>
          </a:p>
          <a:p>
            <a:pPr lvl="1"/>
            <a:r>
              <a:t>keine Wahrnehmung technischer Einschränkungen</a:t>
            </a:r>
          </a:p>
          <a:p>
            <a:pPr lvl="2"/>
            <a:r>
              <a:t>Verzögerung, Wackeln, schlechte Grafik, …</a:t>
            </a:r>
          </a:p>
          <a:p>
            <a:pPr lvl="2"/>
            <a:r>
              <a:t>widersprüchliche Information verschiedener Sinne (visuell, Propriozeption)</a:t>
            </a:r>
          </a:p>
          <a:p>
            <a:pPr lvl="2"/>
            <a:r>
              <a:t>widersprüchliche Information innerhalb d. Sehsinns (Fokus, Vergenz, Stereo) </a:t>
            </a:r>
          </a:p>
          <a:p>
            <a:pPr/>
            <a:r>
              <a:t>Präsenz: Gefühl des „Da seins“</a:t>
            </a:r>
          </a:p>
          <a:p>
            <a:pPr lvl="1"/>
            <a:r>
              <a:t>funktioniert auch bei einem guten Buch </a:t>
            </a:r>
          </a:p>
          <a:p>
            <a:pPr lvl="1"/>
            <a:r>
              <a:t>…oder Rollenspiel</a:t>
            </a:r>
          </a:p>
          <a:p>
            <a:pPr lvl="1"/>
            <a:r>
              <a:t>…oder Oper und Theater</a:t>
            </a:r>
          </a:p>
          <a:p>
            <a:pPr lvl="1"/>
            <a:r>
              <a:t>Gefühl, in einer Geschichte zu sein</a:t>
            </a:r>
          </a:p>
          <a:p>
            <a:pPr lvl="1"/>
          </a:p>
          <a:p>
            <a:pPr/>
            <a:r>
              <a:t>beide voneinander unabhängig</a:t>
            </a:r>
          </a:p>
        </p:txBody>
      </p:sp>
      <p:sp>
        <p:nvSpPr>
          <p:cNvPr id="249" name="Foliennummer"/>
          <p:cNvSpPr txBox="1"/>
          <p:nvPr>
            <p:ph type="sldNum" sz="quarter" idx="2"/>
          </p:nvPr>
        </p:nvSpPr>
        <p:spPr>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pic>
        <p:nvPicPr>
          <p:cNvPr id="250" name="Bild" descr="Bild"/>
          <p:cNvPicPr>
            <a:picLocks noChangeAspect="1"/>
          </p:cNvPicPr>
          <p:nvPr/>
        </p:nvPicPr>
        <p:blipFill>
          <a:blip r:embed="rId2">
            <a:extLst/>
          </a:blip>
          <a:stretch>
            <a:fillRect/>
          </a:stretch>
        </p:blipFill>
        <p:spPr>
          <a:xfrm>
            <a:off x="7757575" y="5566596"/>
            <a:ext cx="5142578" cy="3856934"/>
          </a:xfrm>
          <a:prstGeom prst="rect">
            <a:avLst/>
          </a:prstGeom>
          <a:ln w="3175"/>
        </p:spPr>
      </p:pic>
      <p:sp>
        <p:nvSpPr>
          <p:cNvPr id="251" name="http://rockymountaininsight.org/the-art-of-presence/"/>
          <p:cNvSpPr txBox="1"/>
          <p:nvPr/>
        </p:nvSpPr>
        <p:spPr>
          <a:xfrm>
            <a:off x="9003813" y="9540637"/>
            <a:ext cx="2455838" cy="192258"/>
          </a:xfrm>
          <a:prstGeom prst="rect">
            <a:avLst/>
          </a:prstGeom>
          <a:ln w="3175">
            <a:miter lim="400000"/>
          </a:ln>
          <a:extLst>
            <a:ext uri="{C572A759-6A51-4108-AA02-DFA0A04FC94B}">
              <ma14:wrappingTextBoxFlag xmlns:ma14="http://schemas.microsoft.com/office/mac/drawingml/2011/main" val="1"/>
            </a:ext>
          </a:extLst>
        </p:spPr>
        <p:txBody>
          <a:bodyPr wrap="none" lIns="40640" tIns="40640" rIns="40640" bIns="40640" anchor="ctr">
            <a:spAutoFit/>
          </a:bodyPr>
          <a:lstStyle>
            <a:lvl1pPr>
              <a:defRPr sz="800"/>
            </a:lvl1pPr>
          </a:lstStyle>
          <a:p>
            <a:pPr/>
            <a:r>
              <a:t>http://rockymountaininsight.org/the-art-of-presence/</a:t>
            </a:r>
          </a:p>
        </p:txBody>
      </p:sp>
    </p:spTree>
  </p:cSld>
  <p:clrMapOvr>
    <a:masterClrMapping/>
  </p:clrMapOvr>
  <p:transition xmlns:p14="http://schemas.microsoft.com/office/powerpoint/2010/main" spd="med" advClick="1"/>
</p:sld>
</file>

<file path=ppt/slides/slide3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53" name="Abgerundetes Rechteck"/>
          <p:cNvSpPr/>
          <p:nvPr/>
        </p:nvSpPr>
        <p:spPr>
          <a:xfrm>
            <a:off x="101599" y="4686300"/>
            <a:ext cx="12710161" cy="609600"/>
          </a:xfrm>
          <a:prstGeom prst="roundRect">
            <a:avLst>
              <a:gd name="adj" fmla="val 31250"/>
            </a:avLst>
          </a:prstGeom>
          <a:solidFill>
            <a:srgbClr val="4EBFE2"/>
          </a:solidFill>
          <a:ln w="3175">
            <a:solidFill>
              <a:srgbClr val="000000"/>
            </a:solidFill>
          </a:ln>
        </p:spPr>
        <p:txBody>
          <a:bodyPr lIns="40640" tIns="40640" rIns="40640" bIns="40640" anchor="ctr"/>
          <a:lstStyle/>
          <a:p>
            <a:pPr/>
          </a:p>
        </p:txBody>
      </p:sp>
      <p:sp>
        <p:nvSpPr>
          <p:cNvPr id="254" name="Butz, Krüger, Völkel: Mensch-Maschine-Interaktion, Kapitel 20 - Virtual und Augmented Reality                 Folie"/>
          <p:cNvSpPr txBox="1"/>
          <p:nvPr/>
        </p:nvSpPr>
        <p:spPr>
          <a:xfrm>
            <a:off x="170816" y="9497434"/>
            <a:ext cx="12663168" cy="278664"/>
          </a:xfrm>
          <a:prstGeom prst="rect">
            <a:avLst/>
          </a:prstGeom>
          <a:ln w="3175">
            <a:miter lim="400000"/>
          </a:ln>
          <a:extLst>
            <a:ext uri="{C572A759-6A51-4108-AA02-DFA0A04FC94B}">
              <ma14:wrappingTextBoxFlag xmlns:ma14="http://schemas.microsoft.com/office/mac/drawingml/2011/main" val="1"/>
            </a:ext>
          </a:extLst>
        </p:spPr>
        <p:txBody>
          <a:bodyPr lIns="40640" tIns="40640" rIns="40640" bIns="40640">
            <a:spAutoFit/>
          </a:bodyPr>
          <a:lstStyle>
            <a:lvl1pPr>
              <a:buClr>
                <a:srgbClr val="000000"/>
              </a:buClr>
              <a:buFont typeface="Arial"/>
              <a:defRPr sz="1400"/>
            </a:lvl1pPr>
          </a:lstStyle>
          <a:p>
            <a:pPr/>
            <a:r>
              <a:t>Butz, Krüger, Völkel: Mensch-Maschine-Interaktion, Kapitel 20 - Virtual und Augmented Reality	       			      Folie</a:t>
            </a:r>
          </a:p>
        </p:txBody>
      </p:sp>
      <p:sp>
        <p:nvSpPr>
          <p:cNvPr id="255" name="Linie"/>
          <p:cNvSpPr/>
          <p:nvPr/>
        </p:nvSpPr>
        <p:spPr>
          <a:xfrm>
            <a:off x="-1" y="9504303"/>
            <a:ext cx="13004802" cy="1883"/>
          </a:xfrm>
          <a:prstGeom prst="line">
            <a:avLst/>
          </a:prstGeom>
          <a:ln w="3175">
            <a:solidFill>
              <a:srgbClr val="000000"/>
            </a:solidFill>
          </a:ln>
        </p:spPr>
        <p:txBody>
          <a:bodyPr lIns="0" tIns="0" rIns="0" bIns="0"/>
          <a:lstStyle/>
          <a:p>
            <a:pPr marL="0" marR="0" defTabSz="457200">
              <a:defRPr sz="1100">
                <a:uFillTx/>
                <a:latin typeface="Helvetica"/>
                <a:ea typeface="Helvetica"/>
                <a:cs typeface="Helvetica"/>
                <a:sym typeface="Helvetica"/>
              </a:defRPr>
            </a:pPr>
          </a:p>
        </p:txBody>
      </p:sp>
      <p:sp>
        <p:nvSpPr>
          <p:cNvPr id="256" name="Kapitel 20 - Virtual und Augmented Reality"/>
          <p:cNvSpPr txBox="1"/>
          <p:nvPr>
            <p:ph type="title"/>
          </p:nvPr>
        </p:nvSpPr>
        <p:spPr>
          <a:prstGeom prst="rect">
            <a:avLst/>
          </a:prstGeom>
        </p:spPr>
        <p:txBody>
          <a:bodyPr/>
          <a:lstStyle/>
          <a:p>
            <a:pPr/>
            <a:r>
              <a:t>Kapitel 20 - Virtual und Augmented Reality</a:t>
            </a:r>
          </a:p>
        </p:txBody>
      </p:sp>
      <p:sp>
        <p:nvSpPr>
          <p:cNvPr id="257" name="Virtual Reality…"/>
          <p:cNvSpPr txBox="1"/>
          <p:nvPr>
            <p:ph type="body" idx="1"/>
          </p:nvPr>
        </p:nvSpPr>
        <p:spPr>
          <a:xfrm>
            <a:off x="203200" y="1816325"/>
            <a:ext cx="12598400" cy="7541780"/>
          </a:xfrm>
          <a:prstGeom prst="rect">
            <a:avLst/>
          </a:prstGeom>
        </p:spPr>
        <p:txBody>
          <a:bodyPr/>
          <a:lstStyle/>
          <a:p>
            <a:pPr/>
            <a:r>
              <a:t>Virtual Reality</a:t>
            </a:r>
          </a:p>
          <a:p>
            <a:pPr lvl="1"/>
            <a:r>
              <a:t>Eingabe: Tracking</a:t>
            </a:r>
          </a:p>
          <a:p>
            <a:pPr lvl="1"/>
            <a:r>
              <a:t>Ausgabe: Displays</a:t>
            </a:r>
          </a:p>
          <a:p>
            <a:pPr lvl="1"/>
            <a:r>
              <a:t>Interaktion in der Virtuellen Welt</a:t>
            </a:r>
          </a:p>
          <a:p>
            <a:pPr lvl="1"/>
            <a:r>
              <a:t>Eintauchen in die virtuelle Welt</a:t>
            </a:r>
          </a:p>
          <a:p>
            <a:pPr/>
            <a:r>
              <a:t>Augmented Reality</a:t>
            </a:r>
          </a:p>
          <a:p>
            <a:pPr lvl="1"/>
            <a:r>
              <a:t>Eingabe: Tracking</a:t>
            </a:r>
          </a:p>
          <a:p>
            <a:pPr lvl="1"/>
            <a:r>
              <a:t>Ausgabe: Displays</a:t>
            </a:r>
          </a:p>
          <a:p>
            <a:pPr lvl="1"/>
            <a:r>
              <a:t>Interaktion und UI Konzepte in AR</a:t>
            </a:r>
          </a:p>
        </p:txBody>
      </p:sp>
      <p:sp>
        <p:nvSpPr>
          <p:cNvPr id="258" name="Foliennummer"/>
          <p:cNvSpPr txBox="1"/>
          <p:nvPr>
            <p:ph type="sldNum" sz="quarter" idx="2"/>
          </p:nvPr>
        </p:nvSpPr>
        <p:spPr>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Tree>
  </p:cSld>
  <p:clrMapOvr>
    <a:masterClrMapping/>
  </p:clrMapOvr>
  <p:transition xmlns:p14="http://schemas.microsoft.com/office/powerpoint/2010/main" spd="med" advClick="1"/>
</p:sld>
</file>

<file path=ppt/slides/slide3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60" name="Bild" descr="Bild"/>
          <p:cNvPicPr>
            <a:picLocks noChangeAspect="1"/>
          </p:cNvPicPr>
          <p:nvPr/>
        </p:nvPicPr>
        <p:blipFill>
          <a:blip r:embed="rId2">
            <a:extLst/>
          </a:blip>
          <a:stretch>
            <a:fillRect/>
          </a:stretch>
        </p:blipFill>
        <p:spPr>
          <a:xfrm>
            <a:off x="195390" y="4847495"/>
            <a:ext cx="6026861" cy="4520147"/>
          </a:xfrm>
          <a:prstGeom prst="rect">
            <a:avLst/>
          </a:prstGeom>
          <a:ln w="3175"/>
        </p:spPr>
      </p:pic>
      <p:sp>
        <p:nvSpPr>
          <p:cNvPr id="261" name="Butz, Krüger, Völkel: Mensch-Maschine-Interaktion, Kapitel 20 - Virtual und Augmented Reality                 Folie"/>
          <p:cNvSpPr txBox="1"/>
          <p:nvPr/>
        </p:nvSpPr>
        <p:spPr>
          <a:xfrm>
            <a:off x="170816" y="9497434"/>
            <a:ext cx="12663168" cy="278664"/>
          </a:xfrm>
          <a:prstGeom prst="rect">
            <a:avLst/>
          </a:prstGeom>
          <a:ln w="3175">
            <a:miter lim="400000"/>
          </a:ln>
          <a:extLst>
            <a:ext uri="{C572A759-6A51-4108-AA02-DFA0A04FC94B}">
              <ma14:wrappingTextBoxFlag xmlns:ma14="http://schemas.microsoft.com/office/mac/drawingml/2011/main" val="1"/>
            </a:ext>
          </a:extLst>
        </p:spPr>
        <p:txBody>
          <a:bodyPr lIns="40640" tIns="40640" rIns="40640" bIns="40640">
            <a:spAutoFit/>
          </a:bodyPr>
          <a:lstStyle>
            <a:lvl1pPr>
              <a:buClr>
                <a:srgbClr val="000000"/>
              </a:buClr>
              <a:buFont typeface="Arial"/>
              <a:defRPr sz="1400"/>
            </a:lvl1pPr>
          </a:lstStyle>
          <a:p>
            <a:pPr/>
            <a:r>
              <a:t>Butz, Krüger, Völkel: Mensch-Maschine-Interaktion, Kapitel 20 - Virtual und Augmented Reality	       			      Folie</a:t>
            </a:r>
          </a:p>
        </p:txBody>
      </p:sp>
      <p:sp>
        <p:nvSpPr>
          <p:cNvPr id="262" name="Linie"/>
          <p:cNvSpPr/>
          <p:nvPr/>
        </p:nvSpPr>
        <p:spPr>
          <a:xfrm>
            <a:off x="-1" y="9504303"/>
            <a:ext cx="13004802" cy="1883"/>
          </a:xfrm>
          <a:prstGeom prst="line">
            <a:avLst/>
          </a:prstGeom>
          <a:ln w="3175">
            <a:solidFill>
              <a:srgbClr val="000000"/>
            </a:solidFill>
          </a:ln>
        </p:spPr>
        <p:txBody>
          <a:bodyPr lIns="0" tIns="0" rIns="0" bIns="0"/>
          <a:lstStyle/>
          <a:p>
            <a:pPr marL="0" marR="0" defTabSz="457200">
              <a:defRPr sz="1100">
                <a:uFillTx/>
                <a:latin typeface="Helvetica"/>
                <a:ea typeface="Helvetica"/>
                <a:cs typeface="Helvetica"/>
                <a:sym typeface="Helvetica"/>
              </a:defRPr>
            </a:pPr>
          </a:p>
        </p:txBody>
      </p:sp>
      <p:sp>
        <p:nvSpPr>
          <p:cNvPr id="263" name="Ron Azumas Definition"/>
          <p:cNvSpPr txBox="1"/>
          <p:nvPr>
            <p:ph type="title"/>
          </p:nvPr>
        </p:nvSpPr>
        <p:spPr>
          <a:prstGeom prst="rect">
            <a:avLst/>
          </a:prstGeom>
        </p:spPr>
        <p:txBody>
          <a:bodyPr/>
          <a:lstStyle/>
          <a:p>
            <a:pPr/>
            <a:r>
              <a:t>Ron Azumas Definition</a:t>
            </a:r>
          </a:p>
        </p:txBody>
      </p:sp>
      <p:sp>
        <p:nvSpPr>
          <p:cNvPr id="264" name="A display provides Augmented Reality if……"/>
          <p:cNvSpPr txBox="1"/>
          <p:nvPr>
            <p:ph type="body" sz="half" idx="1"/>
          </p:nvPr>
        </p:nvSpPr>
        <p:spPr>
          <a:xfrm>
            <a:off x="203200" y="1346041"/>
            <a:ext cx="12598400" cy="3680702"/>
          </a:xfrm>
          <a:prstGeom prst="rect">
            <a:avLst/>
          </a:prstGeom>
        </p:spPr>
        <p:txBody>
          <a:bodyPr/>
          <a:lstStyle/>
          <a:p>
            <a:pPr/>
            <a:r>
              <a:t>A display provides Augmented Reality if…</a:t>
            </a:r>
          </a:p>
          <a:p>
            <a:pPr lvl="1"/>
            <a:r>
              <a:t>it combines real and virtual content,</a:t>
            </a:r>
          </a:p>
          <a:p>
            <a:pPr lvl="1"/>
            <a:r>
              <a:t>is interactive and 3D, and</a:t>
            </a:r>
          </a:p>
          <a:p>
            <a:pPr lvl="1"/>
            <a:r>
              <a:t>is spatially registered</a:t>
            </a:r>
          </a:p>
          <a:p>
            <a:pPr lvl="1"/>
          </a:p>
          <a:p>
            <a:pPr/>
            <a:r>
              <a:t>Kurze Diskussion: sid diese beiden Szenarien AR?</a:t>
            </a:r>
          </a:p>
        </p:txBody>
      </p:sp>
      <p:sp>
        <p:nvSpPr>
          <p:cNvPr id="265" name="Foliennummer"/>
          <p:cNvSpPr txBox="1"/>
          <p:nvPr>
            <p:ph type="sldNum" sz="quarter" idx="2"/>
          </p:nvPr>
        </p:nvSpPr>
        <p:spPr>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pic>
        <p:nvPicPr>
          <p:cNvPr id="266" name="Bild" descr="Bild"/>
          <p:cNvPicPr>
            <a:picLocks noChangeAspect="1"/>
          </p:cNvPicPr>
          <p:nvPr/>
        </p:nvPicPr>
        <p:blipFill>
          <a:blip r:embed="rId3">
            <a:extLst/>
          </a:blip>
          <a:stretch>
            <a:fillRect/>
          </a:stretch>
        </p:blipFill>
        <p:spPr>
          <a:xfrm>
            <a:off x="10239221" y="105351"/>
            <a:ext cx="2667588" cy="3442049"/>
          </a:xfrm>
          <a:prstGeom prst="rect">
            <a:avLst/>
          </a:prstGeom>
          <a:ln w="3175"/>
        </p:spPr>
      </p:pic>
      <p:sp>
        <p:nvSpPr>
          <p:cNvPr id="267" name="https://www.cs.unc.edu/~azuma/webhead.jpg"/>
          <p:cNvSpPr txBox="1"/>
          <p:nvPr/>
        </p:nvSpPr>
        <p:spPr>
          <a:xfrm>
            <a:off x="10479116" y="3613044"/>
            <a:ext cx="2187798" cy="192257"/>
          </a:xfrm>
          <a:prstGeom prst="rect">
            <a:avLst/>
          </a:prstGeom>
          <a:ln w="3175">
            <a:miter lim="400000"/>
          </a:ln>
          <a:extLst>
            <a:ext uri="{C572A759-6A51-4108-AA02-DFA0A04FC94B}">
              <ma14:wrappingTextBoxFlag xmlns:ma14="http://schemas.microsoft.com/office/mac/drawingml/2011/main" val="1"/>
            </a:ext>
          </a:extLst>
        </p:spPr>
        <p:txBody>
          <a:bodyPr wrap="none" lIns="40640" tIns="40640" rIns="40640" bIns="40640" anchor="ctr">
            <a:spAutoFit/>
          </a:bodyPr>
          <a:lstStyle>
            <a:lvl1pPr>
              <a:defRPr sz="800"/>
            </a:lvl1pPr>
          </a:lstStyle>
          <a:p>
            <a:pPr/>
            <a:r>
              <a:t>https://www.cs.unc.edu/~azuma/webhead.jpg</a:t>
            </a:r>
          </a:p>
        </p:txBody>
      </p:sp>
      <p:sp>
        <p:nvSpPr>
          <p:cNvPr id="268" name="http://www.owenzupp.com/Blog%20Images/HUD%202.JPG"/>
          <p:cNvSpPr txBox="1"/>
          <p:nvPr/>
        </p:nvSpPr>
        <p:spPr>
          <a:xfrm>
            <a:off x="1347245" y="9055021"/>
            <a:ext cx="2834159" cy="192257"/>
          </a:xfrm>
          <a:prstGeom prst="rect">
            <a:avLst/>
          </a:prstGeom>
          <a:ln w="3175">
            <a:miter lim="400000"/>
          </a:ln>
          <a:extLst>
            <a:ext uri="{C572A759-6A51-4108-AA02-DFA0A04FC94B}">
              <ma14:wrappingTextBoxFlag xmlns:ma14="http://schemas.microsoft.com/office/mac/drawingml/2011/main" val="1"/>
            </a:ext>
          </a:extLst>
        </p:spPr>
        <p:txBody>
          <a:bodyPr wrap="none" lIns="40640" tIns="40640" rIns="40640" bIns="40640" anchor="ctr">
            <a:spAutoFit/>
          </a:bodyPr>
          <a:lstStyle>
            <a:lvl1pPr>
              <a:defRPr sz="800" u="sng">
                <a:solidFill>
                  <a:srgbClr val="FFFFFF"/>
                </a:solidFill>
                <a:hlinkClick r:id="rId4" invalidUrl="" action="" tgtFrame="" tooltip="" history="1" highlightClick="0" endSnd="0"/>
              </a:defRPr>
            </a:lvl1pPr>
          </a:lstStyle>
          <a:p>
            <a:pPr>
              <a:defRPr u="none"/>
            </a:pPr>
            <a:r>
              <a:rPr u="sng">
                <a:hlinkClick r:id="rId4" invalidUrl="" action="" tgtFrame="" tooltip="" history="1" highlightClick="0" endSnd="0"/>
              </a:rPr>
              <a:t>http://www.owenzupp.com/Blog%20Images/HUD%202.JPG</a:t>
            </a:r>
          </a:p>
        </p:txBody>
      </p:sp>
      <p:pic>
        <p:nvPicPr>
          <p:cNvPr id="269" name="Bild" descr="Bild"/>
          <p:cNvPicPr>
            <a:picLocks noChangeAspect="1"/>
          </p:cNvPicPr>
          <p:nvPr/>
        </p:nvPicPr>
        <p:blipFill>
          <a:blip r:embed="rId5">
            <a:extLst/>
          </a:blip>
          <a:srcRect l="6342" t="0" r="12941" b="0"/>
          <a:stretch>
            <a:fillRect/>
          </a:stretch>
        </p:blipFill>
        <p:spPr>
          <a:xfrm>
            <a:off x="6274300" y="4847563"/>
            <a:ext cx="6484456" cy="4520147"/>
          </a:xfrm>
          <a:prstGeom prst="rect">
            <a:avLst/>
          </a:prstGeom>
          <a:ln w="3175"/>
        </p:spPr>
      </p:pic>
      <p:sp>
        <p:nvSpPr>
          <p:cNvPr id="270" name="https://cnet4.cbsistatic.com/img/s8cdQpGxCr9Mj9IllNyq19T_On0=/830x467/2013/05/01/1ff6b9e1-67c3-11e3-a665-14feb5ca9861/GoogleGlass_35339166_20.jpg"/>
          <p:cNvSpPr txBox="1"/>
          <p:nvPr/>
        </p:nvSpPr>
        <p:spPr>
          <a:xfrm>
            <a:off x="6263308" y="9234317"/>
            <a:ext cx="6506524" cy="167272"/>
          </a:xfrm>
          <a:prstGeom prst="rect">
            <a:avLst/>
          </a:prstGeom>
          <a:ln w="3175">
            <a:miter lim="400000"/>
          </a:ln>
          <a:extLst>
            <a:ext uri="{C572A759-6A51-4108-AA02-DFA0A04FC94B}">
              <ma14:wrappingTextBoxFlag xmlns:ma14="http://schemas.microsoft.com/office/mac/drawingml/2011/main" val="1"/>
            </a:ext>
          </a:extLst>
        </p:spPr>
        <p:txBody>
          <a:bodyPr wrap="none" lIns="40640" tIns="40640" rIns="40640" bIns="40640" anchor="ctr">
            <a:spAutoFit/>
          </a:bodyPr>
          <a:lstStyle>
            <a:lvl1pPr>
              <a:defRPr sz="700"/>
            </a:lvl1pPr>
          </a:lstStyle>
          <a:p>
            <a:pPr/>
            <a:r>
              <a:t>https://cnet4.cbsistatic.com/img/s8cdQpGxCr9Mj9IllNyq19T_On0=/830x467/2013/05/01/1ff6b9e1-67c3-11e3-a665-14feb5ca9861/GoogleGlass_35339166_20.jpg</a:t>
            </a:r>
          </a:p>
        </p:txBody>
      </p:sp>
    </p:spTree>
  </p:cSld>
  <p:clrMapOvr>
    <a:masterClrMapping/>
  </p:clrMapOvr>
  <p:transition xmlns:p14="http://schemas.microsoft.com/office/powerpoint/2010/main" spd="med" advClick="1"/>
</p:sld>
</file>

<file path=ppt/slides/slide3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72" name="Butz, Krüger, Völkel: Mensch-Maschine-Interaktion, Kapitel 20 - Virtual und Augmented Reality                 Folie"/>
          <p:cNvSpPr txBox="1"/>
          <p:nvPr/>
        </p:nvSpPr>
        <p:spPr>
          <a:xfrm>
            <a:off x="170816" y="9497434"/>
            <a:ext cx="12663168" cy="278664"/>
          </a:xfrm>
          <a:prstGeom prst="rect">
            <a:avLst/>
          </a:prstGeom>
          <a:ln w="3175">
            <a:miter lim="400000"/>
          </a:ln>
          <a:extLst>
            <a:ext uri="{C572A759-6A51-4108-AA02-DFA0A04FC94B}">
              <ma14:wrappingTextBoxFlag xmlns:ma14="http://schemas.microsoft.com/office/mac/drawingml/2011/main" val="1"/>
            </a:ext>
          </a:extLst>
        </p:spPr>
        <p:txBody>
          <a:bodyPr lIns="40640" tIns="40640" rIns="40640" bIns="40640">
            <a:spAutoFit/>
          </a:bodyPr>
          <a:lstStyle>
            <a:lvl1pPr>
              <a:buClr>
                <a:srgbClr val="000000"/>
              </a:buClr>
              <a:buFont typeface="Arial"/>
              <a:defRPr sz="1400"/>
            </a:lvl1pPr>
          </a:lstStyle>
          <a:p>
            <a:pPr/>
            <a:r>
              <a:t>Butz, Krüger, Völkel: Mensch-Maschine-Interaktion, Kapitel 20 - Virtual und Augmented Reality	       			      Folie</a:t>
            </a:r>
          </a:p>
        </p:txBody>
      </p:sp>
      <p:sp>
        <p:nvSpPr>
          <p:cNvPr id="273" name="Linie"/>
          <p:cNvSpPr/>
          <p:nvPr/>
        </p:nvSpPr>
        <p:spPr>
          <a:xfrm>
            <a:off x="-1" y="9504303"/>
            <a:ext cx="13004802" cy="1883"/>
          </a:xfrm>
          <a:prstGeom prst="line">
            <a:avLst/>
          </a:prstGeom>
          <a:ln w="3175">
            <a:solidFill>
              <a:srgbClr val="000000"/>
            </a:solidFill>
          </a:ln>
        </p:spPr>
        <p:txBody>
          <a:bodyPr lIns="0" tIns="0" rIns="0" bIns="0"/>
          <a:lstStyle/>
          <a:p>
            <a:pPr marL="0" marR="0" defTabSz="457200">
              <a:defRPr sz="1100">
                <a:uFillTx/>
                <a:latin typeface="Helvetica"/>
                <a:ea typeface="Helvetica"/>
                <a:cs typeface="Helvetica"/>
                <a:sym typeface="Helvetica"/>
              </a:defRPr>
            </a:pPr>
          </a:p>
        </p:txBody>
      </p:sp>
      <p:sp>
        <p:nvSpPr>
          <p:cNvPr id="274" name="Paul Milgrams Mixed Reality Continuum"/>
          <p:cNvSpPr txBox="1"/>
          <p:nvPr>
            <p:ph type="title"/>
          </p:nvPr>
        </p:nvSpPr>
        <p:spPr>
          <a:prstGeom prst="rect">
            <a:avLst/>
          </a:prstGeom>
        </p:spPr>
        <p:txBody>
          <a:bodyPr/>
          <a:lstStyle/>
          <a:p>
            <a:pPr/>
            <a:r>
              <a:t>Paul Milgrams Mixed Reality Continuum</a:t>
            </a:r>
          </a:p>
        </p:txBody>
      </p:sp>
      <p:sp>
        <p:nvSpPr>
          <p:cNvPr id="275" name="Foliennummer"/>
          <p:cNvSpPr txBox="1"/>
          <p:nvPr>
            <p:ph type="sldNum" sz="quarter" idx="2"/>
          </p:nvPr>
        </p:nvSpPr>
        <p:spPr>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pic>
        <p:nvPicPr>
          <p:cNvPr id="276" name="Milgram-continuum.pdf" descr="Milgram-continuum.pdf"/>
          <p:cNvPicPr>
            <a:picLocks noChangeAspect="1"/>
          </p:cNvPicPr>
          <p:nvPr/>
        </p:nvPicPr>
        <p:blipFill>
          <a:blip r:embed="rId3">
            <a:extLst/>
          </a:blip>
          <a:stretch>
            <a:fillRect/>
          </a:stretch>
        </p:blipFill>
        <p:spPr>
          <a:xfrm>
            <a:off x="170816" y="1797977"/>
            <a:ext cx="12663168" cy="2599478"/>
          </a:xfrm>
          <a:prstGeom prst="rect">
            <a:avLst/>
          </a:prstGeom>
          <a:ln w="3175"/>
        </p:spPr>
      </p:pic>
      <p:pic>
        <p:nvPicPr>
          <p:cNvPr id="277" name="Bild" descr="Bild"/>
          <p:cNvPicPr>
            <a:picLocks noChangeAspect="1"/>
          </p:cNvPicPr>
          <p:nvPr/>
        </p:nvPicPr>
        <p:blipFill>
          <a:blip r:embed="rId4">
            <a:extLst/>
          </a:blip>
          <a:stretch>
            <a:fillRect/>
          </a:stretch>
        </p:blipFill>
        <p:spPr>
          <a:xfrm>
            <a:off x="6860445" y="5390274"/>
            <a:ext cx="6144356" cy="4094637"/>
          </a:xfrm>
          <a:prstGeom prst="rect">
            <a:avLst/>
          </a:prstGeom>
          <a:ln w="3175"/>
        </p:spPr>
      </p:pic>
      <p:sp>
        <p:nvSpPr>
          <p:cNvPr id="278" name="Milgram, Paul und Fumio Kishino: A taxonomy of mixed reality visual displays. IEICE TRANSACTIONS on Information and Systems, 77(12):1321–1329, 1994."/>
          <p:cNvSpPr/>
          <p:nvPr>
            <p:ph type="body" sz="quarter" idx="1"/>
          </p:nvPr>
        </p:nvSpPr>
        <p:spPr>
          <a:xfrm>
            <a:off x="430556" y="8320117"/>
            <a:ext cx="10080782" cy="815977"/>
          </a:xfrm>
          <a:prstGeom prst="rect">
            <a:avLst/>
          </a:prstGeom>
          <a:solidFill>
            <a:srgbClr val="DCDEE0"/>
          </a:solidFill>
          <a:ln w="12700">
            <a:solidFill>
              <a:srgbClr val="000000"/>
            </a:solidFill>
          </a:ln>
        </p:spPr>
        <p:txBody>
          <a:bodyPr/>
          <a:lstStyle>
            <a:lvl1pPr marL="57799" indent="0">
              <a:spcBef>
                <a:spcPts val="0"/>
              </a:spcBef>
              <a:buSzTx/>
              <a:buNone/>
              <a:defRPr sz="2200"/>
            </a:lvl1pPr>
          </a:lstStyle>
          <a:p>
            <a:pPr/>
            <a:r>
              <a:t>Milgram, Paul und Fumio Kishino: A taxonomy of mixed reality visual displays. IEICE TRANSACTIONS on Information and Systems, 77(12):1321–1329, 1994.</a:t>
            </a:r>
          </a:p>
        </p:txBody>
      </p:sp>
    </p:spTree>
  </p:cSld>
  <p:clrMapOvr>
    <a:masterClrMapping/>
  </p:clrMapOvr>
  <p:transition xmlns:p14="http://schemas.microsoft.com/office/powerpoint/2010/main" spd="med" advClick="1"/>
</p:sld>
</file>

<file path=ppt/slides/slide3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82" name="Abgerundetes Rechteck"/>
          <p:cNvSpPr/>
          <p:nvPr/>
        </p:nvSpPr>
        <p:spPr>
          <a:xfrm>
            <a:off x="101599" y="5270500"/>
            <a:ext cx="12710161" cy="609600"/>
          </a:xfrm>
          <a:prstGeom prst="roundRect">
            <a:avLst>
              <a:gd name="adj" fmla="val 31250"/>
            </a:avLst>
          </a:prstGeom>
          <a:solidFill>
            <a:srgbClr val="4EBFE2"/>
          </a:solidFill>
          <a:ln w="3175">
            <a:solidFill>
              <a:srgbClr val="000000"/>
            </a:solidFill>
          </a:ln>
        </p:spPr>
        <p:txBody>
          <a:bodyPr lIns="40640" tIns="40640" rIns="40640" bIns="40640" anchor="ctr"/>
          <a:lstStyle/>
          <a:p>
            <a:pPr/>
          </a:p>
        </p:txBody>
      </p:sp>
      <p:sp>
        <p:nvSpPr>
          <p:cNvPr id="283" name="Butz, Krüger, Völkel: Mensch-Maschine-Interaktion, Kapitel 20 - Virtual und Augmented Reality                 Folie"/>
          <p:cNvSpPr txBox="1"/>
          <p:nvPr/>
        </p:nvSpPr>
        <p:spPr>
          <a:xfrm>
            <a:off x="170816" y="9497434"/>
            <a:ext cx="12663168" cy="278664"/>
          </a:xfrm>
          <a:prstGeom prst="rect">
            <a:avLst/>
          </a:prstGeom>
          <a:ln w="3175">
            <a:miter lim="400000"/>
          </a:ln>
          <a:extLst>
            <a:ext uri="{C572A759-6A51-4108-AA02-DFA0A04FC94B}">
              <ma14:wrappingTextBoxFlag xmlns:ma14="http://schemas.microsoft.com/office/mac/drawingml/2011/main" val="1"/>
            </a:ext>
          </a:extLst>
        </p:spPr>
        <p:txBody>
          <a:bodyPr lIns="40640" tIns="40640" rIns="40640" bIns="40640">
            <a:spAutoFit/>
          </a:bodyPr>
          <a:lstStyle>
            <a:lvl1pPr>
              <a:buClr>
                <a:srgbClr val="000000"/>
              </a:buClr>
              <a:buFont typeface="Arial"/>
              <a:defRPr sz="1400"/>
            </a:lvl1pPr>
          </a:lstStyle>
          <a:p>
            <a:pPr/>
            <a:r>
              <a:t>Butz, Krüger, Völkel: Mensch-Maschine-Interaktion, Kapitel 20 - Virtual und Augmented Reality	       			      Folie</a:t>
            </a:r>
          </a:p>
        </p:txBody>
      </p:sp>
      <p:sp>
        <p:nvSpPr>
          <p:cNvPr id="284" name="Linie"/>
          <p:cNvSpPr/>
          <p:nvPr/>
        </p:nvSpPr>
        <p:spPr>
          <a:xfrm>
            <a:off x="-1" y="9504303"/>
            <a:ext cx="13004802" cy="1883"/>
          </a:xfrm>
          <a:prstGeom prst="line">
            <a:avLst/>
          </a:prstGeom>
          <a:ln w="3175">
            <a:solidFill>
              <a:srgbClr val="000000"/>
            </a:solidFill>
          </a:ln>
        </p:spPr>
        <p:txBody>
          <a:bodyPr lIns="0" tIns="0" rIns="0" bIns="0"/>
          <a:lstStyle/>
          <a:p>
            <a:pPr marL="0" marR="0" defTabSz="457200">
              <a:defRPr sz="1100">
                <a:uFillTx/>
                <a:latin typeface="Helvetica"/>
                <a:ea typeface="Helvetica"/>
                <a:cs typeface="Helvetica"/>
                <a:sym typeface="Helvetica"/>
              </a:defRPr>
            </a:pPr>
          </a:p>
        </p:txBody>
      </p:sp>
      <p:sp>
        <p:nvSpPr>
          <p:cNvPr id="285" name="Kapitel 20 - Virtual und Augmented Reality"/>
          <p:cNvSpPr txBox="1"/>
          <p:nvPr>
            <p:ph type="title"/>
          </p:nvPr>
        </p:nvSpPr>
        <p:spPr>
          <a:xfrm>
            <a:off x="203200" y="205081"/>
            <a:ext cx="12598400" cy="1471915"/>
          </a:xfrm>
          <a:prstGeom prst="rect">
            <a:avLst/>
          </a:prstGeom>
        </p:spPr>
        <p:txBody>
          <a:bodyPr/>
          <a:lstStyle/>
          <a:p>
            <a:pPr/>
            <a:r>
              <a:t>Kapitel 20 - Virtual und Augmented Reality</a:t>
            </a:r>
          </a:p>
        </p:txBody>
      </p:sp>
      <p:sp>
        <p:nvSpPr>
          <p:cNvPr id="286" name="Virtual Reality…"/>
          <p:cNvSpPr txBox="1"/>
          <p:nvPr>
            <p:ph type="body" idx="1"/>
          </p:nvPr>
        </p:nvSpPr>
        <p:spPr>
          <a:xfrm>
            <a:off x="203200" y="1816325"/>
            <a:ext cx="12598400" cy="7541780"/>
          </a:xfrm>
          <a:prstGeom prst="rect">
            <a:avLst/>
          </a:prstGeom>
        </p:spPr>
        <p:txBody>
          <a:bodyPr/>
          <a:lstStyle/>
          <a:p>
            <a:pPr/>
            <a:r>
              <a:t>Virtual Reality</a:t>
            </a:r>
          </a:p>
          <a:p>
            <a:pPr lvl="1"/>
            <a:r>
              <a:t>Eingabe: Tracking</a:t>
            </a:r>
          </a:p>
          <a:p>
            <a:pPr lvl="1"/>
            <a:r>
              <a:t>Ausgabe: Displays</a:t>
            </a:r>
          </a:p>
          <a:p>
            <a:pPr lvl="1"/>
            <a:r>
              <a:t>Interaktion in der Virtuellen Welt</a:t>
            </a:r>
          </a:p>
          <a:p>
            <a:pPr lvl="1"/>
            <a:r>
              <a:t>Eintauchen in die virtuelle Welt</a:t>
            </a:r>
          </a:p>
          <a:p>
            <a:pPr/>
            <a:r>
              <a:t>Augmented Reality</a:t>
            </a:r>
          </a:p>
          <a:p>
            <a:pPr lvl="1"/>
            <a:r>
              <a:t>Eingabe: Tracking</a:t>
            </a:r>
          </a:p>
          <a:p>
            <a:pPr lvl="1"/>
            <a:r>
              <a:t>Ausgabe: Displays</a:t>
            </a:r>
          </a:p>
          <a:p>
            <a:pPr lvl="1"/>
            <a:r>
              <a:t>Interaktion und UI Konzepte in AR</a:t>
            </a:r>
          </a:p>
        </p:txBody>
      </p:sp>
      <p:sp>
        <p:nvSpPr>
          <p:cNvPr id="287" name="Foliennummer"/>
          <p:cNvSpPr txBox="1"/>
          <p:nvPr>
            <p:ph type="sldNum" sz="quarter" idx="2"/>
          </p:nvPr>
        </p:nvSpPr>
        <p:spPr>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Tree>
  </p:cSld>
  <p:clrMapOvr>
    <a:masterClrMapping/>
  </p:clrMapOvr>
  <p:transition xmlns:p14="http://schemas.microsoft.com/office/powerpoint/2010/main" spd="med" advClick="1"/>
</p:sld>
</file>

<file path=ppt/slides/slide3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89" name="Bild" descr="Bild"/>
          <p:cNvPicPr>
            <a:picLocks noChangeAspect="1"/>
          </p:cNvPicPr>
          <p:nvPr/>
        </p:nvPicPr>
        <p:blipFill>
          <a:blip r:embed="rId2">
            <a:extLst/>
          </a:blip>
          <a:stretch>
            <a:fillRect/>
          </a:stretch>
        </p:blipFill>
        <p:spPr>
          <a:xfrm>
            <a:off x="6593828" y="2211792"/>
            <a:ext cx="6211690" cy="3739376"/>
          </a:xfrm>
          <a:prstGeom prst="rect">
            <a:avLst/>
          </a:prstGeom>
          <a:ln w="3175"/>
        </p:spPr>
      </p:pic>
      <p:sp>
        <p:nvSpPr>
          <p:cNvPr id="290" name="Butz, Krüger, Völkel: Mensch-Maschine-Interaktion, Kapitel 20 - Virtual und Augmented Reality                 Folie"/>
          <p:cNvSpPr txBox="1"/>
          <p:nvPr/>
        </p:nvSpPr>
        <p:spPr>
          <a:xfrm>
            <a:off x="170816" y="9497434"/>
            <a:ext cx="12663168" cy="278664"/>
          </a:xfrm>
          <a:prstGeom prst="rect">
            <a:avLst/>
          </a:prstGeom>
          <a:ln w="3175">
            <a:miter lim="400000"/>
          </a:ln>
          <a:extLst>
            <a:ext uri="{C572A759-6A51-4108-AA02-DFA0A04FC94B}">
              <ma14:wrappingTextBoxFlag xmlns:ma14="http://schemas.microsoft.com/office/mac/drawingml/2011/main" val="1"/>
            </a:ext>
          </a:extLst>
        </p:spPr>
        <p:txBody>
          <a:bodyPr lIns="40640" tIns="40640" rIns="40640" bIns="40640">
            <a:spAutoFit/>
          </a:bodyPr>
          <a:lstStyle>
            <a:lvl1pPr>
              <a:buClr>
                <a:srgbClr val="000000"/>
              </a:buClr>
              <a:buFont typeface="Arial"/>
              <a:defRPr sz="1400"/>
            </a:lvl1pPr>
          </a:lstStyle>
          <a:p>
            <a:pPr/>
            <a:r>
              <a:t>Butz, Krüger, Völkel: Mensch-Maschine-Interaktion, Kapitel 20 - Virtual und Augmented Reality	       			      Folie</a:t>
            </a:r>
          </a:p>
        </p:txBody>
      </p:sp>
      <p:sp>
        <p:nvSpPr>
          <p:cNvPr id="291" name="Linie"/>
          <p:cNvSpPr/>
          <p:nvPr/>
        </p:nvSpPr>
        <p:spPr>
          <a:xfrm>
            <a:off x="-1" y="9504303"/>
            <a:ext cx="13004802" cy="1883"/>
          </a:xfrm>
          <a:prstGeom prst="line">
            <a:avLst/>
          </a:prstGeom>
          <a:ln w="3175">
            <a:solidFill>
              <a:srgbClr val="000000"/>
            </a:solidFill>
          </a:ln>
        </p:spPr>
        <p:txBody>
          <a:bodyPr lIns="0" tIns="0" rIns="0" bIns="0"/>
          <a:lstStyle/>
          <a:p>
            <a:pPr marL="0" marR="0" defTabSz="457200">
              <a:defRPr sz="1100">
                <a:uFillTx/>
                <a:latin typeface="Helvetica"/>
                <a:ea typeface="Helvetica"/>
                <a:cs typeface="Helvetica"/>
                <a:sym typeface="Helvetica"/>
              </a:defRPr>
            </a:pPr>
          </a:p>
        </p:txBody>
      </p:sp>
      <p:sp>
        <p:nvSpPr>
          <p:cNvPr id="292" name="Tracking für AR"/>
          <p:cNvSpPr txBox="1"/>
          <p:nvPr>
            <p:ph type="title"/>
          </p:nvPr>
        </p:nvSpPr>
        <p:spPr>
          <a:prstGeom prst="rect">
            <a:avLst/>
          </a:prstGeom>
        </p:spPr>
        <p:txBody>
          <a:bodyPr/>
          <a:lstStyle/>
          <a:p>
            <a:pPr/>
            <a:r>
              <a:t>Tracking für AR</a:t>
            </a:r>
          </a:p>
        </p:txBody>
      </p:sp>
      <p:sp>
        <p:nvSpPr>
          <p:cNvPr id="293" name="Verfahren ohne (oder mit vorhandener) Infrastruktur…"/>
          <p:cNvSpPr txBox="1"/>
          <p:nvPr>
            <p:ph type="body" idx="1"/>
          </p:nvPr>
        </p:nvSpPr>
        <p:spPr>
          <a:xfrm>
            <a:off x="203200" y="1346041"/>
            <a:ext cx="11747970" cy="8012064"/>
          </a:xfrm>
          <a:prstGeom prst="rect">
            <a:avLst/>
          </a:prstGeom>
        </p:spPr>
        <p:txBody>
          <a:bodyPr/>
          <a:lstStyle/>
          <a:p>
            <a:pPr>
              <a:defRPr sz="2800"/>
            </a:pPr>
            <a:r>
              <a:t>Verfahren ohne (oder mit vorhandener) Infrastruktur</a:t>
            </a:r>
          </a:p>
          <a:p>
            <a:pPr lvl="1">
              <a:defRPr sz="2800"/>
            </a:pPr>
            <a:r>
              <a:t>Trägheitsbasiertes Tracking &amp; dead reckoning</a:t>
            </a:r>
          </a:p>
          <a:p>
            <a:pPr lvl="1">
              <a:defRPr sz="2800"/>
            </a:pPr>
            <a:r>
              <a:t>Magnetische (Kompass-) Sensoren</a:t>
            </a:r>
          </a:p>
          <a:p>
            <a:pPr lvl="1">
              <a:defRPr sz="2800"/>
            </a:pPr>
            <a:r>
              <a:t>GPS</a:t>
            </a:r>
          </a:p>
          <a:p>
            <a:pPr lvl="1">
              <a:defRPr sz="2800"/>
            </a:pPr>
            <a:r>
              <a:t>Optisches Feature Tracking</a:t>
            </a:r>
          </a:p>
          <a:p>
            <a:pPr lvl="1">
              <a:defRPr sz="2800"/>
            </a:pPr>
            <a:r>
              <a:t>Kombinationen davon</a:t>
            </a:r>
          </a:p>
          <a:p>
            <a:pPr lvl="1">
              <a:defRPr sz="2800"/>
            </a:pPr>
          </a:p>
          <a:p>
            <a:pPr>
              <a:defRPr sz="2800"/>
            </a:pPr>
            <a:r>
              <a:t>inside-out vs. outside-in</a:t>
            </a:r>
          </a:p>
          <a:p>
            <a:pPr lvl="1">
              <a:defRPr sz="2800"/>
            </a:pPr>
            <a:r>
              <a:t>Sensor beim Benutzer = inside-out</a:t>
            </a:r>
          </a:p>
          <a:p>
            <a:pPr lvl="1">
              <a:defRPr sz="2800"/>
            </a:pPr>
            <a:r>
              <a:t>Sensor in der Umgebung = outside-in</a:t>
            </a:r>
          </a:p>
          <a:p>
            <a:pPr lvl="1">
              <a:defRPr sz="2800"/>
            </a:pPr>
          </a:p>
          <a:p>
            <a:pPr>
              <a:defRPr sz="2800"/>
            </a:pPr>
            <a:r>
              <a:t>Kamerabasierte Methoden: Kamerabild kann…</a:t>
            </a:r>
          </a:p>
          <a:p>
            <a:pPr lvl="1">
              <a:defRPr sz="2800"/>
            </a:pPr>
            <a:r>
              <a:t>Trackingdaten liefern </a:t>
            </a:r>
          </a:p>
          <a:p>
            <a:pPr lvl="1">
              <a:defRPr sz="2800"/>
            </a:pPr>
            <a:r>
              <a:t>als Bild der echten Welt mit der virtuellen Szene kombiniert werden</a:t>
            </a:r>
          </a:p>
        </p:txBody>
      </p:sp>
      <p:sp>
        <p:nvSpPr>
          <p:cNvPr id="294" name="Foliennummer"/>
          <p:cNvSpPr txBox="1"/>
          <p:nvPr>
            <p:ph type="sldNum" sz="quarter" idx="2"/>
          </p:nvPr>
        </p:nvSpPr>
        <p:spPr>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
        <p:nvSpPr>
          <p:cNvPr id="295" name="https://xinreality.com/wiki/Inside-out_tracking"/>
          <p:cNvSpPr txBox="1"/>
          <p:nvPr/>
        </p:nvSpPr>
        <p:spPr>
          <a:xfrm>
            <a:off x="8622442" y="1969650"/>
            <a:ext cx="2154461" cy="192258"/>
          </a:xfrm>
          <a:prstGeom prst="rect">
            <a:avLst/>
          </a:prstGeom>
          <a:ln w="3175">
            <a:miter lim="400000"/>
          </a:ln>
          <a:extLst>
            <a:ext uri="{C572A759-6A51-4108-AA02-DFA0A04FC94B}">
              <ma14:wrappingTextBoxFlag xmlns:ma14="http://schemas.microsoft.com/office/mac/drawingml/2011/main" val="1"/>
            </a:ext>
          </a:extLst>
        </p:spPr>
        <p:txBody>
          <a:bodyPr wrap="none" lIns="40640" tIns="40640" rIns="40640" bIns="40640" anchor="ctr">
            <a:spAutoFit/>
          </a:bodyPr>
          <a:lstStyle>
            <a:lvl1pPr>
              <a:defRPr sz="800"/>
            </a:lvl1pPr>
          </a:lstStyle>
          <a:p>
            <a:pPr/>
            <a:r>
              <a:t>https://xinreality.com/wiki/Inside-out_tracking</a:t>
            </a:r>
          </a:p>
        </p:txBody>
      </p:sp>
    </p:spTree>
  </p:cSld>
  <p:clrMapOvr>
    <a:masterClrMapping/>
  </p:clrMapOvr>
  <p:transition xmlns:p14="http://schemas.microsoft.com/office/powerpoint/2010/main" spd="med" advClick="1"/>
</p:sld>
</file>

<file path=ppt/slides/slide3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97" name="Abgerundetes Rechteck"/>
          <p:cNvSpPr/>
          <p:nvPr/>
        </p:nvSpPr>
        <p:spPr>
          <a:xfrm>
            <a:off x="101599" y="5816600"/>
            <a:ext cx="12710161" cy="609600"/>
          </a:xfrm>
          <a:prstGeom prst="roundRect">
            <a:avLst>
              <a:gd name="adj" fmla="val 31250"/>
            </a:avLst>
          </a:prstGeom>
          <a:solidFill>
            <a:srgbClr val="4EBFE2"/>
          </a:solidFill>
          <a:ln w="3175">
            <a:solidFill>
              <a:srgbClr val="000000"/>
            </a:solidFill>
          </a:ln>
        </p:spPr>
        <p:txBody>
          <a:bodyPr lIns="40640" tIns="40640" rIns="40640" bIns="40640" anchor="ctr"/>
          <a:lstStyle/>
          <a:p>
            <a:pPr/>
          </a:p>
        </p:txBody>
      </p:sp>
      <p:sp>
        <p:nvSpPr>
          <p:cNvPr id="298" name="Butz, Krüger, Völkel: Mensch-Maschine-Interaktion, Kapitel 20 - Virtual und Augmented Reality                 Folie"/>
          <p:cNvSpPr txBox="1"/>
          <p:nvPr/>
        </p:nvSpPr>
        <p:spPr>
          <a:xfrm>
            <a:off x="170816" y="9497434"/>
            <a:ext cx="12663168" cy="278664"/>
          </a:xfrm>
          <a:prstGeom prst="rect">
            <a:avLst/>
          </a:prstGeom>
          <a:ln w="3175">
            <a:miter lim="400000"/>
          </a:ln>
          <a:extLst>
            <a:ext uri="{C572A759-6A51-4108-AA02-DFA0A04FC94B}">
              <ma14:wrappingTextBoxFlag xmlns:ma14="http://schemas.microsoft.com/office/mac/drawingml/2011/main" val="1"/>
            </a:ext>
          </a:extLst>
        </p:spPr>
        <p:txBody>
          <a:bodyPr lIns="40640" tIns="40640" rIns="40640" bIns="40640">
            <a:spAutoFit/>
          </a:bodyPr>
          <a:lstStyle>
            <a:lvl1pPr>
              <a:buClr>
                <a:srgbClr val="000000"/>
              </a:buClr>
              <a:buFont typeface="Arial"/>
              <a:defRPr sz="1400"/>
            </a:lvl1pPr>
          </a:lstStyle>
          <a:p>
            <a:pPr/>
            <a:r>
              <a:t>Butz, Krüger, Völkel: Mensch-Maschine-Interaktion, Kapitel 20 - Virtual und Augmented Reality	       			      Folie</a:t>
            </a:r>
          </a:p>
        </p:txBody>
      </p:sp>
      <p:sp>
        <p:nvSpPr>
          <p:cNvPr id="299" name="Linie"/>
          <p:cNvSpPr/>
          <p:nvPr/>
        </p:nvSpPr>
        <p:spPr>
          <a:xfrm>
            <a:off x="-1" y="9504303"/>
            <a:ext cx="13004802" cy="1883"/>
          </a:xfrm>
          <a:prstGeom prst="line">
            <a:avLst/>
          </a:prstGeom>
          <a:ln w="3175">
            <a:solidFill>
              <a:srgbClr val="000000"/>
            </a:solidFill>
          </a:ln>
        </p:spPr>
        <p:txBody>
          <a:bodyPr lIns="0" tIns="0" rIns="0" bIns="0"/>
          <a:lstStyle/>
          <a:p>
            <a:pPr marL="0" marR="0" defTabSz="457200">
              <a:defRPr sz="1100">
                <a:uFillTx/>
                <a:latin typeface="Helvetica"/>
                <a:ea typeface="Helvetica"/>
                <a:cs typeface="Helvetica"/>
                <a:sym typeface="Helvetica"/>
              </a:defRPr>
            </a:pPr>
          </a:p>
        </p:txBody>
      </p:sp>
      <p:sp>
        <p:nvSpPr>
          <p:cNvPr id="300" name="Kapitel 20 - Virtual und Augmented Reality"/>
          <p:cNvSpPr txBox="1"/>
          <p:nvPr>
            <p:ph type="title"/>
          </p:nvPr>
        </p:nvSpPr>
        <p:spPr>
          <a:xfrm>
            <a:off x="203200" y="205081"/>
            <a:ext cx="12598400" cy="1471915"/>
          </a:xfrm>
          <a:prstGeom prst="rect">
            <a:avLst/>
          </a:prstGeom>
        </p:spPr>
        <p:txBody>
          <a:bodyPr/>
          <a:lstStyle/>
          <a:p>
            <a:pPr/>
            <a:r>
              <a:t>Kapitel 20 - Virtual und Augmented Reality</a:t>
            </a:r>
          </a:p>
        </p:txBody>
      </p:sp>
      <p:sp>
        <p:nvSpPr>
          <p:cNvPr id="301" name="Virtual Reality…"/>
          <p:cNvSpPr txBox="1"/>
          <p:nvPr>
            <p:ph type="body" idx="1"/>
          </p:nvPr>
        </p:nvSpPr>
        <p:spPr>
          <a:xfrm>
            <a:off x="203200" y="1816325"/>
            <a:ext cx="12598400" cy="7541780"/>
          </a:xfrm>
          <a:prstGeom prst="rect">
            <a:avLst/>
          </a:prstGeom>
        </p:spPr>
        <p:txBody>
          <a:bodyPr/>
          <a:lstStyle/>
          <a:p>
            <a:pPr/>
            <a:r>
              <a:t>Virtual Reality</a:t>
            </a:r>
          </a:p>
          <a:p>
            <a:pPr lvl="1"/>
            <a:r>
              <a:t>Eingabe: Tracking</a:t>
            </a:r>
          </a:p>
          <a:p>
            <a:pPr lvl="1"/>
            <a:r>
              <a:t>Ausgabe: Displays</a:t>
            </a:r>
          </a:p>
          <a:p>
            <a:pPr lvl="1"/>
            <a:r>
              <a:t>Interaktion in der Virtuellen Welt</a:t>
            </a:r>
          </a:p>
          <a:p>
            <a:pPr lvl="1"/>
            <a:r>
              <a:t>Eintauchen in die virtuelle Welt</a:t>
            </a:r>
          </a:p>
          <a:p>
            <a:pPr/>
            <a:r>
              <a:t>Augmented Reality</a:t>
            </a:r>
          </a:p>
          <a:p>
            <a:pPr lvl="1"/>
            <a:r>
              <a:t>Eingabe: Tracking</a:t>
            </a:r>
          </a:p>
          <a:p>
            <a:pPr lvl="1"/>
            <a:r>
              <a:t>Ausgabe: Displays</a:t>
            </a:r>
          </a:p>
          <a:p>
            <a:pPr lvl="1"/>
            <a:r>
              <a:t>Interaktion und UI Konzepte in AR</a:t>
            </a:r>
          </a:p>
        </p:txBody>
      </p:sp>
      <p:sp>
        <p:nvSpPr>
          <p:cNvPr id="302" name="Foliennummer"/>
          <p:cNvSpPr txBox="1"/>
          <p:nvPr>
            <p:ph type="sldNum" sz="quarter" idx="2"/>
          </p:nvPr>
        </p:nvSpPr>
        <p:spPr>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Tree>
  </p:cSld>
  <p:clrMapOvr>
    <a:masterClrMapping/>
  </p:clrMapOvr>
  <p:transition xmlns:p14="http://schemas.microsoft.com/office/powerpoint/2010/main" spd="med" advClick="1"/>
</p:sld>
</file>

<file path=ppt/slides/slide3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04" name="Butz, Krüger, Völkel: Mensch-Maschine-Interaktion, Kapitel 20 - Virtual und Augmented Reality                 Folie"/>
          <p:cNvSpPr txBox="1"/>
          <p:nvPr/>
        </p:nvSpPr>
        <p:spPr>
          <a:xfrm>
            <a:off x="170816" y="9497434"/>
            <a:ext cx="12663168" cy="278664"/>
          </a:xfrm>
          <a:prstGeom prst="rect">
            <a:avLst/>
          </a:prstGeom>
          <a:ln w="3175">
            <a:miter lim="400000"/>
          </a:ln>
          <a:extLst>
            <a:ext uri="{C572A759-6A51-4108-AA02-DFA0A04FC94B}">
              <ma14:wrappingTextBoxFlag xmlns:ma14="http://schemas.microsoft.com/office/mac/drawingml/2011/main" val="1"/>
            </a:ext>
          </a:extLst>
        </p:spPr>
        <p:txBody>
          <a:bodyPr lIns="40640" tIns="40640" rIns="40640" bIns="40640">
            <a:spAutoFit/>
          </a:bodyPr>
          <a:lstStyle>
            <a:lvl1pPr>
              <a:buClr>
                <a:srgbClr val="000000"/>
              </a:buClr>
              <a:buFont typeface="Arial"/>
              <a:defRPr sz="1400"/>
            </a:lvl1pPr>
          </a:lstStyle>
          <a:p>
            <a:pPr/>
            <a:r>
              <a:t>Butz, Krüger, Völkel: Mensch-Maschine-Interaktion, Kapitel 20 - Virtual und Augmented Reality	       			      Folie</a:t>
            </a:r>
          </a:p>
        </p:txBody>
      </p:sp>
      <p:sp>
        <p:nvSpPr>
          <p:cNvPr id="305" name="Linie"/>
          <p:cNvSpPr/>
          <p:nvPr/>
        </p:nvSpPr>
        <p:spPr>
          <a:xfrm>
            <a:off x="-1" y="9504303"/>
            <a:ext cx="13004802" cy="1883"/>
          </a:xfrm>
          <a:prstGeom prst="line">
            <a:avLst/>
          </a:prstGeom>
          <a:ln w="3175">
            <a:solidFill>
              <a:srgbClr val="000000"/>
            </a:solidFill>
          </a:ln>
        </p:spPr>
        <p:txBody>
          <a:bodyPr lIns="0" tIns="0" rIns="0" bIns="0"/>
          <a:lstStyle/>
          <a:p>
            <a:pPr marL="0" marR="0" defTabSz="457200">
              <a:defRPr sz="1100">
                <a:uFillTx/>
                <a:latin typeface="Helvetica"/>
                <a:ea typeface="Helvetica"/>
                <a:cs typeface="Helvetica"/>
                <a:sym typeface="Helvetica"/>
              </a:defRPr>
            </a:pPr>
          </a:p>
        </p:txBody>
      </p:sp>
      <p:sp>
        <p:nvSpPr>
          <p:cNvPr id="306" name="Video-basiertes See-through HMD"/>
          <p:cNvSpPr txBox="1"/>
          <p:nvPr>
            <p:ph type="title"/>
          </p:nvPr>
        </p:nvSpPr>
        <p:spPr>
          <a:prstGeom prst="rect">
            <a:avLst/>
          </a:prstGeom>
        </p:spPr>
        <p:txBody>
          <a:bodyPr/>
          <a:lstStyle/>
          <a:p>
            <a:pPr/>
            <a:r>
              <a:t>Video-basiertes See-through HMD</a:t>
            </a:r>
          </a:p>
        </p:txBody>
      </p:sp>
      <p:sp>
        <p:nvSpPr>
          <p:cNvPr id="307" name="Foliennummer"/>
          <p:cNvSpPr txBox="1"/>
          <p:nvPr>
            <p:ph type="sldNum" sz="quarter" idx="2"/>
          </p:nvPr>
        </p:nvSpPr>
        <p:spPr>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pic>
        <p:nvPicPr>
          <p:cNvPr id="308" name="HMD-Prinzipien-1.pdf" descr="HMD-Prinzipien-1.pdf"/>
          <p:cNvPicPr>
            <a:picLocks noChangeAspect="1"/>
          </p:cNvPicPr>
          <p:nvPr/>
        </p:nvPicPr>
        <p:blipFill>
          <a:blip r:embed="rId2">
            <a:extLst/>
          </a:blip>
          <a:stretch>
            <a:fillRect/>
          </a:stretch>
        </p:blipFill>
        <p:spPr>
          <a:xfrm>
            <a:off x="203200" y="687762"/>
            <a:ext cx="12598400" cy="5491611"/>
          </a:xfrm>
          <a:prstGeom prst="rect">
            <a:avLst/>
          </a:prstGeom>
          <a:ln w="3175"/>
        </p:spPr>
      </p:pic>
      <p:sp>
        <p:nvSpPr>
          <p:cNvPr id="309" name="keine Verzögerung zwischen realer und virtueller Welt…"/>
          <p:cNvSpPr txBox="1"/>
          <p:nvPr>
            <p:ph type="body" sz="half" idx="1"/>
          </p:nvPr>
        </p:nvSpPr>
        <p:spPr>
          <a:xfrm>
            <a:off x="203200" y="6451856"/>
            <a:ext cx="12598400" cy="2906249"/>
          </a:xfrm>
          <a:prstGeom prst="rect">
            <a:avLst/>
          </a:prstGeom>
        </p:spPr>
        <p:txBody>
          <a:bodyPr/>
          <a:lstStyle/>
          <a:p>
            <a:pPr/>
            <a:r>
              <a:t>keine Verzögerung zwischen realer und virtueller Welt</a:t>
            </a:r>
          </a:p>
          <a:p>
            <a:pPr/>
            <a:r>
              <a:t>beide verzögert gegenüber Kopfbewegung (cyber sickness)</a:t>
            </a:r>
          </a:p>
          <a:p>
            <a:pPr/>
            <a:r>
              <a:t>reale Welt nur in Kamera-Auflösung</a:t>
            </a:r>
          </a:p>
          <a:p>
            <a:pPr/>
            <a:r>
              <a:t>echte Mischung der Bilder!</a:t>
            </a:r>
          </a:p>
        </p:txBody>
      </p:sp>
    </p:spTree>
  </p:cSld>
  <p:clrMapOvr>
    <a:masterClrMapping/>
  </p:clrMapOvr>
  <p:transition xmlns:p14="http://schemas.microsoft.com/office/powerpoint/2010/main" spd="med" advClick="1"/>
</p:sld>
</file>

<file path=ppt/slides/slide3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11" name="Butz, Krüger, Völkel: Mensch-Maschine-Interaktion, Kapitel 20 - Virtual und Augmented Reality                 Folie"/>
          <p:cNvSpPr txBox="1"/>
          <p:nvPr/>
        </p:nvSpPr>
        <p:spPr>
          <a:xfrm>
            <a:off x="170816" y="9497434"/>
            <a:ext cx="12663168" cy="278664"/>
          </a:xfrm>
          <a:prstGeom prst="rect">
            <a:avLst/>
          </a:prstGeom>
          <a:ln w="3175">
            <a:miter lim="400000"/>
          </a:ln>
          <a:extLst>
            <a:ext uri="{C572A759-6A51-4108-AA02-DFA0A04FC94B}">
              <ma14:wrappingTextBoxFlag xmlns:ma14="http://schemas.microsoft.com/office/mac/drawingml/2011/main" val="1"/>
            </a:ext>
          </a:extLst>
        </p:spPr>
        <p:txBody>
          <a:bodyPr lIns="40640" tIns="40640" rIns="40640" bIns="40640">
            <a:spAutoFit/>
          </a:bodyPr>
          <a:lstStyle>
            <a:lvl1pPr>
              <a:buClr>
                <a:srgbClr val="000000"/>
              </a:buClr>
              <a:buFont typeface="Arial"/>
              <a:defRPr sz="1400"/>
            </a:lvl1pPr>
          </a:lstStyle>
          <a:p>
            <a:pPr/>
            <a:r>
              <a:t>Butz, Krüger, Völkel: Mensch-Maschine-Interaktion, Kapitel 20 - Virtual und Augmented Reality	       			      Folie</a:t>
            </a:r>
          </a:p>
        </p:txBody>
      </p:sp>
      <p:sp>
        <p:nvSpPr>
          <p:cNvPr id="312" name="Linie"/>
          <p:cNvSpPr/>
          <p:nvPr/>
        </p:nvSpPr>
        <p:spPr>
          <a:xfrm>
            <a:off x="-1" y="9504303"/>
            <a:ext cx="13004802" cy="1883"/>
          </a:xfrm>
          <a:prstGeom prst="line">
            <a:avLst/>
          </a:prstGeom>
          <a:ln w="3175">
            <a:solidFill>
              <a:srgbClr val="000000"/>
            </a:solidFill>
          </a:ln>
        </p:spPr>
        <p:txBody>
          <a:bodyPr lIns="0" tIns="0" rIns="0" bIns="0"/>
          <a:lstStyle/>
          <a:p>
            <a:pPr marL="0" marR="0" defTabSz="457200">
              <a:defRPr sz="1100">
                <a:uFillTx/>
                <a:latin typeface="Helvetica"/>
                <a:ea typeface="Helvetica"/>
                <a:cs typeface="Helvetica"/>
                <a:sym typeface="Helvetica"/>
              </a:defRPr>
            </a:pPr>
          </a:p>
        </p:txBody>
      </p:sp>
      <p:sp>
        <p:nvSpPr>
          <p:cNvPr id="313" name="Optisches See-through HMD"/>
          <p:cNvSpPr txBox="1"/>
          <p:nvPr>
            <p:ph type="title"/>
          </p:nvPr>
        </p:nvSpPr>
        <p:spPr>
          <a:prstGeom prst="rect">
            <a:avLst/>
          </a:prstGeom>
        </p:spPr>
        <p:txBody>
          <a:bodyPr/>
          <a:lstStyle/>
          <a:p>
            <a:pPr/>
            <a:r>
              <a:t>Optisches See-through HMD</a:t>
            </a:r>
          </a:p>
        </p:txBody>
      </p:sp>
      <p:sp>
        <p:nvSpPr>
          <p:cNvPr id="314" name="Foliennummer"/>
          <p:cNvSpPr txBox="1"/>
          <p:nvPr>
            <p:ph type="sldNum" sz="quarter" idx="2"/>
          </p:nvPr>
        </p:nvSpPr>
        <p:spPr>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pic>
        <p:nvPicPr>
          <p:cNvPr id="315" name="HMD-Prinzipien-2.pdf" descr="HMD-Prinzipien-2.pdf"/>
          <p:cNvPicPr>
            <a:picLocks noChangeAspect="1"/>
          </p:cNvPicPr>
          <p:nvPr/>
        </p:nvPicPr>
        <p:blipFill>
          <a:blip r:embed="rId2">
            <a:extLst/>
          </a:blip>
          <a:stretch>
            <a:fillRect/>
          </a:stretch>
        </p:blipFill>
        <p:spPr>
          <a:xfrm>
            <a:off x="203200" y="1834366"/>
            <a:ext cx="9810084" cy="4191163"/>
          </a:xfrm>
          <a:prstGeom prst="rect">
            <a:avLst/>
          </a:prstGeom>
          <a:ln w="3175"/>
        </p:spPr>
      </p:pic>
      <p:sp>
        <p:nvSpPr>
          <p:cNvPr id="316" name="Abweichung zwischen realer und virtueller Welt (lag, jitter)…"/>
          <p:cNvSpPr txBox="1"/>
          <p:nvPr>
            <p:ph type="body" sz="half" idx="1"/>
          </p:nvPr>
        </p:nvSpPr>
        <p:spPr>
          <a:xfrm>
            <a:off x="203200" y="6451856"/>
            <a:ext cx="12598400" cy="2906249"/>
          </a:xfrm>
          <a:prstGeom prst="rect">
            <a:avLst/>
          </a:prstGeom>
        </p:spPr>
        <p:txBody>
          <a:bodyPr/>
          <a:lstStyle/>
          <a:p>
            <a:pPr/>
            <a:r>
              <a:t>Abweichung zwischen realer und virtueller Welt (lag, jitter)</a:t>
            </a:r>
          </a:p>
          <a:p>
            <a:pPr/>
            <a:r>
              <a:t>reales Bild synchron mit Kopfbewegung (- cyber sickness)</a:t>
            </a:r>
          </a:p>
          <a:p>
            <a:pPr/>
            <a:r>
              <a:t>reale Welt nicht durch Kameraauflösung beschränkt</a:t>
            </a:r>
          </a:p>
          <a:p>
            <a:pPr/>
            <a:r>
              <a:t>Nur additive Lichtmischung (kann nicht abdunkeln)</a:t>
            </a:r>
          </a:p>
        </p:txBody>
      </p:sp>
    </p:spTree>
  </p:cSld>
  <p:clrMapOvr>
    <a:masterClrMapping/>
  </p:clrMapOvr>
  <p:transition xmlns:p14="http://schemas.microsoft.com/office/powerpoint/2010/main" spd="med" advClick="1"/>
</p:sld>
</file>

<file path=ppt/slides/slide3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18" name="Butz, Krüger, Völkel: Mensch-Maschine-Interaktion, Kapitel 20 - Virtual und Augmented Reality                 Folie"/>
          <p:cNvSpPr txBox="1"/>
          <p:nvPr/>
        </p:nvSpPr>
        <p:spPr>
          <a:xfrm>
            <a:off x="170816" y="9497434"/>
            <a:ext cx="12663168" cy="278664"/>
          </a:xfrm>
          <a:prstGeom prst="rect">
            <a:avLst/>
          </a:prstGeom>
          <a:ln w="3175">
            <a:miter lim="400000"/>
          </a:ln>
          <a:extLst>
            <a:ext uri="{C572A759-6A51-4108-AA02-DFA0A04FC94B}">
              <ma14:wrappingTextBoxFlag xmlns:ma14="http://schemas.microsoft.com/office/mac/drawingml/2011/main" val="1"/>
            </a:ext>
          </a:extLst>
        </p:spPr>
        <p:txBody>
          <a:bodyPr lIns="40640" tIns="40640" rIns="40640" bIns="40640">
            <a:spAutoFit/>
          </a:bodyPr>
          <a:lstStyle>
            <a:lvl1pPr>
              <a:buClr>
                <a:srgbClr val="000000"/>
              </a:buClr>
              <a:buFont typeface="Arial"/>
              <a:defRPr sz="1400"/>
            </a:lvl1pPr>
          </a:lstStyle>
          <a:p>
            <a:pPr/>
            <a:r>
              <a:t>Butz, Krüger, Völkel: Mensch-Maschine-Interaktion, Kapitel 20 - Virtual und Augmented Reality	       			      Folie</a:t>
            </a:r>
          </a:p>
        </p:txBody>
      </p:sp>
      <p:sp>
        <p:nvSpPr>
          <p:cNvPr id="319" name="Linie"/>
          <p:cNvSpPr/>
          <p:nvPr/>
        </p:nvSpPr>
        <p:spPr>
          <a:xfrm>
            <a:off x="-1" y="9504303"/>
            <a:ext cx="13004802" cy="1883"/>
          </a:xfrm>
          <a:prstGeom prst="line">
            <a:avLst/>
          </a:prstGeom>
          <a:ln w="3175">
            <a:solidFill>
              <a:srgbClr val="000000"/>
            </a:solidFill>
          </a:ln>
        </p:spPr>
        <p:txBody>
          <a:bodyPr lIns="0" tIns="0" rIns="0" bIns="0"/>
          <a:lstStyle/>
          <a:p>
            <a:pPr marL="0" marR="0" defTabSz="457200">
              <a:defRPr sz="1100">
                <a:uFillTx/>
                <a:latin typeface="Helvetica"/>
                <a:ea typeface="Helvetica"/>
                <a:cs typeface="Helvetica"/>
                <a:sym typeface="Helvetica"/>
              </a:defRPr>
            </a:pPr>
          </a:p>
        </p:txBody>
      </p:sp>
      <p:sp>
        <p:nvSpPr>
          <p:cNvPr id="320" name="Microsoft Hololens"/>
          <p:cNvSpPr txBox="1"/>
          <p:nvPr>
            <p:ph type="title"/>
          </p:nvPr>
        </p:nvSpPr>
        <p:spPr>
          <a:prstGeom prst="rect">
            <a:avLst/>
          </a:prstGeom>
        </p:spPr>
        <p:txBody>
          <a:bodyPr/>
          <a:lstStyle/>
          <a:p>
            <a:pPr/>
            <a:r>
              <a:t>Microsoft Hololens</a:t>
            </a:r>
          </a:p>
        </p:txBody>
      </p:sp>
      <p:sp>
        <p:nvSpPr>
          <p:cNvPr id="321" name="Optisches See-through HMD…"/>
          <p:cNvSpPr txBox="1"/>
          <p:nvPr>
            <p:ph type="body" sz="half" idx="1"/>
          </p:nvPr>
        </p:nvSpPr>
        <p:spPr>
          <a:xfrm>
            <a:off x="203200" y="6706317"/>
            <a:ext cx="12598400" cy="2651788"/>
          </a:xfrm>
          <a:prstGeom prst="rect">
            <a:avLst/>
          </a:prstGeom>
        </p:spPr>
        <p:txBody>
          <a:bodyPr/>
          <a:lstStyle/>
          <a:p>
            <a:pPr/>
            <a:r>
              <a:t>Optisches See-through HMD</a:t>
            </a:r>
          </a:p>
          <a:p>
            <a:pPr/>
            <a:r>
              <a:t>kein externer Rechner benötigt</a:t>
            </a:r>
          </a:p>
          <a:p>
            <a:pPr/>
            <a:r>
              <a:t>Tiefenkamera zur Erfassung der 3D Szene</a:t>
            </a:r>
          </a:p>
          <a:p>
            <a:pPr/>
            <a:r>
              <a:t>inside-out tracking und Gestenerkennung</a:t>
            </a:r>
          </a:p>
        </p:txBody>
      </p:sp>
      <p:sp>
        <p:nvSpPr>
          <p:cNvPr id="322" name="Foliennummer"/>
          <p:cNvSpPr txBox="1"/>
          <p:nvPr>
            <p:ph type="sldNum" sz="quarter" idx="2"/>
          </p:nvPr>
        </p:nvSpPr>
        <p:spPr>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pic>
        <p:nvPicPr>
          <p:cNvPr id="323" name="Microsoft-HoloLens-RGB.jpg" descr="Microsoft-HoloLens-RGB.jpg"/>
          <p:cNvPicPr>
            <a:picLocks noChangeAspect="1"/>
          </p:cNvPicPr>
          <p:nvPr/>
        </p:nvPicPr>
        <p:blipFill>
          <a:blip r:embed="rId2">
            <a:extLst/>
          </a:blip>
          <a:stretch>
            <a:fillRect/>
          </a:stretch>
        </p:blipFill>
        <p:spPr>
          <a:xfrm>
            <a:off x="0" y="1252974"/>
            <a:ext cx="13004801" cy="5412810"/>
          </a:xfrm>
          <a:prstGeom prst="rect">
            <a:avLst/>
          </a:prstGeom>
          <a:ln w="3175"/>
        </p:spPr>
      </p:pic>
    </p:spTree>
  </p:cSld>
  <p:clrMapOvr>
    <a:masterClrMapping/>
  </p:clrMapOvr>
  <p:transition xmlns:p14="http://schemas.microsoft.com/office/powerpoint/2010/main" spd="med" advClick="1"/>
</p:sld>
</file>

<file path=ppt/slides/slide4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sp>
        <p:nvSpPr>
          <p:cNvPr id="325" name="Butz, Krüger, Völkel: Mensch-Maschine-Interaktion, Kapitel 20 - Virtual und Augmented Reality                 Folie"/>
          <p:cNvSpPr txBox="1"/>
          <p:nvPr/>
        </p:nvSpPr>
        <p:spPr>
          <a:xfrm>
            <a:off x="170816" y="9497434"/>
            <a:ext cx="12663168" cy="278664"/>
          </a:xfrm>
          <a:prstGeom prst="rect">
            <a:avLst/>
          </a:prstGeom>
          <a:ln w="3175">
            <a:miter lim="400000"/>
          </a:ln>
          <a:extLst>
            <a:ext uri="{C572A759-6A51-4108-AA02-DFA0A04FC94B}">
              <ma14:wrappingTextBoxFlag xmlns:ma14="http://schemas.microsoft.com/office/mac/drawingml/2011/main" val="1"/>
            </a:ext>
          </a:extLst>
        </p:spPr>
        <p:txBody>
          <a:bodyPr lIns="40640" tIns="40640" rIns="40640" bIns="40640">
            <a:spAutoFit/>
          </a:bodyPr>
          <a:lstStyle>
            <a:lvl1pPr>
              <a:buClr>
                <a:srgbClr val="000000"/>
              </a:buClr>
              <a:buFont typeface="Arial"/>
              <a:defRPr sz="1400"/>
            </a:lvl1pPr>
          </a:lstStyle>
          <a:p>
            <a:pPr/>
            <a:r>
              <a:t>Butz, Krüger, Völkel: Mensch-Maschine-Interaktion, Kapitel 20 - Virtual und Augmented Reality	       			      Folie</a:t>
            </a:r>
          </a:p>
        </p:txBody>
      </p:sp>
      <p:sp>
        <p:nvSpPr>
          <p:cNvPr id="326" name="Linie"/>
          <p:cNvSpPr/>
          <p:nvPr/>
        </p:nvSpPr>
        <p:spPr>
          <a:xfrm>
            <a:off x="-1" y="9504303"/>
            <a:ext cx="13004802" cy="1883"/>
          </a:xfrm>
          <a:prstGeom prst="line">
            <a:avLst/>
          </a:prstGeom>
          <a:ln w="3175">
            <a:solidFill>
              <a:srgbClr val="000000"/>
            </a:solidFill>
          </a:ln>
        </p:spPr>
        <p:txBody>
          <a:bodyPr lIns="0" tIns="0" rIns="0" bIns="0"/>
          <a:lstStyle/>
          <a:p>
            <a:pPr marL="0" marR="0" defTabSz="457200">
              <a:defRPr sz="1100">
                <a:uFillTx/>
                <a:latin typeface="Helvetica"/>
                <a:ea typeface="Helvetica"/>
                <a:cs typeface="Helvetica"/>
                <a:sym typeface="Helvetica"/>
              </a:defRPr>
            </a:pPr>
          </a:p>
        </p:txBody>
      </p:sp>
      <p:sp>
        <p:nvSpPr>
          <p:cNvPr id="327" name="Foliennummer"/>
          <p:cNvSpPr txBox="1"/>
          <p:nvPr>
            <p:ph type="sldNum" sz="quarter" idx="2"/>
          </p:nvPr>
        </p:nvSpPr>
        <p:spPr>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
        <p:nvSpPr>
          <p:cNvPr id="328" name="https://www.youtube.com/watch?v=d54aGJFxSEo"/>
          <p:cNvSpPr txBox="1"/>
          <p:nvPr/>
        </p:nvSpPr>
        <p:spPr>
          <a:xfrm>
            <a:off x="10233679" y="8575373"/>
            <a:ext cx="2683514" cy="204542"/>
          </a:xfrm>
          <a:prstGeom prst="rect">
            <a:avLst/>
          </a:prstGeom>
          <a:ln w="3175">
            <a:miter lim="400000"/>
          </a:ln>
          <a:extLst>
            <a:ext uri="{C572A759-6A51-4108-AA02-DFA0A04FC94B}">
              <ma14:wrappingTextBoxFlag xmlns:ma14="http://schemas.microsoft.com/office/mac/drawingml/2011/main" val="1"/>
            </a:ext>
          </a:extLst>
        </p:spPr>
        <p:txBody>
          <a:bodyPr wrap="none" lIns="40640" tIns="40640" rIns="40640" bIns="40640" anchor="ctr">
            <a:spAutoFit/>
          </a:bodyPr>
          <a:lstStyle>
            <a:lvl1pPr>
              <a:defRPr sz="900">
                <a:solidFill>
                  <a:srgbClr val="FFFFFF"/>
                </a:solidFill>
              </a:defRPr>
            </a:lvl1pPr>
          </a:lstStyle>
          <a:p>
            <a:pPr/>
            <a:r>
              <a:t>https://www.youtube.com/watch?v=d54aGJFxSEo</a:t>
            </a:r>
          </a:p>
        </p:txBody>
      </p:sp>
      <p:pic>
        <p:nvPicPr>
          <p:cNvPr id="329" name="Microsoft HoloLens - Offizieller Ankündigungstrailer.mp4" descr="Microsoft HoloLens - Offizieller Ankündigungstrailer.mp4"/>
          <p:cNvPicPr>
            <a:picLocks noChangeAspect="0"/>
          </p:cNvPicPr>
          <p:nvPr>
            <a:videoFile r:link="rId2"/>
            <p:extLst>
              <p:ext uri="{DAA4B4D4-6D71-4841-9C94-3DE7FCFB9230}">
                <p14:media xmlns:p14="http://schemas.microsoft.com/office/powerpoint/2010/main" r:embed="rId3"/>
              </p:ext>
            </p:extLst>
          </p:nvPr>
        </p:nvPicPr>
        <p:blipFill>
          <a:blip r:embed="rId4">
            <a:extLst/>
          </a:blip>
          <a:stretch>
            <a:fillRect/>
          </a:stretch>
        </p:blipFill>
        <p:spPr>
          <a:xfrm>
            <a:off x="-1" y="1219200"/>
            <a:ext cx="13004801" cy="7315200"/>
          </a:xfrm>
          <a:prstGeom prst="rect">
            <a:avLst/>
          </a:prstGeom>
          <a:ln w="12700">
            <a:miter lim="400000"/>
          </a:ln>
        </p:spPr>
      </p:pic>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mediacall" nodeType="clickEffect" presetSubtype="0" presetID="1" grpId="1" fill="hold">
                                  <p:stCondLst>
                                    <p:cond delay="0"/>
                                  </p:stCondLst>
                                  <p:childTnLst>
                                    <p:cmd type="call" cmd="playFrom(0.0)">
                                      <p:cBhvr>
                                        <p:cTn id="6" dur="132259" fill="hold"/>
                                        <p:tgtEl>
                                          <p:spTgt spid="329"/>
                                        </p:tgtEl>
                                      </p:cBhvr>
                                    </p:cmd>
                                  </p:childTnLst>
                                </p:cTn>
                              </p:par>
                            </p:childTnLst>
                          </p:cTn>
                        </p:par>
                      </p:childTnLst>
                    </p:cTn>
                  </p:par>
                </p:childTnLst>
              </p:cTn>
              <p:prevCondLst>
                <p:cond evt="onPrev">
                  <p:tgtEl>
                    <p:sldTgt/>
                  </p:tgtEl>
                </p:cond>
              </p:prevCondLst>
              <p:nextCondLst>
                <p:cond evt="onNext">
                  <p:tgtEl>
                    <p:sldTgt/>
                  </p:tgtEl>
                </p:cond>
              </p:nextCondLst>
            </p:seq>
            <p:video fullScrn="0">
              <p:cMediaNode mute="0" showWhenStopped="1" numSld="1" vol="100000">
                <p:cTn id="7" fill="hold" display="0">
                  <p:stCondLst>
                    <p:cond delay="indefinite"/>
                  </p:stCondLst>
                </p:cTn>
                <p:tgtEl>
                  <p:spTgt spid="329"/>
                </p:tgtEl>
              </p:cMediaNode>
            </p:video>
            <p:seq concurrent="1" prevAc="none" nextAc="seek">
              <p:cTn id="8" evtFilter="cancelBubble" nodeType="interactiveSeq" restart="whenNotActive" fill="hold">
                <p:stCondLst>
                  <p:cond delay="0" evt="onClick">
                    <p:tgtEl>
                      <p:spTgt spid="329"/>
                    </p:tgtEl>
                  </p:cond>
                </p:stCondLst>
                <p:endSync delay="0" evt="end">
                  <p:rtn val="all"/>
                </p:endSync>
                <p:childTnLst>
                  <p:par>
                    <p:cTn id="9" fill="hold">
                      <p:stCondLst>
                        <p:cond delay="0"/>
                      </p:stCondLst>
                      <p:childTnLst>
                        <p:par>
                          <p:cTn id="10" fill="hold">
                            <p:stCondLst>
                              <p:cond delay="0"/>
                            </p:stCondLst>
                            <p:childTnLst>
                              <p:par>
                                <p:cTn id="11" presetClass="mediacall" nodeType="clickEffect" presetSubtype="0" presetID="2" fill="hold">
                                  <p:stCondLst>
                                    <p:cond delay="0"/>
                                  </p:stCondLst>
                                  <p:childTnLst>
                                    <p:cmd type="call" cmd="togglePause">
                                      <p:cBhvr>
                                        <p:cTn id="12" dur="1" fill="hold"/>
                                        <p:tgtEl>
                                          <p:spTgt spid="329"/>
                                        </p:tgtEl>
                                      </p:cBhvr>
                                    </p:cmd>
                                  </p:childTnLst>
                                </p:cTn>
                              </p:par>
                            </p:childTnLst>
                          </p:cTn>
                        </p:par>
                      </p:childTnLst>
                    </p:cTn>
                  </p:par>
                </p:childTnLst>
              </p:cTn>
              <p:nextCondLst>
                <p:cond delay="0" evt="onClick">
                  <p:tgtEl>
                    <p:spTgt spid="329"/>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31" name="Butz, Krüger, Völkel: Mensch-Maschine-Interaktion, Kapitel 20 - Virtual und Augmented Reality                 Folie"/>
          <p:cNvSpPr txBox="1"/>
          <p:nvPr/>
        </p:nvSpPr>
        <p:spPr>
          <a:xfrm>
            <a:off x="170816" y="9497434"/>
            <a:ext cx="12663168" cy="278664"/>
          </a:xfrm>
          <a:prstGeom prst="rect">
            <a:avLst/>
          </a:prstGeom>
          <a:ln w="3175">
            <a:miter lim="400000"/>
          </a:ln>
          <a:extLst>
            <a:ext uri="{C572A759-6A51-4108-AA02-DFA0A04FC94B}">
              <ma14:wrappingTextBoxFlag xmlns:ma14="http://schemas.microsoft.com/office/mac/drawingml/2011/main" val="1"/>
            </a:ext>
          </a:extLst>
        </p:spPr>
        <p:txBody>
          <a:bodyPr lIns="40640" tIns="40640" rIns="40640" bIns="40640">
            <a:spAutoFit/>
          </a:bodyPr>
          <a:lstStyle>
            <a:lvl1pPr>
              <a:buClr>
                <a:srgbClr val="000000"/>
              </a:buClr>
              <a:buFont typeface="Arial"/>
              <a:defRPr sz="1400"/>
            </a:lvl1pPr>
          </a:lstStyle>
          <a:p>
            <a:pPr/>
            <a:r>
              <a:t>Butz, Krüger, Völkel: Mensch-Maschine-Interaktion, Kapitel 20 - Virtual und Augmented Reality	       			      Folie</a:t>
            </a:r>
          </a:p>
        </p:txBody>
      </p:sp>
      <p:sp>
        <p:nvSpPr>
          <p:cNvPr id="332" name="Linie"/>
          <p:cNvSpPr/>
          <p:nvPr/>
        </p:nvSpPr>
        <p:spPr>
          <a:xfrm>
            <a:off x="-1" y="9504303"/>
            <a:ext cx="13004802" cy="1883"/>
          </a:xfrm>
          <a:prstGeom prst="line">
            <a:avLst/>
          </a:prstGeom>
          <a:ln w="3175">
            <a:solidFill>
              <a:srgbClr val="000000"/>
            </a:solidFill>
          </a:ln>
        </p:spPr>
        <p:txBody>
          <a:bodyPr lIns="0" tIns="0" rIns="0" bIns="0"/>
          <a:lstStyle/>
          <a:p>
            <a:pPr marL="0" marR="0" defTabSz="457200">
              <a:defRPr sz="1100">
                <a:uFillTx/>
                <a:latin typeface="Helvetica"/>
                <a:ea typeface="Helvetica"/>
                <a:cs typeface="Helvetica"/>
                <a:sym typeface="Helvetica"/>
              </a:defRPr>
            </a:pPr>
          </a:p>
        </p:txBody>
      </p:sp>
      <p:sp>
        <p:nvSpPr>
          <p:cNvPr id="333" name="Handheld AR mittels Smartphone: Augment"/>
          <p:cNvSpPr txBox="1"/>
          <p:nvPr>
            <p:ph type="title"/>
          </p:nvPr>
        </p:nvSpPr>
        <p:spPr>
          <a:prstGeom prst="rect">
            <a:avLst/>
          </a:prstGeom>
        </p:spPr>
        <p:txBody>
          <a:bodyPr/>
          <a:lstStyle/>
          <a:p>
            <a:pPr/>
            <a:r>
              <a:t>Handheld AR mittels Smartphone: Augment</a:t>
            </a:r>
          </a:p>
        </p:txBody>
      </p:sp>
      <p:sp>
        <p:nvSpPr>
          <p:cNvPr id="334" name="Zum Bearbeiten doppelklicken"/>
          <p:cNvSpPr txBox="1"/>
          <p:nvPr>
            <p:ph type="body" idx="1"/>
          </p:nvPr>
        </p:nvSpPr>
        <p:spPr>
          <a:prstGeom prst="rect">
            <a:avLst/>
          </a:prstGeom>
        </p:spPr>
        <p:txBody>
          <a:bodyPr/>
          <a:lstStyle/>
          <a:p>
            <a:pPr/>
          </a:p>
        </p:txBody>
      </p:sp>
      <p:sp>
        <p:nvSpPr>
          <p:cNvPr id="335" name="Foliennummer"/>
          <p:cNvSpPr txBox="1"/>
          <p:nvPr>
            <p:ph type="sldNum" sz="quarter" idx="2"/>
          </p:nvPr>
        </p:nvSpPr>
        <p:spPr>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pic>
        <p:nvPicPr>
          <p:cNvPr id="336" name="Bild" descr="Bild"/>
          <p:cNvPicPr>
            <a:picLocks noChangeAspect="1"/>
          </p:cNvPicPr>
          <p:nvPr/>
        </p:nvPicPr>
        <p:blipFill>
          <a:blip r:embed="rId3">
            <a:extLst/>
          </a:blip>
          <a:stretch>
            <a:fillRect/>
          </a:stretch>
        </p:blipFill>
        <p:spPr>
          <a:xfrm>
            <a:off x="0" y="1094423"/>
            <a:ext cx="13004801" cy="8667700"/>
          </a:xfrm>
          <a:prstGeom prst="rect">
            <a:avLst/>
          </a:prstGeom>
          <a:ln w="3175"/>
        </p:spPr>
      </p:pic>
      <p:sp>
        <p:nvSpPr>
          <p:cNvPr id="337" name="http://www.architectmagazine.com/technology/products/three-augmented-and-virtual-reality-apps-for-design-and-construction_o"/>
          <p:cNvSpPr txBox="1"/>
          <p:nvPr/>
        </p:nvSpPr>
        <p:spPr>
          <a:xfrm>
            <a:off x="6342335" y="1125729"/>
            <a:ext cx="6600242" cy="204541"/>
          </a:xfrm>
          <a:prstGeom prst="rect">
            <a:avLst/>
          </a:prstGeom>
          <a:ln w="3175">
            <a:miter lim="400000"/>
          </a:ln>
          <a:extLst>
            <a:ext uri="{C572A759-6A51-4108-AA02-DFA0A04FC94B}">
              <ma14:wrappingTextBoxFlag xmlns:ma14="http://schemas.microsoft.com/office/mac/drawingml/2011/main" val="1"/>
            </a:ext>
          </a:extLst>
        </p:spPr>
        <p:txBody>
          <a:bodyPr wrap="none" lIns="40640" tIns="40640" rIns="40640" bIns="40640" anchor="ctr">
            <a:spAutoFit/>
          </a:bodyPr>
          <a:lstStyle>
            <a:lvl1pPr>
              <a:defRPr sz="900"/>
            </a:lvl1pPr>
          </a:lstStyle>
          <a:p>
            <a:pPr/>
            <a:r>
              <a:t>http://www.architectmagazine.com/technology/products/three-augmented-and-virtual-reality-apps-for-design-and-construction_o</a:t>
            </a:r>
          </a:p>
        </p:txBody>
      </p:sp>
    </p:spTree>
  </p:cSld>
  <p:clrMapOvr>
    <a:masterClrMapping/>
  </p:clrMapOvr>
  <p:transition xmlns:p14="http://schemas.microsoft.com/office/powerpoint/2010/main" spd="med" advClick="1"/>
</p:sld>
</file>

<file path=ppt/slides/slide4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sp>
        <p:nvSpPr>
          <p:cNvPr id="341" name="Butz, Krüger, Völkel: Mensch-Maschine-Interaktion, Kapitel 20 - Virtual und Augmented Reality                 Folie"/>
          <p:cNvSpPr txBox="1"/>
          <p:nvPr/>
        </p:nvSpPr>
        <p:spPr>
          <a:xfrm>
            <a:off x="170816" y="9497434"/>
            <a:ext cx="12663168" cy="278664"/>
          </a:xfrm>
          <a:prstGeom prst="rect">
            <a:avLst/>
          </a:prstGeom>
          <a:ln w="3175">
            <a:miter lim="400000"/>
          </a:ln>
          <a:extLst>
            <a:ext uri="{C572A759-6A51-4108-AA02-DFA0A04FC94B}">
              <ma14:wrappingTextBoxFlag xmlns:ma14="http://schemas.microsoft.com/office/mac/drawingml/2011/main" val="1"/>
            </a:ext>
          </a:extLst>
        </p:spPr>
        <p:txBody>
          <a:bodyPr lIns="40640" tIns="40640" rIns="40640" bIns="40640">
            <a:spAutoFit/>
          </a:bodyPr>
          <a:lstStyle>
            <a:lvl1pPr>
              <a:buClr>
                <a:srgbClr val="000000"/>
              </a:buClr>
              <a:buFont typeface="Arial"/>
              <a:defRPr sz="1400"/>
            </a:lvl1pPr>
          </a:lstStyle>
          <a:p>
            <a:pPr/>
            <a:r>
              <a:t>Butz, Krüger, Völkel: Mensch-Maschine-Interaktion, Kapitel 20 - Virtual und Augmented Reality	       			      Folie</a:t>
            </a:r>
          </a:p>
        </p:txBody>
      </p:sp>
      <p:sp>
        <p:nvSpPr>
          <p:cNvPr id="342" name="Linie"/>
          <p:cNvSpPr/>
          <p:nvPr/>
        </p:nvSpPr>
        <p:spPr>
          <a:xfrm>
            <a:off x="-1" y="9504303"/>
            <a:ext cx="13004802" cy="1883"/>
          </a:xfrm>
          <a:prstGeom prst="line">
            <a:avLst/>
          </a:prstGeom>
          <a:ln w="3175">
            <a:solidFill>
              <a:srgbClr val="000000"/>
            </a:solidFill>
          </a:ln>
        </p:spPr>
        <p:txBody>
          <a:bodyPr lIns="0" tIns="0" rIns="0" bIns="0"/>
          <a:lstStyle/>
          <a:p>
            <a:pPr marL="0" marR="0" defTabSz="457200">
              <a:defRPr sz="1100">
                <a:uFillTx/>
                <a:latin typeface="Helvetica"/>
                <a:ea typeface="Helvetica"/>
                <a:cs typeface="Helvetica"/>
                <a:sym typeface="Helvetica"/>
              </a:defRPr>
            </a:pPr>
          </a:p>
        </p:txBody>
      </p:sp>
      <p:sp>
        <p:nvSpPr>
          <p:cNvPr id="343" name="Augment Video"/>
          <p:cNvSpPr txBox="1"/>
          <p:nvPr>
            <p:ph type="title"/>
          </p:nvPr>
        </p:nvSpPr>
        <p:spPr>
          <a:prstGeom prst="rect">
            <a:avLst/>
          </a:prstGeom>
        </p:spPr>
        <p:txBody>
          <a:bodyPr/>
          <a:lstStyle/>
          <a:p>
            <a:pPr/>
            <a:r>
              <a:t>Augment Video</a:t>
            </a:r>
          </a:p>
        </p:txBody>
      </p:sp>
      <p:sp>
        <p:nvSpPr>
          <p:cNvPr id="344" name="Foliennummer"/>
          <p:cNvSpPr txBox="1"/>
          <p:nvPr>
            <p:ph type="sldNum" sz="quarter" idx="2"/>
          </p:nvPr>
        </p:nvSpPr>
        <p:spPr>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pic>
        <p:nvPicPr>
          <p:cNvPr id="345" name="Augment - View &amp; share your 3D models in Augmented Reality, on iPad, iPhone and Android.mp4" descr="Augment - View &amp; share your 3D models in Augmented Reality, on iPad, iPhone and Android.mp4"/>
          <p:cNvPicPr>
            <a:picLocks noChangeAspect="0"/>
          </p:cNvPicPr>
          <p:nvPr>
            <a:videoFile r:link="rId2"/>
            <p:extLst>
              <p:ext uri="{DAA4B4D4-6D71-4841-9C94-3DE7FCFB9230}">
                <p14:media xmlns:p14="http://schemas.microsoft.com/office/powerpoint/2010/main" r:embed="rId3"/>
              </p:ext>
            </p:extLst>
          </p:nvPr>
        </p:nvPicPr>
        <p:blipFill>
          <a:blip r:embed="rId4">
            <a:extLst/>
          </a:blip>
          <a:stretch>
            <a:fillRect/>
          </a:stretch>
        </p:blipFill>
        <p:spPr>
          <a:xfrm>
            <a:off x="-1" y="1219200"/>
            <a:ext cx="13004801" cy="7315200"/>
          </a:xfrm>
          <a:prstGeom prst="rect">
            <a:avLst/>
          </a:prstGeom>
          <a:ln w="12700">
            <a:miter lim="400000"/>
          </a:ln>
        </p:spPr>
      </p:pic>
      <p:sp>
        <p:nvSpPr>
          <p:cNvPr id="346" name="https://www.youtube.com/watch?time_continue=1&amp;v=tluBuQqeIiI"/>
          <p:cNvSpPr txBox="1"/>
          <p:nvPr/>
        </p:nvSpPr>
        <p:spPr>
          <a:xfrm>
            <a:off x="9560087" y="8571214"/>
            <a:ext cx="3423840" cy="204542"/>
          </a:xfrm>
          <a:prstGeom prst="rect">
            <a:avLst/>
          </a:prstGeom>
          <a:ln w="3175">
            <a:miter lim="400000"/>
          </a:ln>
          <a:extLst>
            <a:ext uri="{C572A759-6A51-4108-AA02-DFA0A04FC94B}">
              <ma14:wrappingTextBoxFlag xmlns:ma14="http://schemas.microsoft.com/office/mac/drawingml/2011/main" val="1"/>
            </a:ext>
          </a:extLst>
        </p:spPr>
        <p:txBody>
          <a:bodyPr wrap="none" lIns="40640" tIns="40640" rIns="40640" bIns="40640" anchor="ctr">
            <a:spAutoFit/>
          </a:bodyPr>
          <a:lstStyle>
            <a:lvl1pPr>
              <a:defRPr sz="900">
                <a:solidFill>
                  <a:srgbClr val="FFFFFF"/>
                </a:solidFill>
              </a:defRPr>
            </a:lvl1pPr>
          </a:lstStyle>
          <a:p>
            <a:pPr/>
            <a:r>
              <a:t>https://www.youtube.com/watch?time_continue=1&amp;v=tluBuQqeIiI</a:t>
            </a:r>
          </a:p>
        </p:txBody>
      </p:sp>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mediacall" nodeType="clickEffect" presetSubtype="0" presetID="1" grpId="1" fill="hold">
                                  <p:stCondLst>
                                    <p:cond delay="0"/>
                                  </p:stCondLst>
                                  <p:childTnLst>
                                    <p:cmd type="call" cmd="playFrom(0.0)">
                                      <p:cBhvr>
                                        <p:cTn id="6" dur="86400" fill="hold"/>
                                        <p:tgtEl>
                                          <p:spTgt spid="345"/>
                                        </p:tgtEl>
                                      </p:cBhvr>
                                    </p:cmd>
                                  </p:childTnLst>
                                </p:cTn>
                              </p:par>
                            </p:childTnLst>
                          </p:cTn>
                        </p:par>
                      </p:childTnLst>
                    </p:cTn>
                  </p:par>
                </p:childTnLst>
              </p:cTn>
              <p:prevCondLst>
                <p:cond evt="onPrev">
                  <p:tgtEl>
                    <p:sldTgt/>
                  </p:tgtEl>
                </p:cond>
              </p:prevCondLst>
              <p:nextCondLst>
                <p:cond evt="onNext">
                  <p:tgtEl>
                    <p:sldTgt/>
                  </p:tgtEl>
                </p:cond>
              </p:nextCondLst>
            </p:seq>
            <p:video fullScrn="0">
              <p:cMediaNode mute="0" showWhenStopped="1" numSld="1" vol="100000">
                <p:cTn id="7" fill="hold" display="0">
                  <p:stCondLst>
                    <p:cond delay="indefinite"/>
                  </p:stCondLst>
                </p:cTn>
                <p:tgtEl>
                  <p:spTgt spid="345"/>
                </p:tgtEl>
              </p:cMediaNode>
            </p:video>
            <p:seq concurrent="1" prevAc="none" nextAc="seek">
              <p:cTn id="8" evtFilter="cancelBubble" nodeType="interactiveSeq" restart="whenNotActive" fill="hold">
                <p:stCondLst>
                  <p:cond delay="0" evt="onClick">
                    <p:tgtEl>
                      <p:spTgt spid="345"/>
                    </p:tgtEl>
                  </p:cond>
                </p:stCondLst>
                <p:endSync delay="0" evt="end">
                  <p:rtn val="all"/>
                </p:endSync>
                <p:childTnLst>
                  <p:par>
                    <p:cTn id="9" fill="hold">
                      <p:stCondLst>
                        <p:cond delay="0"/>
                      </p:stCondLst>
                      <p:childTnLst>
                        <p:par>
                          <p:cTn id="10" fill="hold">
                            <p:stCondLst>
                              <p:cond delay="0"/>
                            </p:stCondLst>
                            <p:childTnLst>
                              <p:par>
                                <p:cTn id="11" presetClass="mediacall" nodeType="clickEffect" presetSubtype="0" presetID="2" fill="hold">
                                  <p:stCondLst>
                                    <p:cond delay="0"/>
                                  </p:stCondLst>
                                  <p:childTnLst>
                                    <p:cmd type="call" cmd="togglePause">
                                      <p:cBhvr>
                                        <p:cTn id="12" dur="1" fill="hold"/>
                                        <p:tgtEl>
                                          <p:spTgt spid="345"/>
                                        </p:tgtEl>
                                      </p:cBhvr>
                                    </p:cmd>
                                  </p:childTnLst>
                                </p:cTn>
                              </p:par>
                            </p:childTnLst>
                          </p:cTn>
                        </p:par>
                      </p:childTnLst>
                    </p:cTn>
                  </p:par>
                </p:childTnLst>
              </p:cTn>
              <p:nextCondLst>
                <p:cond delay="0" evt="onClick">
                  <p:tgtEl>
                    <p:spTgt spid="345"/>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48" name="Butz, Krüger, Völkel: Mensch-Maschine-Interaktion, Kapitel 20 - Virtual und Augmented Reality                 Folie"/>
          <p:cNvSpPr txBox="1"/>
          <p:nvPr/>
        </p:nvSpPr>
        <p:spPr>
          <a:xfrm>
            <a:off x="170816" y="9497434"/>
            <a:ext cx="12663168" cy="278664"/>
          </a:xfrm>
          <a:prstGeom prst="rect">
            <a:avLst/>
          </a:prstGeom>
          <a:ln w="3175">
            <a:miter lim="400000"/>
          </a:ln>
          <a:extLst>
            <a:ext uri="{C572A759-6A51-4108-AA02-DFA0A04FC94B}">
              <ma14:wrappingTextBoxFlag xmlns:ma14="http://schemas.microsoft.com/office/mac/drawingml/2011/main" val="1"/>
            </a:ext>
          </a:extLst>
        </p:spPr>
        <p:txBody>
          <a:bodyPr lIns="40640" tIns="40640" rIns="40640" bIns="40640">
            <a:spAutoFit/>
          </a:bodyPr>
          <a:lstStyle>
            <a:lvl1pPr>
              <a:buClr>
                <a:srgbClr val="000000"/>
              </a:buClr>
              <a:buFont typeface="Arial"/>
              <a:defRPr sz="1400"/>
            </a:lvl1pPr>
          </a:lstStyle>
          <a:p>
            <a:pPr/>
            <a:r>
              <a:t>Butz, Krüger, Völkel: Mensch-Maschine-Interaktion, Kapitel 20 - Virtual und Augmented Reality	       			      Folie</a:t>
            </a:r>
          </a:p>
        </p:txBody>
      </p:sp>
      <p:sp>
        <p:nvSpPr>
          <p:cNvPr id="349" name="Linie"/>
          <p:cNvSpPr/>
          <p:nvPr/>
        </p:nvSpPr>
        <p:spPr>
          <a:xfrm>
            <a:off x="-1" y="9504303"/>
            <a:ext cx="13004802" cy="1883"/>
          </a:xfrm>
          <a:prstGeom prst="line">
            <a:avLst/>
          </a:prstGeom>
          <a:ln w="3175">
            <a:solidFill>
              <a:srgbClr val="000000"/>
            </a:solidFill>
          </a:ln>
        </p:spPr>
        <p:txBody>
          <a:bodyPr lIns="0" tIns="0" rIns="0" bIns="0"/>
          <a:lstStyle/>
          <a:p>
            <a:pPr marL="0" marR="0" defTabSz="457200">
              <a:defRPr sz="1100">
                <a:uFillTx/>
                <a:latin typeface="Helvetica"/>
                <a:ea typeface="Helvetica"/>
                <a:cs typeface="Helvetica"/>
                <a:sym typeface="Helvetica"/>
              </a:defRPr>
            </a:pPr>
          </a:p>
        </p:txBody>
      </p:sp>
      <p:sp>
        <p:nvSpPr>
          <p:cNvPr id="350" name="Handheld AR mittels Smartphone: Peak.AR"/>
          <p:cNvSpPr txBox="1"/>
          <p:nvPr>
            <p:ph type="title"/>
          </p:nvPr>
        </p:nvSpPr>
        <p:spPr>
          <a:prstGeom prst="rect">
            <a:avLst/>
          </a:prstGeom>
        </p:spPr>
        <p:txBody>
          <a:bodyPr/>
          <a:lstStyle/>
          <a:p>
            <a:pPr/>
            <a:r>
              <a:t>Handheld AR mittels Smartphone: Peak.AR</a:t>
            </a:r>
          </a:p>
        </p:txBody>
      </p:sp>
      <p:sp>
        <p:nvSpPr>
          <p:cNvPr id="351" name="Foliennummer"/>
          <p:cNvSpPr txBox="1"/>
          <p:nvPr>
            <p:ph type="sldNum" sz="quarter" idx="2"/>
          </p:nvPr>
        </p:nvSpPr>
        <p:spPr>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pic>
        <p:nvPicPr>
          <p:cNvPr id="352" name="Bild" descr="Bild"/>
          <p:cNvPicPr>
            <a:picLocks noChangeAspect="1"/>
          </p:cNvPicPr>
          <p:nvPr/>
        </p:nvPicPr>
        <p:blipFill>
          <a:blip r:embed="rId3">
            <a:extLst/>
          </a:blip>
          <a:stretch>
            <a:fillRect/>
          </a:stretch>
        </p:blipFill>
        <p:spPr>
          <a:xfrm>
            <a:off x="0" y="1132814"/>
            <a:ext cx="13004801" cy="8640968"/>
          </a:xfrm>
          <a:prstGeom prst="rect">
            <a:avLst/>
          </a:prstGeom>
          <a:ln w="3175"/>
        </p:spPr>
      </p:pic>
      <p:sp>
        <p:nvSpPr>
          <p:cNvPr id="353" name="https://www.salzburgresearch.at/presseaussendung/peak-ar-2-0-neue-version-der-mobilen-app-peak-ar/"/>
          <p:cNvSpPr txBox="1"/>
          <p:nvPr/>
        </p:nvSpPr>
        <p:spPr>
          <a:xfrm>
            <a:off x="7516352" y="1209097"/>
            <a:ext cx="5418566" cy="204541"/>
          </a:xfrm>
          <a:prstGeom prst="rect">
            <a:avLst/>
          </a:prstGeom>
          <a:ln w="3175">
            <a:miter lim="400000"/>
          </a:ln>
          <a:extLst>
            <a:ext uri="{C572A759-6A51-4108-AA02-DFA0A04FC94B}">
              <ma14:wrappingTextBoxFlag xmlns:ma14="http://schemas.microsoft.com/office/mac/drawingml/2011/main" val="1"/>
            </a:ext>
          </a:extLst>
        </p:spPr>
        <p:txBody>
          <a:bodyPr wrap="none" lIns="40640" tIns="40640" rIns="40640" bIns="40640" anchor="ctr">
            <a:spAutoFit/>
          </a:bodyPr>
          <a:lstStyle>
            <a:lvl1pPr>
              <a:defRPr sz="900"/>
            </a:lvl1pPr>
          </a:lstStyle>
          <a:p>
            <a:pPr/>
            <a:r>
              <a:t>https://www.salzburgresearch.at/presseaussendung/peak-ar-2-0-neue-version-der-mobilen-app-peak-ar/</a:t>
            </a:r>
          </a:p>
        </p:txBody>
      </p:sp>
    </p:spTree>
  </p:cSld>
  <p:clrMapOvr>
    <a:masterClrMapping/>
  </p:clrMapOvr>
  <p:transition xmlns:p14="http://schemas.microsoft.com/office/powerpoint/2010/main" spd="med" advClick="1"/>
</p:sld>
</file>

<file path=ppt/slides/slide4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57" name="Butz, Krüger, Völkel: Mensch-Maschine-Interaktion, Kapitel 20 - Virtual und Augmented Reality                 Folie"/>
          <p:cNvSpPr txBox="1"/>
          <p:nvPr/>
        </p:nvSpPr>
        <p:spPr>
          <a:xfrm>
            <a:off x="170816" y="9497434"/>
            <a:ext cx="12663168" cy="278664"/>
          </a:xfrm>
          <a:prstGeom prst="rect">
            <a:avLst/>
          </a:prstGeom>
          <a:ln w="3175">
            <a:miter lim="400000"/>
          </a:ln>
          <a:extLst>
            <a:ext uri="{C572A759-6A51-4108-AA02-DFA0A04FC94B}">
              <ma14:wrappingTextBoxFlag xmlns:ma14="http://schemas.microsoft.com/office/mac/drawingml/2011/main" val="1"/>
            </a:ext>
          </a:extLst>
        </p:spPr>
        <p:txBody>
          <a:bodyPr lIns="40640" tIns="40640" rIns="40640" bIns="40640">
            <a:spAutoFit/>
          </a:bodyPr>
          <a:lstStyle>
            <a:lvl1pPr>
              <a:buClr>
                <a:srgbClr val="000000"/>
              </a:buClr>
              <a:buFont typeface="Arial"/>
              <a:defRPr sz="1400"/>
            </a:lvl1pPr>
          </a:lstStyle>
          <a:p>
            <a:pPr/>
            <a:r>
              <a:t>Butz, Krüger, Völkel: Mensch-Maschine-Interaktion, Kapitel 20 - Virtual und Augmented Reality	       			      Folie</a:t>
            </a:r>
          </a:p>
        </p:txBody>
      </p:sp>
      <p:sp>
        <p:nvSpPr>
          <p:cNvPr id="358" name="Linie"/>
          <p:cNvSpPr/>
          <p:nvPr/>
        </p:nvSpPr>
        <p:spPr>
          <a:xfrm>
            <a:off x="-1" y="9504303"/>
            <a:ext cx="13004802" cy="1883"/>
          </a:xfrm>
          <a:prstGeom prst="line">
            <a:avLst/>
          </a:prstGeom>
          <a:ln w="3175">
            <a:solidFill>
              <a:srgbClr val="000000"/>
            </a:solidFill>
          </a:ln>
        </p:spPr>
        <p:txBody>
          <a:bodyPr lIns="0" tIns="0" rIns="0" bIns="0"/>
          <a:lstStyle/>
          <a:p>
            <a:pPr marL="0" marR="0" defTabSz="457200">
              <a:defRPr sz="1100">
                <a:uFillTx/>
                <a:latin typeface="Helvetica"/>
                <a:ea typeface="Helvetica"/>
                <a:cs typeface="Helvetica"/>
                <a:sym typeface="Helvetica"/>
              </a:defRPr>
            </a:pPr>
          </a:p>
        </p:txBody>
      </p:sp>
      <p:sp>
        <p:nvSpPr>
          <p:cNvPr id="359" name="Handheld AR im kommerziellen Einsatz"/>
          <p:cNvSpPr txBox="1"/>
          <p:nvPr>
            <p:ph type="title"/>
          </p:nvPr>
        </p:nvSpPr>
        <p:spPr>
          <a:prstGeom prst="rect">
            <a:avLst/>
          </a:prstGeom>
        </p:spPr>
        <p:txBody>
          <a:bodyPr/>
          <a:lstStyle/>
          <a:p>
            <a:pPr/>
            <a:r>
              <a:t>Handheld AR im kommerziellen Einsatz</a:t>
            </a:r>
          </a:p>
        </p:txBody>
      </p:sp>
      <p:sp>
        <p:nvSpPr>
          <p:cNvPr id="360" name="Foliennummer"/>
          <p:cNvSpPr txBox="1"/>
          <p:nvPr>
            <p:ph type="sldNum" sz="quarter" idx="2"/>
          </p:nvPr>
        </p:nvSpPr>
        <p:spPr>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
        <p:nvSpPr>
          <p:cNvPr id="361" name="https://www.youtube.com/watch?v=_-DI6pwnEQc"/>
          <p:cNvSpPr txBox="1"/>
          <p:nvPr/>
        </p:nvSpPr>
        <p:spPr>
          <a:xfrm>
            <a:off x="272318" y="877291"/>
            <a:ext cx="4933733" cy="328218"/>
          </a:xfrm>
          <a:prstGeom prst="rect">
            <a:avLst/>
          </a:prstGeom>
          <a:ln w="3175">
            <a:miter lim="400000"/>
          </a:ln>
          <a:extLst>
            <a:ext uri="{C572A759-6A51-4108-AA02-DFA0A04FC94B}">
              <ma14:wrappingTextBoxFlag xmlns:ma14="http://schemas.microsoft.com/office/mac/drawingml/2011/main" val="1"/>
            </a:ext>
          </a:extLst>
        </p:spPr>
        <p:txBody>
          <a:bodyPr wrap="none" lIns="40640" tIns="40640" rIns="40640" bIns="40640" anchor="ctr">
            <a:spAutoFit/>
          </a:bodyPr>
          <a:lstStyle/>
          <a:p>
            <a:pPr>
              <a:defRPr sz="1700"/>
            </a:pPr>
            <a:r>
              <a:rPr u="sng">
                <a:hlinkClick r:id="rId2" invalidUrl="" action="" tgtFrame="" tooltip="" history="1" highlightClick="0" endSnd="0"/>
              </a:rPr>
              <a:t>https://www.youtube.com/watch?v=_-DI6pwnEQc</a:t>
            </a:r>
            <a:r>
              <a:t> </a:t>
            </a:r>
          </a:p>
        </p:txBody>
      </p:sp>
      <p:pic>
        <p:nvPicPr>
          <p:cNvPr id="362" name="Place IKEA furniture in your home with augmented reality.mp4" descr="Place IKEA furniture in your home with augmented reality.mp4"/>
          <p:cNvPicPr>
            <a:picLocks noChangeAspect="0"/>
          </p:cNvPicPr>
          <p:nvPr>
            <a:videoFile r:link="rId3"/>
            <p:extLst>
              <p:ext uri="{DAA4B4D4-6D71-4841-9C94-3DE7FCFB9230}">
                <p14:media xmlns:p14="http://schemas.microsoft.com/office/powerpoint/2010/main" r:embed="rId4"/>
              </p:ext>
            </p:extLst>
          </p:nvPr>
        </p:nvPicPr>
        <p:blipFill>
          <a:blip r:embed="rId5">
            <a:extLst/>
          </a:blip>
          <a:stretch>
            <a:fillRect/>
          </a:stretch>
        </p:blipFill>
        <p:spPr>
          <a:xfrm>
            <a:off x="0" y="1607995"/>
            <a:ext cx="13004801" cy="7315201"/>
          </a:xfrm>
          <a:prstGeom prst="rect">
            <a:avLst/>
          </a:prstGeom>
          <a:ln w="12700">
            <a:miter lim="400000"/>
          </a:ln>
        </p:spPr>
      </p:pic>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mediacall" nodeType="clickEffect" presetSubtype="0" presetID="1" grpId="1" fill="hold">
                                  <p:stCondLst>
                                    <p:cond delay="0"/>
                                  </p:stCondLst>
                                  <p:childTnLst>
                                    <p:cmd type="call" cmd="playFrom(0.0)">
                                      <p:cBhvr>
                                        <p:cTn id="6" dur="83334" fill="hold"/>
                                        <p:tgtEl>
                                          <p:spTgt spid="362"/>
                                        </p:tgtEl>
                                      </p:cBhvr>
                                    </p:cmd>
                                  </p:childTnLst>
                                </p:cTn>
                              </p:par>
                            </p:childTnLst>
                          </p:cTn>
                        </p:par>
                      </p:childTnLst>
                    </p:cTn>
                  </p:par>
                </p:childTnLst>
              </p:cTn>
              <p:prevCondLst>
                <p:cond evt="onPrev">
                  <p:tgtEl>
                    <p:sldTgt/>
                  </p:tgtEl>
                </p:cond>
              </p:prevCondLst>
              <p:nextCondLst>
                <p:cond evt="onNext">
                  <p:tgtEl>
                    <p:sldTgt/>
                  </p:tgtEl>
                </p:cond>
              </p:nextCondLst>
            </p:seq>
            <p:video fullScrn="0">
              <p:cMediaNode mute="0" showWhenStopped="1" numSld="1" vol="100000">
                <p:cTn id="7" fill="hold" display="0">
                  <p:stCondLst>
                    <p:cond delay="indefinite"/>
                  </p:stCondLst>
                </p:cTn>
                <p:tgtEl>
                  <p:spTgt spid="362"/>
                </p:tgtEl>
              </p:cMediaNode>
            </p:video>
            <p:seq concurrent="1" prevAc="none" nextAc="seek">
              <p:cTn id="8" evtFilter="cancelBubble" nodeType="interactiveSeq" restart="whenNotActive" fill="hold">
                <p:stCondLst>
                  <p:cond delay="0" evt="onClick">
                    <p:tgtEl>
                      <p:spTgt spid="362"/>
                    </p:tgtEl>
                  </p:cond>
                </p:stCondLst>
                <p:endSync delay="0" evt="end">
                  <p:rtn val="all"/>
                </p:endSync>
                <p:childTnLst>
                  <p:par>
                    <p:cTn id="9" fill="hold">
                      <p:stCondLst>
                        <p:cond delay="0"/>
                      </p:stCondLst>
                      <p:childTnLst>
                        <p:par>
                          <p:cTn id="10" fill="hold">
                            <p:stCondLst>
                              <p:cond delay="0"/>
                            </p:stCondLst>
                            <p:childTnLst>
                              <p:par>
                                <p:cTn id="11" presetClass="mediacall" nodeType="clickEffect" presetSubtype="0" presetID="2" fill="hold">
                                  <p:stCondLst>
                                    <p:cond delay="0"/>
                                  </p:stCondLst>
                                  <p:childTnLst>
                                    <p:cmd type="call" cmd="togglePause">
                                      <p:cBhvr>
                                        <p:cTn id="12" dur="1" fill="hold"/>
                                        <p:tgtEl>
                                          <p:spTgt spid="362"/>
                                        </p:tgtEl>
                                      </p:cBhvr>
                                    </p:cmd>
                                  </p:childTnLst>
                                </p:cTn>
                              </p:par>
                            </p:childTnLst>
                          </p:cTn>
                        </p:par>
                      </p:childTnLst>
                    </p:cTn>
                  </p:par>
                </p:childTnLst>
              </p:cTn>
              <p:nextCondLst>
                <p:cond delay="0" evt="onClick">
                  <p:tgtEl>
                    <p:spTgt spid="362"/>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64" name="Abgerundetes Rechteck"/>
          <p:cNvSpPr/>
          <p:nvPr/>
        </p:nvSpPr>
        <p:spPr>
          <a:xfrm>
            <a:off x="101599" y="6350000"/>
            <a:ext cx="12710161" cy="609600"/>
          </a:xfrm>
          <a:prstGeom prst="roundRect">
            <a:avLst>
              <a:gd name="adj" fmla="val 31250"/>
            </a:avLst>
          </a:prstGeom>
          <a:solidFill>
            <a:srgbClr val="4EBFE2"/>
          </a:solidFill>
          <a:ln w="3175">
            <a:solidFill>
              <a:srgbClr val="000000"/>
            </a:solidFill>
          </a:ln>
        </p:spPr>
        <p:txBody>
          <a:bodyPr lIns="40640" tIns="40640" rIns="40640" bIns="40640" anchor="ctr"/>
          <a:lstStyle/>
          <a:p>
            <a:pPr/>
          </a:p>
        </p:txBody>
      </p:sp>
      <p:sp>
        <p:nvSpPr>
          <p:cNvPr id="365" name="Butz, Krüger, Völkel: Mensch-Maschine-Interaktion, Kapitel 20 - Virtual und Augmented Reality                 Folie"/>
          <p:cNvSpPr txBox="1"/>
          <p:nvPr/>
        </p:nvSpPr>
        <p:spPr>
          <a:xfrm>
            <a:off x="170816" y="9497434"/>
            <a:ext cx="12663168" cy="278664"/>
          </a:xfrm>
          <a:prstGeom prst="rect">
            <a:avLst/>
          </a:prstGeom>
          <a:ln w="3175">
            <a:miter lim="400000"/>
          </a:ln>
          <a:extLst>
            <a:ext uri="{C572A759-6A51-4108-AA02-DFA0A04FC94B}">
              <ma14:wrappingTextBoxFlag xmlns:ma14="http://schemas.microsoft.com/office/mac/drawingml/2011/main" val="1"/>
            </a:ext>
          </a:extLst>
        </p:spPr>
        <p:txBody>
          <a:bodyPr lIns="40640" tIns="40640" rIns="40640" bIns="40640">
            <a:spAutoFit/>
          </a:bodyPr>
          <a:lstStyle>
            <a:lvl1pPr>
              <a:buClr>
                <a:srgbClr val="000000"/>
              </a:buClr>
              <a:buFont typeface="Arial"/>
              <a:defRPr sz="1400"/>
            </a:lvl1pPr>
          </a:lstStyle>
          <a:p>
            <a:pPr/>
            <a:r>
              <a:t>Butz, Krüger, Völkel: Mensch-Maschine-Interaktion, Kapitel 20 - Virtual und Augmented Reality	       			      Folie</a:t>
            </a:r>
          </a:p>
        </p:txBody>
      </p:sp>
      <p:sp>
        <p:nvSpPr>
          <p:cNvPr id="366" name="Linie"/>
          <p:cNvSpPr/>
          <p:nvPr/>
        </p:nvSpPr>
        <p:spPr>
          <a:xfrm>
            <a:off x="-1" y="9504303"/>
            <a:ext cx="13004802" cy="1883"/>
          </a:xfrm>
          <a:prstGeom prst="line">
            <a:avLst/>
          </a:prstGeom>
          <a:ln w="3175">
            <a:solidFill>
              <a:srgbClr val="000000"/>
            </a:solidFill>
          </a:ln>
        </p:spPr>
        <p:txBody>
          <a:bodyPr lIns="0" tIns="0" rIns="0" bIns="0"/>
          <a:lstStyle/>
          <a:p>
            <a:pPr marL="0" marR="0" defTabSz="457200">
              <a:defRPr sz="1100">
                <a:uFillTx/>
                <a:latin typeface="Helvetica"/>
                <a:ea typeface="Helvetica"/>
                <a:cs typeface="Helvetica"/>
                <a:sym typeface="Helvetica"/>
              </a:defRPr>
            </a:pPr>
          </a:p>
        </p:txBody>
      </p:sp>
      <p:sp>
        <p:nvSpPr>
          <p:cNvPr id="367" name="Kapitel 20 - Virtual und Augmented Reality"/>
          <p:cNvSpPr txBox="1"/>
          <p:nvPr>
            <p:ph type="title"/>
          </p:nvPr>
        </p:nvSpPr>
        <p:spPr>
          <a:xfrm>
            <a:off x="203200" y="205081"/>
            <a:ext cx="12598400" cy="1471915"/>
          </a:xfrm>
          <a:prstGeom prst="rect">
            <a:avLst/>
          </a:prstGeom>
        </p:spPr>
        <p:txBody>
          <a:bodyPr/>
          <a:lstStyle/>
          <a:p>
            <a:pPr/>
            <a:r>
              <a:t>Kapitel 20 - Virtual und Augmented Reality</a:t>
            </a:r>
          </a:p>
        </p:txBody>
      </p:sp>
      <p:sp>
        <p:nvSpPr>
          <p:cNvPr id="368" name="Virtual Reality…"/>
          <p:cNvSpPr txBox="1"/>
          <p:nvPr>
            <p:ph type="body" idx="1"/>
          </p:nvPr>
        </p:nvSpPr>
        <p:spPr>
          <a:xfrm>
            <a:off x="203200" y="1816325"/>
            <a:ext cx="12598400" cy="7541780"/>
          </a:xfrm>
          <a:prstGeom prst="rect">
            <a:avLst/>
          </a:prstGeom>
        </p:spPr>
        <p:txBody>
          <a:bodyPr/>
          <a:lstStyle/>
          <a:p>
            <a:pPr/>
            <a:r>
              <a:t>Virtual Reality</a:t>
            </a:r>
          </a:p>
          <a:p>
            <a:pPr lvl="1"/>
            <a:r>
              <a:t>Eingabe: Tracking</a:t>
            </a:r>
          </a:p>
          <a:p>
            <a:pPr lvl="1"/>
            <a:r>
              <a:t>Ausgabe: Displays</a:t>
            </a:r>
          </a:p>
          <a:p>
            <a:pPr lvl="1"/>
            <a:r>
              <a:t>Interaktion in der Virtuellen Welt</a:t>
            </a:r>
          </a:p>
          <a:p>
            <a:pPr lvl="1"/>
            <a:r>
              <a:t>Eintauchen in die virtuelle Welt</a:t>
            </a:r>
          </a:p>
          <a:p>
            <a:pPr/>
            <a:r>
              <a:t>Augmented Reality</a:t>
            </a:r>
          </a:p>
          <a:p>
            <a:pPr lvl="1"/>
            <a:r>
              <a:t>Eingabe: Tracking</a:t>
            </a:r>
          </a:p>
          <a:p>
            <a:pPr lvl="1"/>
            <a:r>
              <a:t>Ausgabe: Displays</a:t>
            </a:r>
          </a:p>
          <a:p>
            <a:pPr lvl="1"/>
            <a:r>
              <a:t>Interaktion und UI Konzepte in AR</a:t>
            </a:r>
          </a:p>
        </p:txBody>
      </p:sp>
      <p:sp>
        <p:nvSpPr>
          <p:cNvPr id="369" name="Foliennummer"/>
          <p:cNvSpPr txBox="1"/>
          <p:nvPr>
            <p:ph type="sldNum" sz="quarter" idx="2"/>
          </p:nvPr>
        </p:nvSpPr>
        <p:spPr>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Tree>
  </p:cSld>
  <p:clrMapOvr>
    <a:masterClrMapping/>
  </p:clrMapOvr>
  <p:transition xmlns:p14="http://schemas.microsoft.com/office/powerpoint/2010/main" spd="med" advClick="1"/>
</p:sld>
</file>

<file path=ppt/slides/slide4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71" name="Butz, Krüger, Völkel: Mensch-Maschine-Interaktion, Kapitel 20 - Virtual und Augmented Reality                 Folie"/>
          <p:cNvSpPr txBox="1"/>
          <p:nvPr/>
        </p:nvSpPr>
        <p:spPr>
          <a:xfrm>
            <a:off x="170816" y="9497434"/>
            <a:ext cx="12663168" cy="278664"/>
          </a:xfrm>
          <a:prstGeom prst="rect">
            <a:avLst/>
          </a:prstGeom>
          <a:ln w="3175">
            <a:miter lim="400000"/>
          </a:ln>
          <a:extLst>
            <a:ext uri="{C572A759-6A51-4108-AA02-DFA0A04FC94B}">
              <ma14:wrappingTextBoxFlag xmlns:ma14="http://schemas.microsoft.com/office/mac/drawingml/2011/main" val="1"/>
            </a:ext>
          </a:extLst>
        </p:spPr>
        <p:txBody>
          <a:bodyPr lIns="40640" tIns="40640" rIns="40640" bIns="40640">
            <a:spAutoFit/>
          </a:bodyPr>
          <a:lstStyle>
            <a:lvl1pPr>
              <a:buClr>
                <a:srgbClr val="000000"/>
              </a:buClr>
              <a:buFont typeface="Arial"/>
              <a:defRPr sz="1400"/>
            </a:lvl1pPr>
          </a:lstStyle>
          <a:p>
            <a:pPr/>
            <a:r>
              <a:t>Butz, Krüger, Völkel: Mensch-Maschine-Interaktion, Kapitel 20 - Virtual und Augmented Reality	       			      Folie</a:t>
            </a:r>
          </a:p>
        </p:txBody>
      </p:sp>
      <p:sp>
        <p:nvSpPr>
          <p:cNvPr id="372" name="Linie"/>
          <p:cNvSpPr/>
          <p:nvPr/>
        </p:nvSpPr>
        <p:spPr>
          <a:xfrm>
            <a:off x="-1" y="9504303"/>
            <a:ext cx="13004802" cy="1883"/>
          </a:xfrm>
          <a:prstGeom prst="line">
            <a:avLst/>
          </a:prstGeom>
          <a:ln w="3175">
            <a:solidFill>
              <a:srgbClr val="000000"/>
            </a:solidFill>
          </a:ln>
        </p:spPr>
        <p:txBody>
          <a:bodyPr lIns="0" tIns="0" rIns="0" bIns="0"/>
          <a:lstStyle/>
          <a:p>
            <a:pPr marL="0" marR="0" defTabSz="457200">
              <a:defRPr sz="1100">
                <a:uFillTx/>
                <a:latin typeface="Helvetica"/>
                <a:ea typeface="Helvetica"/>
                <a:cs typeface="Helvetica"/>
                <a:sym typeface="Helvetica"/>
              </a:defRPr>
            </a:pPr>
          </a:p>
        </p:txBody>
      </p:sp>
      <p:sp>
        <p:nvSpPr>
          <p:cNvPr id="373" name="UI Konzepte für AR"/>
          <p:cNvSpPr txBox="1"/>
          <p:nvPr>
            <p:ph type="title"/>
          </p:nvPr>
        </p:nvSpPr>
        <p:spPr>
          <a:prstGeom prst="rect">
            <a:avLst/>
          </a:prstGeom>
        </p:spPr>
        <p:txBody>
          <a:bodyPr/>
          <a:lstStyle/>
          <a:p>
            <a:pPr/>
            <a:r>
              <a:t>UI Konzepte für AR</a:t>
            </a:r>
          </a:p>
        </p:txBody>
      </p:sp>
      <p:sp>
        <p:nvSpPr>
          <p:cNvPr id="374" name="lange Historie von Konzepten in der Forschung…"/>
          <p:cNvSpPr txBox="1"/>
          <p:nvPr>
            <p:ph type="body" sz="half" idx="1"/>
          </p:nvPr>
        </p:nvSpPr>
        <p:spPr>
          <a:xfrm>
            <a:off x="203200" y="6402627"/>
            <a:ext cx="12598400" cy="2955478"/>
          </a:xfrm>
          <a:prstGeom prst="rect">
            <a:avLst/>
          </a:prstGeom>
        </p:spPr>
        <p:txBody>
          <a:bodyPr/>
          <a:lstStyle/>
          <a:p>
            <a:pPr>
              <a:defRPr sz="3400"/>
            </a:pPr>
            <a:r>
              <a:t>lange Historie von Konzepten in der Forschung</a:t>
            </a:r>
          </a:p>
          <a:p>
            <a:pPr>
              <a:defRPr sz="3400"/>
            </a:pPr>
            <a:r>
              <a:t>oft angelehnt an VR Interaktionstechniken</a:t>
            </a:r>
          </a:p>
          <a:p>
            <a:pPr>
              <a:defRPr sz="3400"/>
            </a:pPr>
            <a:r>
              <a:t>Physikalität und Interaktion zwischen realer und virtueller Welt</a:t>
            </a:r>
          </a:p>
          <a:p>
            <a:pPr>
              <a:defRPr sz="3400"/>
            </a:pPr>
            <a:r>
              <a:t>bis jetzt keine etablierten Standards…</a:t>
            </a:r>
          </a:p>
        </p:txBody>
      </p:sp>
      <p:sp>
        <p:nvSpPr>
          <p:cNvPr id="375" name="Foliennummer"/>
          <p:cNvSpPr txBox="1"/>
          <p:nvPr>
            <p:ph type="sldNum" sz="quarter" idx="2"/>
          </p:nvPr>
        </p:nvSpPr>
        <p:spPr>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pic>
        <p:nvPicPr>
          <p:cNvPr id="376" name="mobile-ar-examples-2.pdf" descr="mobile-ar-examples-2.pdf"/>
          <p:cNvPicPr>
            <a:picLocks noChangeAspect="1"/>
          </p:cNvPicPr>
          <p:nvPr/>
        </p:nvPicPr>
        <p:blipFill>
          <a:blip r:embed="rId2">
            <a:extLst/>
          </a:blip>
          <a:srcRect l="0" t="1454" r="0" b="10340"/>
          <a:stretch>
            <a:fillRect/>
          </a:stretch>
        </p:blipFill>
        <p:spPr>
          <a:xfrm>
            <a:off x="531812" y="1379606"/>
            <a:ext cx="11941033" cy="4676994"/>
          </a:xfrm>
          <a:prstGeom prst="rect">
            <a:avLst/>
          </a:prstGeom>
          <a:ln w="3175"/>
        </p:spPr>
      </p:pic>
    </p:spTree>
  </p:cSld>
  <p:clrMapOvr>
    <a:masterClrMapping/>
  </p:clrMapOvr>
  <p:transition xmlns:p14="http://schemas.microsoft.com/office/powerpoint/2010/main" spd="med" advClick="1"/>
</p:sld>
</file>

<file path=ppt/slides/slide4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78" name="Butz, Krüger, Völkel: Mensch-Maschine-Interaktion, Kapitel 20 - Virtual und Augmented Reality                 Folie"/>
          <p:cNvSpPr txBox="1"/>
          <p:nvPr/>
        </p:nvSpPr>
        <p:spPr>
          <a:xfrm>
            <a:off x="170816" y="9497434"/>
            <a:ext cx="12663168" cy="278664"/>
          </a:xfrm>
          <a:prstGeom prst="rect">
            <a:avLst/>
          </a:prstGeom>
          <a:ln w="3175">
            <a:miter lim="400000"/>
          </a:ln>
          <a:extLst>
            <a:ext uri="{C572A759-6A51-4108-AA02-DFA0A04FC94B}">
              <ma14:wrappingTextBoxFlag xmlns:ma14="http://schemas.microsoft.com/office/mac/drawingml/2011/main" val="1"/>
            </a:ext>
          </a:extLst>
        </p:spPr>
        <p:txBody>
          <a:bodyPr lIns="40640" tIns="40640" rIns="40640" bIns="40640">
            <a:spAutoFit/>
          </a:bodyPr>
          <a:lstStyle>
            <a:lvl1pPr>
              <a:buClr>
                <a:srgbClr val="000000"/>
              </a:buClr>
              <a:buFont typeface="Arial"/>
              <a:defRPr sz="1400"/>
            </a:lvl1pPr>
          </a:lstStyle>
          <a:p>
            <a:pPr/>
            <a:r>
              <a:t>Butz, Krüger, Völkel: Mensch-Maschine-Interaktion, Kapitel 20 - Virtual und Augmented Reality	       			      Folie</a:t>
            </a:r>
          </a:p>
        </p:txBody>
      </p:sp>
      <p:sp>
        <p:nvSpPr>
          <p:cNvPr id="379" name="Linie"/>
          <p:cNvSpPr/>
          <p:nvPr/>
        </p:nvSpPr>
        <p:spPr>
          <a:xfrm>
            <a:off x="-1" y="9504303"/>
            <a:ext cx="13004802" cy="1883"/>
          </a:xfrm>
          <a:prstGeom prst="line">
            <a:avLst/>
          </a:prstGeom>
          <a:ln w="3175">
            <a:solidFill>
              <a:srgbClr val="000000"/>
            </a:solidFill>
          </a:ln>
        </p:spPr>
        <p:txBody>
          <a:bodyPr lIns="0" tIns="0" rIns="0" bIns="0"/>
          <a:lstStyle/>
          <a:p>
            <a:pPr marL="0" marR="0" defTabSz="457200">
              <a:defRPr sz="1100">
                <a:uFillTx/>
                <a:latin typeface="Helvetica"/>
                <a:ea typeface="Helvetica"/>
                <a:cs typeface="Helvetica"/>
                <a:sym typeface="Helvetica"/>
              </a:defRPr>
            </a:pPr>
          </a:p>
        </p:txBody>
      </p:sp>
      <p:sp>
        <p:nvSpPr>
          <p:cNvPr id="380" name="Das Emmie UI Konzept"/>
          <p:cNvSpPr txBox="1"/>
          <p:nvPr>
            <p:ph type="title"/>
          </p:nvPr>
        </p:nvSpPr>
        <p:spPr>
          <a:xfrm>
            <a:off x="203200" y="205081"/>
            <a:ext cx="6864437" cy="828677"/>
          </a:xfrm>
          <a:prstGeom prst="rect">
            <a:avLst/>
          </a:prstGeom>
        </p:spPr>
        <p:txBody>
          <a:bodyPr/>
          <a:lstStyle/>
          <a:p>
            <a:pPr/>
            <a:r>
              <a:t>Das Emmie UI Konzept</a:t>
            </a:r>
          </a:p>
        </p:txBody>
      </p:sp>
      <p:sp>
        <p:nvSpPr>
          <p:cNvPr id="381" name="Foliennummer"/>
          <p:cNvSpPr txBox="1"/>
          <p:nvPr>
            <p:ph type="sldNum" sz="quarter" idx="2"/>
          </p:nvPr>
        </p:nvSpPr>
        <p:spPr>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
        <p:nvSpPr>
          <p:cNvPr id="382" name="Butz, A., Hollerer, T., Feiner, S., MacIntyre, B., &amp; Beshers, C. (1999). Enveloping users and computers in a collaborative 3D augmented reality. In Augmented Reality, 1999.(IWAR'99) Proceedings. 2nd IEEE and ACM International Workshop on (pp. 35-44). IEE"/>
          <p:cNvSpPr txBox="1"/>
          <p:nvPr/>
        </p:nvSpPr>
        <p:spPr>
          <a:xfrm>
            <a:off x="7008400" y="69723"/>
            <a:ext cx="5894663" cy="951349"/>
          </a:xfrm>
          <a:prstGeom prst="rect">
            <a:avLst/>
          </a:prstGeom>
          <a:solidFill>
            <a:srgbClr val="DCDEE0"/>
          </a:solidFill>
          <a:ln w="12700">
            <a:solidFill>
              <a:srgbClr val="000000"/>
            </a:solidFill>
            <a:miter lim="400000"/>
          </a:ln>
          <a:extLst>
            <a:ext uri="{C572A759-6A51-4108-AA02-DFA0A04FC94B}">
              <ma14:wrappingTextBoxFlag xmlns:ma14="http://schemas.microsoft.com/office/mac/drawingml/2011/main" val="1"/>
            </a:ext>
          </a:extLst>
        </p:spPr>
        <p:txBody>
          <a:bodyPr lIns="40640" tIns="40640" rIns="40640" bIns="40640" anchor="ctr">
            <a:spAutoFit/>
          </a:bodyPr>
          <a:lstStyle/>
          <a:p>
            <a:pPr marL="0" marR="0" defTabSz="457200">
              <a:defRPr sz="1500">
                <a:solidFill>
                  <a:srgbClr val="232323"/>
                </a:solidFill>
                <a:uFillTx/>
              </a:defRPr>
            </a:pPr>
            <a:r>
              <a:t>Butz, A., Hollerer, T., Feiner, S., MacIntyre, B., &amp; Beshers, C. (1999). Enveloping users and computers in a collaborative 3D augmented reality. In </a:t>
            </a:r>
            <a:r>
              <a:rPr i="1"/>
              <a:t>Augmented Reality, 1999.(IWAR'99) Proceedings. 2nd IEEE and ACM International Workshop on</a:t>
            </a:r>
            <a:r>
              <a:t> (pp. 35-44). IEEE.</a:t>
            </a:r>
          </a:p>
        </p:txBody>
      </p:sp>
      <p:pic>
        <p:nvPicPr>
          <p:cNvPr id="383" name="emmiecinepak.mov" descr="emmiecinepak.mov"/>
          <p:cNvPicPr>
            <a:picLocks noChangeAspect="0"/>
          </p:cNvPicPr>
          <p:nvPr>
            <a:videoFile r:link="rId3"/>
            <p:extLst>
              <p:ext uri="{DAA4B4D4-6D71-4841-9C94-3DE7FCFB9230}">
                <p14:media xmlns:p14="http://schemas.microsoft.com/office/powerpoint/2010/main" r:embed="rId4"/>
              </p:ext>
            </p:extLst>
          </p:nvPr>
        </p:nvPicPr>
        <p:blipFill>
          <a:blip r:embed="rId5">
            <a:extLst/>
          </a:blip>
          <a:stretch>
            <a:fillRect/>
          </a:stretch>
        </p:blipFill>
        <p:spPr>
          <a:xfrm>
            <a:off x="949235" y="1091204"/>
            <a:ext cx="11106330" cy="8329747"/>
          </a:xfrm>
          <a:prstGeom prst="rect">
            <a:avLst/>
          </a:prstGeom>
          <a:ln w="12700">
            <a:miter lim="400000"/>
          </a:ln>
        </p:spPr>
      </p:pic>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mediacall" nodeType="clickEffect" presetSubtype="0" presetID="1" grpId="1" fill="hold">
                                  <p:stCondLst>
                                    <p:cond delay="0"/>
                                  </p:stCondLst>
                                  <p:childTnLst>
                                    <p:cmd type="call" cmd="playFrom(0.0)">
                                      <p:cBhvr>
                                        <p:cTn id="6" dur="383733" fill="hold"/>
                                        <p:tgtEl>
                                          <p:spTgt spid="383"/>
                                        </p:tgtEl>
                                      </p:cBhvr>
                                    </p:cmd>
                                  </p:childTnLst>
                                </p:cTn>
                              </p:par>
                            </p:childTnLst>
                          </p:cTn>
                        </p:par>
                      </p:childTnLst>
                    </p:cTn>
                  </p:par>
                </p:childTnLst>
              </p:cTn>
              <p:prevCondLst>
                <p:cond evt="onPrev">
                  <p:tgtEl>
                    <p:sldTgt/>
                  </p:tgtEl>
                </p:cond>
              </p:prevCondLst>
              <p:nextCondLst>
                <p:cond evt="onNext">
                  <p:tgtEl>
                    <p:sldTgt/>
                  </p:tgtEl>
                </p:cond>
              </p:nextCondLst>
            </p:seq>
            <p:video fullScrn="0">
              <p:cMediaNode mute="0" showWhenStopped="1" numSld="1" vol="100000">
                <p:cTn id="7" fill="hold" display="0">
                  <p:stCondLst>
                    <p:cond delay="indefinite"/>
                  </p:stCondLst>
                </p:cTn>
                <p:tgtEl>
                  <p:spTgt spid="383"/>
                </p:tgtEl>
              </p:cMediaNode>
            </p:video>
            <p:seq concurrent="1" prevAc="none" nextAc="seek">
              <p:cTn id="8" evtFilter="cancelBubble" nodeType="interactiveSeq" restart="whenNotActive" fill="hold">
                <p:stCondLst>
                  <p:cond delay="0" evt="onClick">
                    <p:tgtEl>
                      <p:spTgt spid="383"/>
                    </p:tgtEl>
                  </p:cond>
                </p:stCondLst>
                <p:endSync delay="0" evt="end">
                  <p:rtn val="all"/>
                </p:endSync>
                <p:childTnLst>
                  <p:par>
                    <p:cTn id="9" fill="hold">
                      <p:stCondLst>
                        <p:cond delay="0"/>
                      </p:stCondLst>
                      <p:childTnLst>
                        <p:par>
                          <p:cTn id="10" fill="hold">
                            <p:stCondLst>
                              <p:cond delay="0"/>
                            </p:stCondLst>
                            <p:childTnLst>
                              <p:par>
                                <p:cTn id="11" presetClass="mediacall" nodeType="clickEffect" presetSubtype="0" presetID="2" fill="hold">
                                  <p:stCondLst>
                                    <p:cond delay="0"/>
                                  </p:stCondLst>
                                  <p:childTnLst>
                                    <p:cmd type="call" cmd="togglePause">
                                      <p:cBhvr>
                                        <p:cTn id="12" dur="1" fill="hold"/>
                                        <p:tgtEl>
                                          <p:spTgt spid="383"/>
                                        </p:tgtEl>
                                      </p:cBhvr>
                                    </p:cmd>
                                  </p:childTnLst>
                                </p:cTn>
                              </p:par>
                            </p:childTnLst>
                          </p:cTn>
                        </p:par>
                      </p:childTnLst>
                    </p:cTn>
                  </p:par>
                </p:childTnLst>
              </p:cTn>
              <p:nextCondLst>
                <p:cond delay="0" evt="onClick">
                  <p:tgtEl>
                    <p:spTgt spid="383"/>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87" name="Butz, Krüger, Völkel: Mensch-Maschine-Interaktion, Kapitel 20 - Virtual und Augmented Reality                 Folie"/>
          <p:cNvSpPr txBox="1"/>
          <p:nvPr/>
        </p:nvSpPr>
        <p:spPr>
          <a:xfrm>
            <a:off x="170816" y="9497434"/>
            <a:ext cx="12663168" cy="278664"/>
          </a:xfrm>
          <a:prstGeom prst="rect">
            <a:avLst/>
          </a:prstGeom>
          <a:ln w="3175">
            <a:miter lim="400000"/>
          </a:ln>
          <a:extLst>
            <a:ext uri="{C572A759-6A51-4108-AA02-DFA0A04FC94B}">
              <ma14:wrappingTextBoxFlag xmlns:ma14="http://schemas.microsoft.com/office/mac/drawingml/2011/main" val="1"/>
            </a:ext>
          </a:extLst>
        </p:spPr>
        <p:txBody>
          <a:bodyPr lIns="40640" tIns="40640" rIns="40640" bIns="40640">
            <a:spAutoFit/>
          </a:bodyPr>
          <a:lstStyle>
            <a:lvl1pPr>
              <a:buClr>
                <a:srgbClr val="000000"/>
              </a:buClr>
              <a:buFont typeface="Arial"/>
              <a:defRPr sz="1400"/>
            </a:lvl1pPr>
          </a:lstStyle>
          <a:p>
            <a:pPr/>
            <a:r>
              <a:t>Butz, Krüger, Völkel: Mensch-Maschine-Interaktion, Kapitel 20 - Virtual und Augmented Reality	       			      Folie</a:t>
            </a:r>
          </a:p>
        </p:txBody>
      </p:sp>
      <p:sp>
        <p:nvSpPr>
          <p:cNvPr id="388" name="Linie"/>
          <p:cNvSpPr/>
          <p:nvPr/>
        </p:nvSpPr>
        <p:spPr>
          <a:xfrm>
            <a:off x="-1" y="9504303"/>
            <a:ext cx="13004802" cy="1883"/>
          </a:xfrm>
          <a:prstGeom prst="line">
            <a:avLst/>
          </a:prstGeom>
          <a:ln w="3175">
            <a:solidFill>
              <a:srgbClr val="000000"/>
            </a:solidFill>
          </a:ln>
        </p:spPr>
        <p:txBody>
          <a:bodyPr lIns="0" tIns="0" rIns="0" bIns="0"/>
          <a:lstStyle/>
          <a:p>
            <a:pPr marL="0" marR="0" defTabSz="457200">
              <a:defRPr sz="1100">
                <a:uFillTx/>
                <a:latin typeface="Helvetica"/>
                <a:ea typeface="Helvetica"/>
                <a:cs typeface="Helvetica"/>
                <a:sym typeface="Helvetica"/>
              </a:defRPr>
            </a:pPr>
          </a:p>
        </p:txBody>
      </p:sp>
      <p:sp>
        <p:nvSpPr>
          <p:cNvPr id="389" name="Studierstube: das PIP"/>
          <p:cNvSpPr txBox="1"/>
          <p:nvPr>
            <p:ph type="title"/>
          </p:nvPr>
        </p:nvSpPr>
        <p:spPr>
          <a:prstGeom prst="rect">
            <a:avLst/>
          </a:prstGeom>
        </p:spPr>
        <p:txBody>
          <a:bodyPr/>
          <a:lstStyle/>
          <a:p>
            <a:pPr/>
            <a:r>
              <a:t>Studierstube: das PIP</a:t>
            </a:r>
          </a:p>
        </p:txBody>
      </p:sp>
      <p:sp>
        <p:nvSpPr>
          <p:cNvPr id="390" name="Foliennummer"/>
          <p:cNvSpPr txBox="1"/>
          <p:nvPr>
            <p:ph type="sldNum" sz="quarter" idx="2"/>
          </p:nvPr>
        </p:nvSpPr>
        <p:spPr>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
        <p:nvSpPr>
          <p:cNvPr id="391" name="Szalavári, Z., &amp; Gervautz, M. (1997, September). The personal interaction Panel–a Two‐Handed interface for augmented reality. In Computer graphics forum (Vol. 16, No. 3). Blackwell Publishers Ltd."/>
          <p:cNvSpPr txBox="1"/>
          <p:nvPr/>
        </p:nvSpPr>
        <p:spPr>
          <a:xfrm>
            <a:off x="6756136" y="66489"/>
            <a:ext cx="6146927" cy="1211817"/>
          </a:xfrm>
          <a:prstGeom prst="rect">
            <a:avLst/>
          </a:prstGeom>
          <a:solidFill>
            <a:srgbClr val="DCDEE0"/>
          </a:solidFill>
          <a:ln w="12700">
            <a:solidFill>
              <a:srgbClr val="000000"/>
            </a:solidFill>
            <a:miter lim="400000"/>
          </a:ln>
          <a:extLst>
            <a:ext uri="{C572A759-6A51-4108-AA02-DFA0A04FC94B}">
              <ma14:wrappingTextBoxFlag xmlns:ma14="http://schemas.microsoft.com/office/mac/drawingml/2011/main" val="1"/>
            </a:ext>
          </a:extLst>
        </p:spPr>
        <p:txBody>
          <a:bodyPr lIns="40640" tIns="40640" rIns="40640" bIns="40640" anchor="ctr">
            <a:spAutoFit/>
          </a:bodyPr>
          <a:lstStyle/>
          <a:p>
            <a:pPr marL="0" marR="0" defTabSz="457200">
              <a:defRPr sz="1900">
                <a:solidFill>
                  <a:srgbClr val="232323"/>
                </a:solidFill>
                <a:uFillTx/>
              </a:defRPr>
            </a:pPr>
            <a:r>
              <a:t>Szalavári, Z., &amp; Gervautz, M. (1997, September). The personal interaction Panel–a Two‐Handed interface for augmented reality. In </a:t>
            </a:r>
            <a:r>
              <a:rPr i="1"/>
              <a:t>Computer graphics forum</a:t>
            </a:r>
            <a:r>
              <a:t> (Vol. 16, No. 3). Blackwell Publishers Ltd.</a:t>
            </a:r>
          </a:p>
        </p:txBody>
      </p:sp>
      <p:sp>
        <p:nvSpPr>
          <p:cNvPr id="392" name="https://www.cg.tuwien.ac.at/research/vr/pip/"/>
          <p:cNvSpPr txBox="1"/>
          <p:nvPr/>
        </p:nvSpPr>
        <p:spPr>
          <a:xfrm>
            <a:off x="237132" y="922543"/>
            <a:ext cx="5524773" cy="402340"/>
          </a:xfrm>
          <a:prstGeom prst="rect">
            <a:avLst/>
          </a:prstGeom>
          <a:ln w="3175">
            <a:miter lim="400000"/>
          </a:ln>
          <a:extLst>
            <a:ext uri="{C572A759-6A51-4108-AA02-DFA0A04FC94B}">
              <ma14:wrappingTextBoxFlag xmlns:ma14="http://schemas.microsoft.com/office/mac/drawingml/2011/main" val="1"/>
            </a:ext>
          </a:extLst>
        </p:spPr>
        <p:txBody>
          <a:bodyPr wrap="none" lIns="40640" tIns="40640" rIns="40640" bIns="40640" anchor="ctr">
            <a:spAutoFit/>
          </a:bodyPr>
          <a:lstStyle/>
          <a:p>
            <a:pPr/>
            <a:r>
              <a:t>https://www.cg.tuwien.ac.at/research/vr/pip/</a:t>
            </a:r>
          </a:p>
        </p:txBody>
      </p:sp>
      <p:pic>
        <p:nvPicPr>
          <p:cNvPr id="393" name="Bild" descr="Bild"/>
          <p:cNvPicPr>
            <a:picLocks noChangeAspect="1"/>
          </p:cNvPicPr>
          <p:nvPr/>
        </p:nvPicPr>
        <p:blipFill>
          <a:blip r:embed="rId3">
            <a:extLst/>
          </a:blip>
          <a:stretch>
            <a:fillRect/>
          </a:stretch>
        </p:blipFill>
        <p:spPr>
          <a:xfrm>
            <a:off x="341817" y="1553327"/>
            <a:ext cx="4886424" cy="3664818"/>
          </a:xfrm>
          <a:prstGeom prst="rect">
            <a:avLst/>
          </a:prstGeom>
          <a:ln w="3175"/>
        </p:spPr>
      </p:pic>
      <p:pic>
        <p:nvPicPr>
          <p:cNvPr id="394" name="Bild" descr="Bild"/>
          <p:cNvPicPr>
            <a:picLocks noChangeAspect="1"/>
          </p:cNvPicPr>
          <p:nvPr/>
        </p:nvPicPr>
        <p:blipFill>
          <a:blip r:embed="rId4">
            <a:extLst/>
          </a:blip>
          <a:stretch>
            <a:fillRect/>
          </a:stretch>
        </p:blipFill>
        <p:spPr>
          <a:xfrm>
            <a:off x="339700" y="5291254"/>
            <a:ext cx="4890658" cy="3977736"/>
          </a:xfrm>
          <a:prstGeom prst="rect">
            <a:avLst/>
          </a:prstGeom>
          <a:ln w="3175"/>
        </p:spPr>
      </p:pic>
      <p:pic>
        <p:nvPicPr>
          <p:cNvPr id="395" name="pip-01.mov" descr="pip-01.mov"/>
          <p:cNvPicPr>
            <a:picLocks noChangeAspect="0"/>
          </p:cNvPicPr>
          <p:nvPr>
            <a:videoFile r:link="rId5"/>
            <p:extLst>
              <p:ext uri="{DAA4B4D4-6D71-4841-9C94-3DE7FCFB9230}">
                <p14:media xmlns:p14="http://schemas.microsoft.com/office/powerpoint/2010/main" r:embed="rId6"/>
              </p:ext>
            </p:extLst>
          </p:nvPr>
        </p:nvPicPr>
        <p:blipFill>
          <a:blip r:embed="rId7">
            <a:extLst/>
          </a:blip>
          <a:stretch>
            <a:fillRect/>
          </a:stretch>
        </p:blipFill>
        <p:spPr>
          <a:xfrm>
            <a:off x="6949603" y="1395743"/>
            <a:ext cx="5306647" cy="3979986"/>
          </a:xfrm>
          <a:prstGeom prst="rect">
            <a:avLst/>
          </a:prstGeom>
          <a:ln w="12700">
            <a:miter lim="400000"/>
          </a:ln>
        </p:spPr>
      </p:pic>
      <p:pic>
        <p:nvPicPr>
          <p:cNvPr id="396" name="pip-03.mov" descr="pip-03.mov"/>
          <p:cNvPicPr>
            <a:picLocks noChangeAspect="0"/>
          </p:cNvPicPr>
          <p:nvPr>
            <a:videoFile r:link="rId8"/>
            <p:extLst>
              <p:ext uri="{DAA4B4D4-6D71-4841-9C94-3DE7FCFB9230}">
                <p14:media xmlns:p14="http://schemas.microsoft.com/office/powerpoint/2010/main" r:embed="rId9"/>
              </p:ext>
            </p:extLst>
          </p:nvPr>
        </p:nvPicPr>
        <p:blipFill>
          <a:blip r:embed="rId10">
            <a:extLst/>
          </a:blip>
          <a:stretch>
            <a:fillRect/>
          </a:stretch>
        </p:blipFill>
        <p:spPr>
          <a:xfrm>
            <a:off x="6949603" y="5447713"/>
            <a:ext cx="5303648" cy="3977736"/>
          </a:xfrm>
          <a:prstGeom prst="rect">
            <a:avLst/>
          </a:prstGeom>
          <a:ln w="12700">
            <a:miter lim="400000"/>
          </a:ln>
        </p:spPr>
      </p:pic>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mediacall" nodeType="clickEffect" presetSubtype="0" presetID="1" grpId="1" fill="hold">
                                  <p:stCondLst>
                                    <p:cond delay="0"/>
                                  </p:stCondLst>
                                  <p:childTnLst>
                                    <p:cmd type="call" cmd="playFrom(0.0)">
                                      <p:cBhvr>
                                        <p:cTn id="6" dur="44799" fill="hold"/>
                                        <p:tgtEl>
                                          <p:spTgt spid="395"/>
                                        </p:tgtEl>
                                      </p:cBhvr>
                                    </p:cmd>
                                  </p:childTnLst>
                                </p:cTn>
                              </p:par>
                            </p:childTnLst>
                          </p:cTn>
                        </p:par>
                      </p:childTnLst>
                    </p:cTn>
                  </p:par>
                  <p:par>
                    <p:cTn id="7" fill="hold">
                      <p:stCondLst>
                        <p:cond delay="indefinite"/>
                      </p:stCondLst>
                      <p:childTnLst>
                        <p:par>
                          <p:cTn id="8" fill="hold">
                            <p:stCondLst>
                              <p:cond delay="0"/>
                            </p:stCondLst>
                            <p:childTnLst>
                              <p:par>
                                <p:cTn id="9" presetClass="mediacall" nodeType="clickEffect" presetSubtype="0" presetID="1" grpId="2" fill="hold">
                                  <p:stCondLst>
                                    <p:cond delay="0"/>
                                  </p:stCondLst>
                                  <p:childTnLst>
                                    <p:cmd type="call" cmd="playFrom(0.0)">
                                      <p:cBhvr>
                                        <p:cTn id="10" dur="29600" fill="hold"/>
                                        <p:tgtEl>
                                          <p:spTgt spid="396"/>
                                        </p:tgtEl>
                                      </p:cBhvr>
                                    </p:cmd>
                                  </p:childTnLst>
                                </p:cTn>
                              </p:par>
                            </p:childTnLst>
                          </p:cTn>
                        </p:par>
                      </p:childTnLst>
                    </p:cTn>
                  </p:par>
                </p:childTnLst>
              </p:cTn>
              <p:prevCondLst>
                <p:cond evt="onPrev">
                  <p:tgtEl>
                    <p:sldTgt/>
                  </p:tgtEl>
                </p:cond>
              </p:prevCondLst>
              <p:nextCondLst>
                <p:cond evt="onNext">
                  <p:tgtEl>
                    <p:sldTgt/>
                  </p:tgtEl>
                </p:cond>
              </p:nextCondLst>
            </p:seq>
            <p:video fullScrn="0">
              <p:cMediaNode mute="0" showWhenStopped="1" numSld="1" vol="100000">
                <p:cTn id="11" fill="hold" display="0">
                  <p:stCondLst>
                    <p:cond delay="indefinite"/>
                  </p:stCondLst>
                </p:cTn>
                <p:tgtEl>
                  <p:spTgt spid="395"/>
                </p:tgtEl>
              </p:cMediaNode>
            </p:video>
            <p:seq concurrent="1" prevAc="none" nextAc="seek">
              <p:cTn id="12" evtFilter="cancelBubble" nodeType="interactiveSeq" restart="whenNotActive" fill="hold">
                <p:stCondLst>
                  <p:cond delay="0" evt="onClick">
                    <p:tgtEl>
                      <p:spTgt spid="395"/>
                    </p:tgtEl>
                  </p:cond>
                </p:stCondLst>
                <p:endSync delay="0" evt="end">
                  <p:rtn val="all"/>
                </p:endSync>
                <p:childTnLst>
                  <p:par>
                    <p:cTn id="13" fill="hold">
                      <p:stCondLst>
                        <p:cond delay="0"/>
                      </p:stCondLst>
                      <p:childTnLst>
                        <p:par>
                          <p:cTn id="14" fill="hold">
                            <p:stCondLst>
                              <p:cond delay="0"/>
                            </p:stCondLst>
                            <p:childTnLst>
                              <p:par>
                                <p:cTn id="15" presetClass="mediacall" nodeType="clickEffect" presetSubtype="0" presetID="2" fill="hold">
                                  <p:stCondLst>
                                    <p:cond delay="0"/>
                                  </p:stCondLst>
                                  <p:childTnLst>
                                    <p:cmd type="call" cmd="togglePause">
                                      <p:cBhvr>
                                        <p:cTn id="16" dur="1" fill="hold"/>
                                        <p:tgtEl>
                                          <p:spTgt spid="395"/>
                                        </p:tgtEl>
                                      </p:cBhvr>
                                    </p:cmd>
                                  </p:childTnLst>
                                </p:cTn>
                              </p:par>
                            </p:childTnLst>
                          </p:cTn>
                        </p:par>
                      </p:childTnLst>
                    </p:cTn>
                  </p:par>
                </p:childTnLst>
              </p:cTn>
              <p:nextCondLst>
                <p:cond delay="0" evt="onClick">
                  <p:tgtEl>
                    <p:spTgt spid="395"/>
                  </p:tgtEl>
                </p:cond>
              </p:nextCondLst>
            </p:seq>
            <p:video fullScrn="0">
              <p:cMediaNode mute="0" showWhenStopped="1" numSld="1" vol="100000">
                <p:cTn id="17" fill="hold" display="0">
                  <p:stCondLst>
                    <p:cond delay="indefinite"/>
                  </p:stCondLst>
                </p:cTn>
                <p:tgtEl>
                  <p:spTgt spid="396"/>
                </p:tgtEl>
              </p:cMediaNode>
            </p:video>
            <p:seq concurrent="1" prevAc="none" nextAc="seek">
              <p:cTn id="18" evtFilter="cancelBubble" nodeType="interactiveSeq" restart="whenNotActive" fill="hold">
                <p:stCondLst>
                  <p:cond delay="0" evt="onClick">
                    <p:tgtEl>
                      <p:spTgt spid="396"/>
                    </p:tgtEl>
                  </p:cond>
                </p:stCondLst>
                <p:endSync delay="0" evt="end">
                  <p:rtn val="all"/>
                </p:endSync>
                <p:childTnLst>
                  <p:par>
                    <p:cTn id="19" fill="hold">
                      <p:stCondLst>
                        <p:cond delay="0"/>
                      </p:stCondLst>
                      <p:childTnLst>
                        <p:par>
                          <p:cTn id="20" fill="hold">
                            <p:stCondLst>
                              <p:cond delay="0"/>
                            </p:stCondLst>
                            <p:childTnLst>
                              <p:par>
                                <p:cTn id="21" presetClass="mediacall" nodeType="clickEffect" presetSubtype="0" presetID="2" fill="hold">
                                  <p:stCondLst>
                                    <p:cond delay="0"/>
                                  </p:stCondLst>
                                  <p:childTnLst>
                                    <p:cmd type="call" cmd="togglePause">
                                      <p:cBhvr>
                                        <p:cTn id="22" dur="1" fill="hold"/>
                                        <p:tgtEl>
                                          <p:spTgt spid="396"/>
                                        </p:tgtEl>
                                      </p:cBhvr>
                                    </p:cmd>
                                  </p:childTnLst>
                                </p:cTn>
                              </p:par>
                            </p:childTnLst>
                          </p:cTn>
                        </p:par>
                      </p:childTnLst>
                    </p:cTn>
                  </p:par>
                </p:childTnLst>
              </p:cTn>
              <p:nextCondLst>
                <p:cond delay="0" evt="onClick">
                  <p:tgtEl>
                    <p:spTgt spid="396"/>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400" name="Butz, Krüger, Völkel: Mensch-Maschine-Interaktion, Kapitel 20 - Virtual und Augmented Reality                 Folie"/>
          <p:cNvSpPr txBox="1"/>
          <p:nvPr/>
        </p:nvSpPr>
        <p:spPr>
          <a:xfrm>
            <a:off x="170816" y="9497434"/>
            <a:ext cx="12663168" cy="278664"/>
          </a:xfrm>
          <a:prstGeom prst="rect">
            <a:avLst/>
          </a:prstGeom>
          <a:ln w="3175">
            <a:miter lim="400000"/>
          </a:ln>
          <a:extLst>
            <a:ext uri="{C572A759-6A51-4108-AA02-DFA0A04FC94B}">
              <ma14:wrappingTextBoxFlag xmlns:ma14="http://schemas.microsoft.com/office/mac/drawingml/2011/main" val="1"/>
            </a:ext>
          </a:extLst>
        </p:spPr>
        <p:txBody>
          <a:bodyPr lIns="40640" tIns="40640" rIns="40640" bIns="40640">
            <a:spAutoFit/>
          </a:bodyPr>
          <a:lstStyle>
            <a:lvl1pPr>
              <a:buClr>
                <a:srgbClr val="000000"/>
              </a:buClr>
              <a:buFont typeface="Arial"/>
              <a:defRPr sz="1400"/>
            </a:lvl1pPr>
          </a:lstStyle>
          <a:p>
            <a:pPr/>
            <a:r>
              <a:t>Butz, Krüger, Völkel: Mensch-Maschine-Interaktion, Kapitel 20 - Virtual und Augmented Reality	       			      Folie</a:t>
            </a:r>
          </a:p>
        </p:txBody>
      </p:sp>
      <p:sp>
        <p:nvSpPr>
          <p:cNvPr id="401" name="Linie"/>
          <p:cNvSpPr/>
          <p:nvPr/>
        </p:nvSpPr>
        <p:spPr>
          <a:xfrm>
            <a:off x="-1" y="9504303"/>
            <a:ext cx="13004802" cy="1883"/>
          </a:xfrm>
          <a:prstGeom prst="line">
            <a:avLst/>
          </a:prstGeom>
          <a:ln w="3175">
            <a:solidFill>
              <a:srgbClr val="000000"/>
            </a:solidFill>
          </a:ln>
        </p:spPr>
        <p:txBody>
          <a:bodyPr lIns="0" tIns="0" rIns="0" bIns="0"/>
          <a:lstStyle/>
          <a:p>
            <a:pPr marL="0" marR="0" defTabSz="457200">
              <a:defRPr sz="1100">
                <a:uFillTx/>
                <a:latin typeface="Helvetica"/>
                <a:ea typeface="Helvetica"/>
                <a:cs typeface="Helvetica"/>
                <a:sym typeface="Helvetica"/>
              </a:defRPr>
            </a:pPr>
          </a:p>
        </p:txBody>
      </p:sp>
      <p:sp>
        <p:nvSpPr>
          <p:cNvPr id="402" name="UI design für die Hololens (Stand 2018)"/>
          <p:cNvSpPr txBox="1"/>
          <p:nvPr>
            <p:ph type="title"/>
          </p:nvPr>
        </p:nvSpPr>
        <p:spPr>
          <a:prstGeom prst="rect">
            <a:avLst/>
          </a:prstGeom>
        </p:spPr>
        <p:txBody>
          <a:bodyPr/>
          <a:lstStyle/>
          <a:p>
            <a:pPr/>
            <a:r>
              <a:t>UI design für die Hololens (Stand 2018)</a:t>
            </a:r>
          </a:p>
        </p:txBody>
      </p:sp>
      <p:sp>
        <p:nvSpPr>
          <p:cNvPr id="403" name="Foliennummer"/>
          <p:cNvSpPr txBox="1"/>
          <p:nvPr>
            <p:ph type="sldNum" sz="quarter" idx="2"/>
          </p:nvPr>
        </p:nvSpPr>
        <p:spPr>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
        <p:nvSpPr>
          <p:cNvPr id="404" name="https://www.youtube.com/watch?v=sX6yKHmN1qM"/>
          <p:cNvSpPr txBox="1"/>
          <p:nvPr/>
        </p:nvSpPr>
        <p:spPr>
          <a:xfrm>
            <a:off x="10211100" y="8569317"/>
            <a:ext cx="2753166" cy="204542"/>
          </a:xfrm>
          <a:prstGeom prst="rect">
            <a:avLst/>
          </a:prstGeom>
          <a:ln w="3175">
            <a:miter lim="400000"/>
          </a:ln>
          <a:extLst>
            <a:ext uri="{C572A759-6A51-4108-AA02-DFA0A04FC94B}">
              <ma14:wrappingTextBoxFlag xmlns:ma14="http://schemas.microsoft.com/office/mac/drawingml/2011/main" val="1"/>
            </a:ext>
          </a:extLst>
        </p:spPr>
        <p:txBody>
          <a:bodyPr wrap="none" lIns="40640" tIns="40640" rIns="40640" bIns="40640" anchor="ctr">
            <a:spAutoFit/>
          </a:bodyPr>
          <a:lstStyle>
            <a:lvl1pPr>
              <a:defRPr sz="900"/>
            </a:lvl1pPr>
          </a:lstStyle>
          <a:p>
            <a:pPr/>
            <a:r>
              <a:t>https://www.youtube.com/watch?v=sX6yKHmN1qM</a:t>
            </a:r>
          </a:p>
        </p:txBody>
      </p:sp>
      <p:pic>
        <p:nvPicPr>
          <p:cNvPr id="405" name="Microsoft HoloLens_ 3 HoloStudio UI and Interaction Design Learnings.mp4" descr="Microsoft HoloLens_ 3 HoloStudio UI and Interaction Design Learnings.mp4"/>
          <p:cNvPicPr>
            <a:picLocks noChangeAspect="0"/>
          </p:cNvPicPr>
          <p:nvPr>
            <a:videoFile r:link="rId2"/>
            <p:extLst>
              <p:ext uri="{DAA4B4D4-6D71-4841-9C94-3DE7FCFB9230}">
                <p14:media xmlns:p14="http://schemas.microsoft.com/office/powerpoint/2010/main" r:embed="rId3"/>
              </p:ext>
            </p:extLst>
          </p:nvPr>
        </p:nvPicPr>
        <p:blipFill>
          <a:blip r:embed="rId4">
            <a:extLst/>
          </a:blip>
          <a:stretch>
            <a:fillRect/>
          </a:stretch>
        </p:blipFill>
        <p:spPr>
          <a:xfrm>
            <a:off x="-15648" y="1210398"/>
            <a:ext cx="13036096" cy="7332804"/>
          </a:xfrm>
          <a:prstGeom prst="rect">
            <a:avLst/>
          </a:prstGeom>
          <a:ln w="12700">
            <a:miter lim="400000"/>
          </a:ln>
        </p:spPr>
      </p:pic>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mediacall" nodeType="clickEffect" presetSubtype="0" presetID="1" grpId="1" fill="hold">
                                  <p:stCondLst>
                                    <p:cond delay="0"/>
                                  </p:stCondLst>
                                  <p:childTnLst>
                                    <p:cmd type="call" cmd="playFrom(0.0)">
                                      <p:cBhvr>
                                        <p:cTn id="6" dur="161100" fill="hold"/>
                                        <p:tgtEl>
                                          <p:spTgt spid="405"/>
                                        </p:tgtEl>
                                      </p:cBhvr>
                                    </p:cmd>
                                  </p:childTnLst>
                                </p:cTn>
                              </p:par>
                            </p:childTnLst>
                          </p:cTn>
                        </p:par>
                      </p:childTnLst>
                    </p:cTn>
                  </p:par>
                </p:childTnLst>
              </p:cTn>
              <p:prevCondLst>
                <p:cond evt="onPrev">
                  <p:tgtEl>
                    <p:sldTgt/>
                  </p:tgtEl>
                </p:cond>
              </p:prevCondLst>
              <p:nextCondLst>
                <p:cond evt="onNext">
                  <p:tgtEl>
                    <p:sldTgt/>
                  </p:tgtEl>
                </p:cond>
              </p:nextCondLst>
            </p:seq>
            <p:video fullScrn="0">
              <p:cMediaNode mute="0" showWhenStopped="1" numSld="1" vol="100000">
                <p:cTn id="7" fill="hold" display="0">
                  <p:stCondLst>
                    <p:cond delay="indefinite"/>
                  </p:stCondLst>
                </p:cTn>
                <p:tgtEl>
                  <p:spTgt spid="405"/>
                </p:tgtEl>
              </p:cMediaNode>
            </p:video>
            <p:seq concurrent="1" prevAc="none" nextAc="seek">
              <p:cTn id="8" evtFilter="cancelBubble" nodeType="interactiveSeq" restart="whenNotActive" fill="hold">
                <p:stCondLst>
                  <p:cond delay="0" evt="onClick">
                    <p:tgtEl>
                      <p:spTgt spid="405"/>
                    </p:tgtEl>
                  </p:cond>
                </p:stCondLst>
                <p:endSync delay="0" evt="end">
                  <p:rtn val="all"/>
                </p:endSync>
                <p:childTnLst>
                  <p:par>
                    <p:cTn id="9" fill="hold">
                      <p:stCondLst>
                        <p:cond delay="0"/>
                      </p:stCondLst>
                      <p:childTnLst>
                        <p:par>
                          <p:cTn id="10" fill="hold">
                            <p:stCondLst>
                              <p:cond delay="0"/>
                            </p:stCondLst>
                            <p:childTnLst>
                              <p:par>
                                <p:cTn id="11" presetClass="mediacall" nodeType="clickEffect" presetSubtype="0" presetID="2" fill="hold">
                                  <p:stCondLst>
                                    <p:cond delay="0"/>
                                  </p:stCondLst>
                                  <p:childTnLst>
                                    <p:cmd type="call" cmd="togglePause">
                                      <p:cBhvr>
                                        <p:cTn id="12" dur="1" fill="hold"/>
                                        <p:tgtEl>
                                          <p:spTgt spid="405"/>
                                        </p:tgtEl>
                                      </p:cBhvr>
                                    </p:cmd>
                                  </p:childTnLst>
                                </p:cTn>
                              </p:par>
                            </p:childTnLst>
                          </p:cTn>
                        </p:par>
                      </p:childTnLst>
                    </p:cTn>
                  </p:par>
                </p:childTnLst>
              </p:cTn>
              <p:nextCondLst>
                <p:cond delay="0" evt="onClick">
                  <p:tgtEl>
                    <p:spTgt spid="405"/>
                  </p:tgtEl>
                </p:cond>
              </p:nextCondLst>
            </p:seq>
          </p:childTnLst>
        </p:cTn>
      </p:par>
    </p:tnLst>
  </p:timing>
</p:sld>
</file>

<file path=ppt/theme/theme1.xml><?xml version="1.0" encoding="utf-8"?>
<a:theme xmlns:a="http://schemas.openxmlformats.org/drawingml/2006/main" xmlns:r="http://schemas.openxmlformats.org/officeDocument/2006/relationships" name="White">
  <a:themeElements>
    <a:clrScheme name="White">
      <a:dk1>
        <a:srgbClr val="000000"/>
      </a:dk1>
      <a:lt1>
        <a:srgbClr val="FFFFFF"/>
      </a:lt1>
      <a:dk2>
        <a:srgbClr val="53585F"/>
      </a:dk2>
      <a:lt2>
        <a:srgbClr val="DCDEE0"/>
      </a:lt2>
      <a:accent1>
        <a:srgbClr val="0365C0"/>
      </a:accent1>
      <a:accent2>
        <a:srgbClr val="00882B"/>
      </a:accent2>
      <a:accent3>
        <a:srgbClr val="DCBD23"/>
      </a:accent3>
      <a:accent4>
        <a:srgbClr val="DE6A10"/>
      </a:accent4>
      <a:accent5>
        <a:srgbClr val="C82506"/>
      </a:accent5>
      <a:accent6>
        <a:srgbClr val="773F9B"/>
      </a:accent6>
      <a:hlink>
        <a:srgbClr val="0000FF"/>
      </a:hlink>
      <a:folHlink>
        <a:srgbClr val="FF00FF"/>
      </a:folHlink>
    </a:clrScheme>
    <a:fontScheme name="White">
      <a:majorFont>
        <a:latin typeface="Arial"/>
        <a:ea typeface="Arial"/>
        <a:cs typeface="Arial"/>
      </a:majorFont>
      <a:minorFont>
        <a:latin typeface="Arial"/>
        <a:ea typeface="Arial"/>
        <a:cs typeface="Arial"/>
      </a:minorFont>
    </a:fontScheme>
    <a:fmtScheme name="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BFC1DD"/>
        </a:solidFill>
        <a:ln w="3175" cap="flat">
          <a:solidFill>
            <a:srgbClr val="000000"/>
          </a:solidFill>
          <a:prstDash val="solid"/>
          <a:round/>
        </a:ln>
        <a:effectLst/>
        <a:sp3d/>
      </a:spPr>
      <a:bodyPr rot="0" spcFirstLastPara="1" vertOverflow="overflow" horzOverflow="overflow" vert="horz" wrap="square" lIns="40640" tIns="40640" rIns="40640" bIns="40640" numCol="1" spcCol="38100" rtlCol="0" anchor="ctr" upright="0">
        <a:spAutoFit/>
      </a:bodyPr>
      <a:lstStyle>
        <a:defPPr marL="57799" marR="57799" indent="0" algn="l" defTabSz="1295400" rtl="0" fontAlgn="auto" latinLnBrk="0" hangingPunct="0">
          <a:lnSpc>
            <a:spcPct val="100000"/>
          </a:lnSpc>
          <a:spcBef>
            <a:spcPts val="0"/>
          </a:spcBef>
          <a:spcAft>
            <a:spcPts val="0"/>
          </a:spcAft>
          <a:buClrTx/>
          <a:buSzTx/>
          <a:buFontTx/>
          <a:buNone/>
          <a:tabLst/>
          <a:defRPr b="0" baseline="0" cap="none" i="0" spc="0" strike="noStrike" sz="2200" u="none" kumimoji="0" normalizeH="0">
            <a:ln>
              <a:noFill/>
            </a:ln>
            <a:solidFill>
              <a:srgbClr val="000000"/>
            </a:solidFill>
            <a:effectLst/>
            <a:uFill>
              <a:solidFill>
                <a:srgbClr val="000000"/>
              </a:solidFill>
            </a:uFill>
            <a:latin typeface="+mn-lt"/>
            <a:ea typeface="+mn-ea"/>
            <a:cs typeface="+mn-cs"/>
            <a:sym typeface="Arial"/>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3175" cap="flat">
          <a:solidFill>
            <a:srgbClr val="000000"/>
          </a:solidFill>
          <a:prstDash val="solid"/>
          <a:round/>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3175" cap="flat">
          <a:noFill/>
          <a:miter lim="400000"/>
        </a:ln>
        <a:effectLst/>
        <a:sp3d/>
      </a:spPr>
      <a:bodyPr rot="0" spcFirstLastPara="1" vertOverflow="overflow" horzOverflow="overflow" vert="horz" wrap="square" lIns="40640" tIns="40640" rIns="40640" bIns="40640" numCol="1" spcCol="38100" rtlCol="0" anchor="ctr" upright="0">
        <a:spAutoFit/>
      </a:bodyPr>
      <a:lstStyle>
        <a:defPPr marL="57799" marR="57799" indent="0" algn="l" defTabSz="1295400" rtl="0" fontAlgn="auto" latinLnBrk="0" hangingPunct="0">
          <a:lnSpc>
            <a:spcPct val="100000"/>
          </a:lnSpc>
          <a:spcBef>
            <a:spcPts val="0"/>
          </a:spcBef>
          <a:spcAft>
            <a:spcPts val="0"/>
          </a:spcAft>
          <a:buClrTx/>
          <a:buSzTx/>
          <a:buFontTx/>
          <a:buNone/>
          <a:tabLst/>
          <a:defRPr b="0" baseline="0" cap="none" i="0" spc="0" strike="noStrike" sz="2200" u="none" kumimoji="0" normalizeH="0">
            <a:ln>
              <a:noFill/>
            </a:ln>
            <a:solidFill>
              <a:srgbClr val="000000"/>
            </a:solidFill>
            <a:effectLst/>
            <a:uFill>
              <a:solidFill>
                <a:srgbClr val="000000"/>
              </a:solidFill>
            </a:uFill>
            <a:latin typeface="+mn-lt"/>
            <a:ea typeface="+mn-ea"/>
            <a:cs typeface="+mn-cs"/>
            <a:sym typeface="Arial"/>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ppt/theme/theme2.xml><?xml version="1.0" encoding="utf-8"?>
<a:theme xmlns:a="http://schemas.openxmlformats.org/drawingml/2006/main" xmlns:r="http://schemas.openxmlformats.org/officeDocument/2006/relationships" name="White">
  <a:themeElements>
    <a:clrScheme name="White">
      <a:dk1>
        <a:srgbClr val="000000"/>
      </a:dk1>
      <a:lt1>
        <a:srgbClr val="FFFFFF"/>
      </a:lt1>
      <a:dk2>
        <a:srgbClr val="53585F"/>
      </a:dk2>
      <a:lt2>
        <a:srgbClr val="DCDEE0"/>
      </a:lt2>
      <a:accent1>
        <a:srgbClr val="0365C0"/>
      </a:accent1>
      <a:accent2>
        <a:srgbClr val="00882B"/>
      </a:accent2>
      <a:accent3>
        <a:srgbClr val="DCBD23"/>
      </a:accent3>
      <a:accent4>
        <a:srgbClr val="DE6A10"/>
      </a:accent4>
      <a:accent5>
        <a:srgbClr val="C82506"/>
      </a:accent5>
      <a:accent6>
        <a:srgbClr val="773F9B"/>
      </a:accent6>
      <a:hlink>
        <a:srgbClr val="0000FF"/>
      </a:hlink>
      <a:folHlink>
        <a:srgbClr val="FF00FF"/>
      </a:folHlink>
    </a:clrScheme>
    <a:fontScheme name="White">
      <a:majorFont>
        <a:latin typeface="Arial"/>
        <a:ea typeface="Arial"/>
        <a:cs typeface="Arial"/>
      </a:majorFont>
      <a:minorFont>
        <a:latin typeface="Arial"/>
        <a:ea typeface="Arial"/>
        <a:cs typeface="Arial"/>
      </a:minorFont>
    </a:fontScheme>
    <a:fmtScheme name="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BFC1DD"/>
        </a:solidFill>
        <a:ln w="3175" cap="flat">
          <a:solidFill>
            <a:srgbClr val="000000"/>
          </a:solidFill>
          <a:prstDash val="solid"/>
          <a:round/>
        </a:ln>
        <a:effectLst/>
        <a:sp3d/>
      </a:spPr>
      <a:bodyPr rot="0" spcFirstLastPara="1" vertOverflow="overflow" horzOverflow="overflow" vert="horz" wrap="square" lIns="40640" tIns="40640" rIns="40640" bIns="40640" numCol="1" spcCol="38100" rtlCol="0" anchor="ctr" upright="0">
        <a:spAutoFit/>
      </a:bodyPr>
      <a:lstStyle>
        <a:defPPr marL="57799" marR="57799" indent="0" algn="l" defTabSz="1295400" rtl="0" fontAlgn="auto" latinLnBrk="0" hangingPunct="0">
          <a:lnSpc>
            <a:spcPct val="100000"/>
          </a:lnSpc>
          <a:spcBef>
            <a:spcPts val="0"/>
          </a:spcBef>
          <a:spcAft>
            <a:spcPts val="0"/>
          </a:spcAft>
          <a:buClrTx/>
          <a:buSzTx/>
          <a:buFontTx/>
          <a:buNone/>
          <a:tabLst/>
          <a:defRPr b="0" baseline="0" cap="none" i="0" spc="0" strike="noStrike" sz="2200" u="none" kumimoji="0" normalizeH="0">
            <a:ln>
              <a:noFill/>
            </a:ln>
            <a:solidFill>
              <a:srgbClr val="000000"/>
            </a:solidFill>
            <a:effectLst/>
            <a:uFill>
              <a:solidFill>
                <a:srgbClr val="000000"/>
              </a:solidFill>
            </a:uFill>
            <a:latin typeface="+mn-lt"/>
            <a:ea typeface="+mn-ea"/>
            <a:cs typeface="+mn-cs"/>
            <a:sym typeface="Arial"/>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3175" cap="flat">
          <a:solidFill>
            <a:srgbClr val="000000"/>
          </a:solidFill>
          <a:prstDash val="solid"/>
          <a:round/>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3175" cap="flat">
          <a:noFill/>
          <a:miter lim="400000"/>
        </a:ln>
        <a:effectLst/>
        <a:sp3d/>
      </a:spPr>
      <a:bodyPr rot="0" spcFirstLastPara="1" vertOverflow="overflow" horzOverflow="overflow" vert="horz" wrap="square" lIns="40640" tIns="40640" rIns="40640" bIns="40640" numCol="1" spcCol="38100" rtlCol="0" anchor="ctr" upright="0">
        <a:spAutoFit/>
      </a:bodyPr>
      <a:lstStyle>
        <a:defPPr marL="57799" marR="57799" indent="0" algn="l" defTabSz="1295400" rtl="0" fontAlgn="auto" latinLnBrk="0" hangingPunct="0">
          <a:lnSpc>
            <a:spcPct val="100000"/>
          </a:lnSpc>
          <a:spcBef>
            <a:spcPts val="0"/>
          </a:spcBef>
          <a:spcAft>
            <a:spcPts val="0"/>
          </a:spcAft>
          <a:buClrTx/>
          <a:buSzTx/>
          <a:buFontTx/>
          <a:buNone/>
          <a:tabLst/>
          <a:defRPr b="0" baseline="0" cap="none" i="0" spc="0" strike="noStrike" sz="2200" u="none" kumimoji="0" normalizeH="0">
            <a:ln>
              <a:noFill/>
            </a:ln>
            <a:solidFill>
              <a:srgbClr val="000000"/>
            </a:solidFill>
            <a:effectLst/>
            <a:uFill>
              <a:solidFill>
                <a:srgbClr val="000000"/>
              </a:solidFill>
            </a:uFill>
            <a:latin typeface="+mn-lt"/>
            <a:ea typeface="+mn-ea"/>
            <a:cs typeface="+mn-cs"/>
            <a:sym typeface="Arial"/>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docProps/app.xml><?xml version="1.0" encoding="utf-8"?>
<Properties xmlns="http://schemas.openxmlformats.org/officeDocument/2006/extended-properties" xmlns:vt="http://schemas.openxmlformats.org/officeDocument/2006/docPropsVTypes"/>
</file>

<file path=docProps/core.xml><?xml version="1.0" encoding="utf-8"?>
<cp:coreProperties xmlns:cp="http://schemas.openxmlformats.org/package/2006/metadata/core-properties" xmlns:dc="http://purl.org/dc/elements/1.1/" xmlns:dcterms="http://purl.org/dc/terms/" xmlns:xsi="http://www.w3.org/2001/XMLSchema-instance"/>
</file>