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media1.mp4" ContentType="video/unknown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1500">
        <a:latin typeface="+mn-lt"/>
        <a:ea typeface="+mn-ea"/>
        <a:cs typeface="+mn-cs"/>
        <a:sym typeface="Arial"/>
      </a:defRPr>
    </a:lvl1pPr>
    <a:lvl2pPr indent="228600" defTabSz="825500" latinLnBrk="0">
      <a:defRPr sz="1500">
        <a:latin typeface="+mn-lt"/>
        <a:ea typeface="+mn-ea"/>
        <a:cs typeface="+mn-cs"/>
        <a:sym typeface="Arial"/>
      </a:defRPr>
    </a:lvl2pPr>
    <a:lvl3pPr indent="457200" defTabSz="825500" latinLnBrk="0">
      <a:defRPr sz="1500">
        <a:latin typeface="+mn-lt"/>
        <a:ea typeface="+mn-ea"/>
        <a:cs typeface="+mn-cs"/>
        <a:sym typeface="Arial"/>
      </a:defRPr>
    </a:lvl3pPr>
    <a:lvl4pPr indent="685800" defTabSz="825500" latinLnBrk="0">
      <a:defRPr sz="1500">
        <a:latin typeface="+mn-lt"/>
        <a:ea typeface="+mn-ea"/>
        <a:cs typeface="+mn-cs"/>
        <a:sym typeface="Arial"/>
      </a:defRPr>
    </a:lvl4pPr>
    <a:lvl5pPr indent="914400" defTabSz="825500" latinLnBrk="0">
      <a:defRPr sz="1500">
        <a:latin typeface="+mn-lt"/>
        <a:ea typeface="+mn-ea"/>
        <a:cs typeface="+mn-cs"/>
        <a:sym typeface="Arial"/>
      </a:defRPr>
    </a:lvl5pPr>
    <a:lvl6pPr indent="1143000" defTabSz="825500" latinLnBrk="0">
      <a:defRPr sz="1500">
        <a:latin typeface="+mn-lt"/>
        <a:ea typeface="+mn-ea"/>
        <a:cs typeface="+mn-cs"/>
        <a:sym typeface="Arial"/>
      </a:defRPr>
    </a:lvl6pPr>
    <a:lvl7pPr indent="1371600" defTabSz="825500" latinLnBrk="0">
      <a:defRPr sz="1500">
        <a:latin typeface="+mn-lt"/>
        <a:ea typeface="+mn-ea"/>
        <a:cs typeface="+mn-cs"/>
        <a:sym typeface="Arial"/>
      </a:defRPr>
    </a:lvl7pPr>
    <a:lvl8pPr indent="1600200" defTabSz="825500" latinLnBrk="0">
      <a:defRPr sz="1500">
        <a:latin typeface="+mn-lt"/>
        <a:ea typeface="+mn-ea"/>
        <a:cs typeface="+mn-cs"/>
        <a:sym typeface="Arial"/>
      </a:defRPr>
    </a:lvl8pPr>
    <a:lvl9pPr indent="1828800" defTabSz="825500" latinLnBrk="0">
      <a:defRPr sz="15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www.cs.cmu.edu/~biglou/" TargetMode="External"/><Relationship Id="rId4" Type="http://schemas.openxmlformats.org/officeDocument/2006/relationships/hyperlink" Target="https://www.youtube.com/watch?v=Aszl5avDtek" TargetMode="Externa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" name="Shape 3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Thema heute: Erstes Kapitel des Buches, Einführung darüber, wie der Mensch „funktioniert“</a:t>
            </a:r>
          </a:p>
          <a:p>
            <a:pPr/>
          </a:p>
          <a:p>
            <a:pPr/>
            <a:r>
              <a:t>Disclaimer: wir sind keine Psychologen, sondern verwenden hier vereinfachte Modelle, die uns helfen, interessante Phänomene zu verstehen.</a:t>
            </a:r>
          </a:p>
          <a:p>
            <a:pPr/>
          </a:p>
          <a:p>
            <a:pPr/>
            <a:r>
              <a:t>Studenten mit Vertiefungsfach MMI hören stattdessen 2 Semester Grundbegriffe der Psychologie und 2 Semester Human factors ;-)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Diskussion: Sichtweise basiert auf rein rationalem Denken</a:t>
            </a:r>
          </a:p>
          <a:p>
            <a:pPr/>
          </a:p>
          <a:p>
            <a:pPr/>
            <a:r>
              <a:t>Emotion ist unberücksichtigt. Kreativität schwer darstellbar, </a:t>
            </a:r>
          </a:p>
          <a:p>
            <a:pPr/>
          </a:p>
          <a:p>
            <a:pPr/>
            <a:r>
              <a:t>Auch nicht berücksichtigt: Systeme 1 und 2 nach Kahnemann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" name="Shape 5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Computer ist kognitives Werkzeug</a:t>
            </a:r>
          </a:p>
          <a:p>
            <a:pPr/>
            <a:r>
              <a:t>	Auslagerung von Information</a:t>
            </a:r>
          </a:p>
          <a:p>
            <a:pPr/>
            <a:r>
              <a:t>	schnelle Verarbeitung</a:t>
            </a:r>
          </a:p>
          <a:p>
            <a:pPr/>
            <a:r>
              <a:t>	Visualisierung</a:t>
            </a:r>
          </a:p>
          <a:p>
            <a:pPr/>
          </a:p>
          <a:p>
            <a:pPr/>
            <a:r>
              <a:t>Kräftedreieck</a:t>
            </a:r>
          </a:p>
          <a:p>
            <a:pPr/>
            <a:r>
              <a:t>	alles beeinflusst sich gegenseitig</a:t>
            </a:r>
          </a:p>
          <a:p>
            <a:pPr/>
          </a:p>
          <a:p>
            <a:pPr/>
            <a:r>
              <a:t>Ziel: Aufgabe möglichst effizient und effektiv lösen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5" name="Shape 6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 der menschlichen Stärken und Schwächen im Vergleich zu den Stärkend Schwächen der Maschine.</a:t>
            </a:r>
          </a:p>
          <a:p>
            <a:pPr/>
          </a:p>
          <a:p>
            <a:pPr/>
            <a:r>
              <a:t>Erkenntnis: beide können sich sinnvoll ergänzen, wenn sie für die richtigen Dinge eingesetzt werden.</a:t>
            </a:r>
          </a:p>
          <a:p>
            <a:pPr/>
          </a:p>
          <a:p>
            <a:pPr/>
            <a:r>
              <a:t>Ausblick: </a:t>
            </a:r>
          </a:p>
          <a:p>
            <a:pPr/>
            <a:r>
              <a:t>human computation (Luis von Ahn)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http://www.cs.cmu.edu/~biglou/</a:t>
            </a:r>
            <a:r>
              <a:t> 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https://www.youtube.com/watch?v=Aszl5avDtek</a:t>
            </a:r>
            <a: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" name="Shape 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 ein etwas extremeres Beispiel:</a:t>
            </a:r>
          </a:p>
          <a:p>
            <a:pPr/>
          </a:p>
          <a:p>
            <a:pPr/>
            <a:r>
              <a:t>Der Mensch hat die Kontrolle, die Maschine führt aus…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9" name="Shape 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 des Diagramms, beginnend bei „Reize“</a:t>
            </a:r>
          </a:p>
          <a:p>
            <a:pPr/>
          </a:p>
          <a:p>
            <a:pPr/>
            <a:r>
              <a:t>Frage: Was ist der Pfeil vom sensorischen Register direkt zum motorischen System? </a:t>
            </a:r>
          </a:p>
          <a:p>
            <a:pPr/>
            <a:r>
              <a:t>Eine Antwort: Sensomotorische Fertigkeiten. Andere Möglichkeit: Reflex: der kommt aber garnicht erst im Gehirn an (siehe Kniereflex)</a:t>
            </a:r>
          </a:p>
          <a:p>
            <a:pPr/>
          </a:p>
          <a:p>
            <a:pPr/>
            <a:r>
              <a:t>Aufmerksamkeit steuert z.B. die Verteilung der begrenzten kognitiven Ressourcen.</a:t>
            </a:r>
          </a:p>
          <a:p>
            <a:pPr/>
          </a:p>
          <a:p>
            <a:pPr/>
            <a:r>
              <a:t>Wenn viel gelernt und geübt ist (Maus, tippen), bleiben mehr Ressourcen für die Lösung eigentlicher Probleme.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5" name="Shape 1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Das ist </a:t>
            </a:r>
            <a:r>
              <a:rPr b="1"/>
              <a:t>nur ein Beschreibungsmodell</a:t>
            </a:r>
            <a:r>
              <a:t>, das aber viele Phänomene erklärt.</a:t>
            </a:r>
          </a:p>
          <a:p>
            <a:pPr/>
          </a:p>
          <a:p>
            <a:pPr/>
            <a:r>
              <a:t>Es bedeutet nicht, dass wir intern wirklich so funktionieren!!! (Vergleich Newton, Einstein, Quantentheorie, Planetenbahnen als Spiralen)</a:t>
            </a:r>
          </a:p>
          <a:p>
            <a:pPr/>
          </a:p>
          <a:p>
            <a:pPr/>
            <a:r>
              <a:t>Drei Prozessoren, Architektur wie mit Cache und Speicher (für Informatiker ;-)</a:t>
            </a:r>
          </a:p>
          <a:p>
            <a:pPr/>
          </a:p>
          <a:p>
            <a:pPr/>
            <a:r>
              <a:t>Daten im SR sehr direkt, z.B. von Reizstärke abhängig, Effektoren für alle Muskeln und Gliedmaßen, immer mehr für MMI genutzt</a:t>
            </a:r>
          </a:p>
          <a:p>
            <a:pPr/>
          </a:p>
          <a:p>
            <a:pPr/>
            <a:r>
              <a:t>Ziel des Modells war es, Verarbeitungszeiten vorherzusagen. </a:t>
            </a:r>
          </a:p>
          <a:p>
            <a:pPr/>
            <a:r>
              <a:t>Beispiel: Taste drücken, sobald ein best. Symbol erscheint. </a:t>
            </a:r>
          </a:p>
          <a:p>
            <a:pPr/>
            <a:r>
              <a:t>T = TP + TC + TM = 100+70+70 = 240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Brille: Verbesserung des Sehsinns, Hörgerät etc..</a:t>
            </a:r>
          </a:p>
          <a:p>
            <a:pPr/>
            <a:r>
              <a:t>Auto, Kutsche: Verbesserung des Gehens ;-)</a:t>
            </a:r>
          </a:p>
          <a:p>
            <a:pPr/>
            <a:r>
              <a:t>Notizbuch: besseres Gehirn (deklaratives Wissen)</a:t>
            </a:r>
          </a:p>
          <a:p>
            <a:pPr/>
            <a:r>
              <a:t>Taschenrechner: besseres Gehirn (prozedurales Wissen)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e.wikipedia.org/wiki/Emotion" TargetMode="External"/><Relationship Id="rId4" Type="http://schemas.openxmlformats.org/officeDocument/2006/relationships/hyperlink" Target="http://en.wikipedia.org/wiki/Thinking,_Fast_and_Slow" TargetMode="External"/><Relationship Id="rId5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14299" y="19304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1 - Grundmodell menschlicher Informationsverarbeitung"/>
          <p:cNvSpPr txBox="1"/>
          <p:nvPr>
            <p:ph type="title"/>
          </p:nvPr>
        </p:nvSpPr>
        <p:spPr>
          <a:xfrm>
            <a:off x="203200" y="205081"/>
            <a:ext cx="12598400" cy="1567546"/>
          </a:xfrm>
          <a:prstGeom prst="rect">
            <a:avLst/>
          </a:prstGeom>
        </p:spPr>
        <p:txBody>
          <a:bodyPr/>
          <a:lstStyle/>
          <a:p>
            <a:pPr/>
            <a:r>
              <a:t>Kapitel 1 - Grundmodell menschlicher Informationsverarbeitung</a:t>
            </a:r>
          </a:p>
        </p:txBody>
      </p:sp>
      <p:sp>
        <p:nvSpPr>
          <p:cNvPr id="34" name="Grundmodell menschlicher Informationsverarbeitung…"/>
          <p:cNvSpPr txBox="1"/>
          <p:nvPr>
            <p:ph type="body" idx="1"/>
          </p:nvPr>
        </p:nvSpPr>
        <p:spPr>
          <a:xfrm>
            <a:off x="203200" y="1917238"/>
            <a:ext cx="12598400" cy="7440867"/>
          </a:xfrm>
          <a:prstGeom prst="rect">
            <a:avLst/>
          </a:prstGeom>
        </p:spPr>
        <p:txBody>
          <a:bodyPr/>
          <a:lstStyle/>
          <a:p>
            <a:pPr/>
            <a:r>
              <a:t>Grundmodell menschlicher Informationsverarbeitung</a:t>
            </a:r>
          </a:p>
          <a:p>
            <a:pPr/>
            <a:r>
              <a:t>Informationsverarbeitung und Handlungssteuerung </a:t>
            </a:r>
          </a:p>
          <a:p>
            <a:pPr/>
            <a:r>
              <a:t>Model Human Processor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4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" name="Der Mensch als Informationsverarbeitendes Syst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Der Mensch als Informationsverarbeitendes System</a:t>
            </a:r>
          </a:p>
        </p:txBody>
      </p:sp>
      <p:sp>
        <p:nvSpPr>
          <p:cNvPr id="42" name="Sichtweise der Kognitionswissenschaf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Sichtweise der Kognitionswissenschaft</a:t>
            </a:r>
          </a:p>
          <a:p>
            <a:pPr/>
          </a:p>
          <a:p>
            <a:pPr/>
            <a:r>
              <a:t>Wahrnehmung = Eingabe von Information</a:t>
            </a:r>
          </a:p>
          <a:p>
            <a:pPr lvl="1"/>
            <a:r>
              <a:t>Information nicht gleich Wissen!</a:t>
            </a:r>
          </a:p>
          <a:p>
            <a:pPr/>
            <a:r>
              <a:t>Kognition = (rationale) Verarbeitung von Information</a:t>
            </a:r>
          </a:p>
          <a:p>
            <a:pPr lvl="1"/>
            <a:r>
              <a:t>z.B. durch Regelwerke, Algorithmen…</a:t>
            </a:r>
          </a:p>
          <a:p>
            <a:pPr/>
            <a:r>
              <a:t>Motorik = Ausgabe von Information</a:t>
            </a:r>
          </a:p>
          <a:p>
            <a:pPr lvl="1"/>
            <a:r>
              <a:t>sprachlich, durch Handlungen etc…</a:t>
            </a:r>
          </a:p>
          <a:p>
            <a:pPr/>
          </a:p>
          <a:p>
            <a:pPr/>
            <a:r>
              <a:t>Frage: Was wird dabei alles                                              nicht berücksichtigt?</a:t>
            </a:r>
          </a:p>
          <a:p>
            <a:pPr lvl="1" marL="685363" indent="-187523">
              <a:defRPr sz="2100"/>
            </a:pPr>
            <a:r>
              <a:rPr u="sng">
                <a:hlinkClick r:id="rId3" invalidUrl="" action="" tgtFrame="" tooltip="" history="1" highlightClick="0" endSnd="0"/>
              </a:rPr>
              <a:t>http://de.wikipedia.org/wiki/Emotion</a:t>
            </a:r>
            <a:r>
              <a:t> </a:t>
            </a:r>
          </a:p>
          <a:p>
            <a:pPr lvl="1" marL="685363" indent="-187523">
              <a:defRPr sz="2100"/>
            </a:pPr>
            <a:r>
              <a:rPr u="sng">
                <a:hlinkClick r:id="rId4" invalidUrl="" action="" tgtFrame="" tooltip="" history="1" highlightClick="0" endSnd="0"/>
              </a:rPr>
              <a:t>http://en.wikipedia.org/wiki/Thinking,_Fast_and_Slow</a:t>
            </a:r>
            <a:r>
              <a:t> </a:t>
            </a:r>
          </a:p>
        </p:txBody>
      </p:sp>
      <p:sp>
        <p:nvSpPr>
          <p:cNvPr id="43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4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07133" y="4789164"/>
            <a:ext cx="5143335" cy="4602985"/>
          </a:xfrm>
          <a:prstGeom prst="rect">
            <a:avLst/>
          </a:prstGeom>
          <a:ln w="3175"/>
        </p:spPr>
      </p:pic>
      <p:sp>
        <p:nvSpPr>
          <p:cNvPr id="45" name="http://www.staff.uni-mainz.de/metoui/kognition/kognition.html"/>
          <p:cNvSpPr txBox="1"/>
          <p:nvPr/>
        </p:nvSpPr>
        <p:spPr>
          <a:xfrm>
            <a:off x="9018601" y="9254488"/>
            <a:ext cx="3891961" cy="2291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100"/>
            </a:lvl1pPr>
          </a:lstStyle>
          <a:p>
            <a:pPr/>
            <a:r>
              <a:t>http://www.staff.uni-mainz.de/metoui/kognition/kognition.html</a:t>
            </a:r>
          </a:p>
        </p:txBody>
      </p:sp>
      <p:sp>
        <p:nvSpPr>
          <p:cNvPr id="46" name="Rechteck"/>
          <p:cNvSpPr/>
          <p:nvPr/>
        </p:nvSpPr>
        <p:spPr>
          <a:xfrm>
            <a:off x="363662" y="8081101"/>
            <a:ext cx="7007887" cy="10821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0640" tIns="40640" rIns="40640" bIns="4064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5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Mensch-Maschine-System [Wandmacher, Jens: Software Ergonomie, 1993]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200"/>
            </a:pPr>
            <a:r>
              <a:t>Mensch-Maschine-System </a:t>
            </a:r>
            <a:r>
              <a:rPr sz="2100"/>
              <a:t>[Wandmacher, Jens: Software Ergonomie, 1993]</a:t>
            </a:r>
          </a:p>
        </p:txBody>
      </p:sp>
      <p:sp>
        <p:nvSpPr>
          <p:cNvPr id="53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4" name="SchemaMenschMaschineSystem.pdf" descr="SchemaMenschMaschineSystem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816" y="3096325"/>
            <a:ext cx="12663168" cy="3019332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5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0" name="Mensch und Maschine ergänzen sich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 und Maschine ergänzen sich!</a:t>
            </a:r>
          </a:p>
        </p:txBody>
      </p:sp>
      <p:sp>
        <p:nvSpPr>
          <p:cNvPr id="61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" name="http://www.ingenieur.de/Fachbereiche/Robotik/1800-Wissenschaftler-diskutieren-in-Karlsruhe-neueste-Trends-Robotik"/>
          <p:cNvSpPr txBox="1"/>
          <p:nvPr/>
        </p:nvSpPr>
        <p:spPr>
          <a:xfrm>
            <a:off x="9250036" y="9141489"/>
            <a:ext cx="3463609" cy="1554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http://www.ingenieur.de/Fachbereiche/Robotik/1800-Wissenschaftler-diskutieren-in-Karlsruhe-neueste-Trends-Robotik</a:t>
            </a:r>
          </a:p>
        </p:txBody>
      </p:sp>
      <p:pic>
        <p:nvPicPr>
          <p:cNvPr id="63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1907" y="1091751"/>
            <a:ext cx="12400986" cy="7991745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6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9" name="Mensch-Maschine System: ein Ausblic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 System: ein Ausblick</a:t>
            </a:r>
          </a:p>
        </p:txBody>
      </p:sp>
      <p:sp>
        <p:nvSpPr>
          <p:cNvPr id="7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1" name="http://download.daserste.de/videoportal/Film/c_460000/466682/format563571.mp4?sen=Mittagsmagazin&amp;amp;clip=Exoskelett+f%C3%BCr+Querschnittsgel%C3%A4hmte&amp;amp;for=Video-16%3A9-Podcast+480x272+H.264"/>
          <p:cNvSpPr txBox="1"/>
          <p:nvPr/>
        </p:nvSpPr>
        <p:spPr>
          <a:xfrm>
            <a:off x="6473652" y="8793747"/>
            <a:ext cx="6407306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http://download.daserste.de/videoportal/Film/c_460000/466682/format563571.mp4?sen=Mittagsmagazin&amp;amp;clip=Exoskelett+f%C3%BCr+Querschnittsgel%C3%A4hmte&amp;amp;for=Video-16%3A9-Podcast+480x272+H.264</a:t>
            </a:r>
          </a:p>
        </p:txBody>
      </p:sp>
      <p:pic>
        <p:nvPicPr>
          <p:cNvPr id="72" name="format563571.mp4" descr="format563571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5674" y="1484413"/>
            <a:ext cx="12793452" cy="724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77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7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Abgerundetes Rechteck"/>
          <p:cNvSpPr/>
          <p:nvPr/>
        </p:nvSpPr>
        <p:spPr>
          <a:xfrm>
            <a:off x="101599" y="25781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77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7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" name="Kapitel 1 - Grundmodell menschlicher Informationsverarbeitung"/>
          <p:cNvSpPr txBox="1"/>
          <p:nvPr>
            <p:ph type="title"/>
          </p:nvPr>
        </p:nvSpPr>
        <p:spPr>
          <a:xfrm>
            <a:off x="203200" y="205081"/>
            <a:ext cx="12598400" cy="1567546"/>
          </a:xfrm>
          <a:prstGeom prst="rect">
            <a:avLst/>
          </a:prstGeom>
        </p:spPr>
        <p:txBody>
          <a:bodyPr/>
          <a:lstStyle/>
          <a:p>
            <a:pPr/>
            <a:r>
              <a:t>Kapitel 1 - Grundmodell menschlicher Informationsverarbeitung</a:t>
            </a:r>
          </a:p>
        </p:txBody>
      </p:sp>
      <p:sp>
        <p:nvSpPr>
          <p:cNvPr id="80" name="Grundmodell menschlicher Informationsverarbeitung…"/>
          <p:cNvSpPr txBox="1"/>
          <p:nvPr>
            <p:ph type="body" idx="1"/>
          </p:nvPr>
        </p:nvSpPr>
        <p:spPr>
          <a:xfrm>
            <a:off x="203200" y="1917238"/>
            <a:ext cx="12598400" cy="7440867"/>
          </a:xfrm>
          <a:prstGeom prst="rect">
            <a:avLst/>
          </a:prstGeom>
        </p:spPr>
        <p:txBody>
          <a:bodyPr/>
          <a:lstStyle/>
          <a:p>
            <a:pPr/>
            <a:r>
              <a:t>Grundmodell menschlicher Informationsverarbeitung</a:t>
            </a:r>
          </a:p>
          <a:p>
            <a:pPr/>
            <a:r>
              <a:t>Informationsverarbeitung und Handlungssteuerung </a:t>
            </a:r>
          </a:p>
          <a:p>
            <a:pPr/>
            <a:r>
              <a:t>Model Human Processor</a:t>
            </a:r>
          </a:p>
        </p:txBody>
      </p:sp>
      <p:sp>
        <p:nvSpPr>
          <p:cNvPr id="81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8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5" name="Informationsverarbeitung und Handlungssteuer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300"/>
            </a:lvl1pPr>
          </a:lstStyle>
          <a:p>
            <a:pPr/>
            <a:r>
              <a:t>Informationsverarbeitung und Handlungssteuerung</a:t>
            </a:r>
          </a:p>
        </p:txBody>
      </p:sp>
      <p:sp>
        <p:nvSpPr>
          <p:cNvPr id="86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7" name="KomponentenKognition.pdf" descr="KomponentenKognition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" y="1671205"/>
            <a:ext cx="12598400" cy="718878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Abgerundetes Rechteck"/>
          <p:cNvSpPr/>
          <p:nvPr/>
        </p:nvSpPr>
        <p:spPr>
          <a:xfrm>
            <a:off x="101599" y="32639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92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9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4" name="Kapitel 1 - Grundmodell menschlicher Informationsverarbeitung"/>
          <p:cNvSpPr txBox="1"/>
          <p:nvPr>
            <p:ph type="title"/>
          </p:nvPr>
        </p:nvSpPr>
        <p:spPr>
          <a:xfrm>
            <a:off x="203200" y="205081"/>
            <a:ext cx="12598400" cy="1567546"/>
          </a:xfrm>
          <a:prstGeom prst="rect">
            <a:avLst/>
          </a:prstGeom>
        </p:spPr>
        <p:txBody>
          <a:bodyPr/>
          <a:lstStyle/>
          <a:p>
            <a:pPr/>
            <a:r>
              <a:t>Kapitel 1 - Grundmodell menschlicher Informationsverarbeitung</a:t>
            </a:r>
          </a:p>
        </p:txBody>
      </p:sp>
      <p:sp>
        <p:nvSpPr>
          <p:cNvPr id="95" name="Grundmodell menschlicher Informationsverarbeitung…"/>
          <p:cNvSpPr txBox="1"/>
          <p:nvPr>
            <p:ph type="body" idx="1"/>
          </p:nvPr>
        </p:nvSpPr>
        <p:spPr>
          <a:xfrm>
            <a:off x="203200" y="1917238"/>
            <a:ext cx="12598400" cy="7440867"/>
          </a:xfrm>
          <a:prstGeom prst="rect">
            <a:avLst/>
          </a:prstGeom>
        </p:spPr>
        <p:txBody>
          <a:bodyPr/>
          <a:lstStyle/>
          <a:p>
            <a:pPr/>
            <a:r>
              <a:t>Grundmodell menschlicher Informationsverarbeitung</a:t>
            </a:r>
          </a:p>
          <a:p>
            <a:pPr/>
            <a:r>
              <a:t>Informationsverarbeitung und Handlungssteuerung </a:t>
            </a:r>
          </a:p>
          <a:p>
            <a:pPr/>
            <a:r>
              <a:t>Model Human Processor</a:t>
            </a:r>
          </a:p>
        </p:txBody>
      </p:sp>
      <p:sp>
        <p:nvSpPr>
          <p:cNvPr id="96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9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0" name="Model Human Process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Model Human Processor </a:t>
            </a:r>
          </a:p>
        </p:txBody>
      </p:sp>
      <p:sp>
        <p:nvSpPr>
          <p:cNvPr id="10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2" name="infoverarbeitung.pdf" descr="infoverarbeitung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816" y="2217534"/>
            <a:ext cx="12663168" cy="5318532"/>
          </a:xfrm>
          <a:prstGeom prst="rect">
            <a:avLst/>
          </a:prstGeom>
          <a:ln w="3175"/>
        </p:spPr>
      </p:pic>
      <p:sp>
        <p:nvSpPr>
          <p:cNvPr id="103" name="Card, Moran, Newell: The Psychology of Human-Computer Interaction. 1983"/>
          <p:cNvSpPr/>
          <p:nvPr/>
        </p:nvSpPr>
        <p:spPr>
          <a:xfrm>
            <a:off x="1055830" y="8713493"/>
            <a:ext cx="10905840" cy="451894"/>
          </a:xfrm>
          <a:prstGeom prst="rect">
            <a:avLst/>
          </a:prstGeom>
          <a:solidFill>
            <a:srgbClr val="DCDEE0"/>
          </a:solidFill>
          <a:ln w="127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500"/>
            </a:lvl1pPr>
          </a:lstStyle>
          <a:p>
            <a:pPr>
              <a:defRPr sz="4800"/>
            </a:pPr>
            <a:r>
              <a:rPr sz="2500"/>
              <a:t>Card, Moran, Newell: The Psychology of Human-Computer Interaction. 1983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utz, Krüger, Völkel: Mensch-Maschine-Interaktion, Kapitel 1 - Grundmodell menschlicher Informationsverarbeitung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1 - Grundmodell menschlicher Informationsverarbeitung       		      Folie</a:t>
            </a:r>
          </a:p>
        </p:txBody>
      </p:sp>
      <p:sp>
        <p:nvSpPr>
          <p:cNvPr id="10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9" name="Vertief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Vertiefung</a:t>
            </a:r>
          </a:p>
        </p:txBody>
      </p:sp>
      <p:sp>
        <p:nvSpPr>
          <p:cNvPr id="110" name="Beispiel: Modelle anwenden für ein Computerspi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Beispiel: Modelle anwenden für ein Computerspiel</a:t>
            </a:r>
          </a:p>
          <a:p>
            <a:pPr/>
          </a:p>
          <a:p>
            <a:pPr/>
            <a:r>
              <a:t>Computer = kognitives Werkzeug: </a:t>
            </a:r>
          </a:p>
          <a:p>
            <a:pPr lvl="1"/>
            <a:r>
              <a:t>Welche anderen Werkzeuge kennen wir, um Komponenten des Systems zu verbessern?</a:t>
            </a:r>
          </a:p>
        </p:txBody>
      </p:sp>
      <p:sp>
        <p:nvSpPr>
          <p:cNvPr id="111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