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media1.mov" ContentType="video/unknown"/>
  <Override PartName="/ppt/media/image1.jpeg" ContentType="image/jpeg"/>
  <Override PartName="/ppt/notesSlides/notesSlide3.xml" ContentType="application/vnd.openxmlformats-officedocument.presentationml.notesSlide+xml"/>
  <Override PartName="/ppt/media/image2.jpeg" ContentType="image/jpeg"/>
  <Override PartName="/ppt/media/image3.jpeg" ContentType="image/jpeg"/>
  <Override PartName="/ppt/media/image4.jpeg" ContentType="image/jpeg"/>
  <Override PartName="/ppt/media/image5.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6.jpeg" ContentType="image/jpeg"/>
  <Override PartName="/ppt/media/image7.jpeg" ContentType="image/jpeg"/>
  <Override PartName="/ppt/notesSlides/notesSlide6.xml" ContentType="application/vnd.openxmlformats-officedocument.presentationml.notesSlide+xml"/>
  <Override PartName="/ppt/media/media1.mp4" ContentType="video/unknown"/>
  <Override PartName="/ppt/media/media1.mpeg" ContentType="video/unknown"/>
  <Override PartName="/ppt/notesSlides/notesSlide7.xml" ContentType="application/vnd.openxmlformats-officedocument.presentationml.notesSlide+xml"/>
  <Override PartName="/ppt/media/media2.mp4" ContentType="video/unknown"/>
  <Override PartName="/ppt/media/media3.mp4" ContentType="video/unknown"/>
  <Override PartName="/ppt/notesSlides/notesSlide8.xml" ContentType="application/vnd.openxmlformats-officedocument.presentationml.notesSlide+xml"/>
  <Override PartName="/ppt/media/media4.mp4" ContentType="video/unknown"/>
  <Override PartName="/ppt/media/media5.mp4" ContentType="video/unknown"/>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notesSlides/notesSlide15.xml" ContentType="application/vnd.openxmlformats-officedocument.presentationml.notesSlide+xml"/>
  <Override PartName="/ppt/media/media6.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 Id="rId3" Type="http://schemas.openxmlformats.org/officeDocument/2006/relationships/hyperlink" Target="https://www.amazona.de/test-yamaha-tenori-on/" TargetMode="External"/></Relationships>

</file>

<file path=ppt/notesSlides/_rels/notesSlide9.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 Id="rId3" Type="http://schemas.openxmlformats.org/officeDocument/2006/relationships/hyperlink" Target="http://blog.wellable.co/2017/01/04/survey-nearly-25-of-americans-own-a-wearable-devic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Shape 37"/>
          <p:cNvSpPr/>
          <p:nvPr>
            <p:ph type="sldImg"/>
          </p:nvPr>
        </p:nvSpPr>
        <p:spPr>
          <a:prstGeom prst="rect">
            <a:avLst/>
          </a:prstGeom>
        </p:spPr>
        <p:txBody>
          <a:bodyPr/>
          <a:lstStyle/>
          <a:p>
            <a:pPr/>
          </a:p>
        </p:txBody>
      </p:sp>
      <p:sp>
        <p:nvSpPr>
          <p:cNvPr id="38" name="Shape 38"/>
          <p:cNvSpPr/>
          <p:nvPr>
            <p:ph type="body" sz="quarter" idx="1"/>
          </p:nvPr>
        </p:nvSpPr>
        <p:spPr>
          <a:prstGeom prst="rect">
            <a:avLst/>
          </a:prstGeom>
        </p:spPr>
        <p:txBody>
          <a:bodyPr/>
          <a:lstStyle/>
          <a:p>
            <a:pPr marL="48247" marR="48247" defTabSz="914400">
              <a:spcBef>
                <a:spcPts val="400"/>
              </a:spcBef>
              <a:buClr>
                <a:srgbClr val="000000"/>
              </a:buClr>
              <a:buFont typeface="Arial"/>
              <a:defRPr sz="1200">
                <a:uFill>
                  <a:solidFill>
                    <a:srgbClr val="000000"/>
                  </a:solidFill>
                </a:uFill>
              </a:defRPr>
            </a:pPr>
            <a:r>
              <a:t>Computers are everywhere.</a:t>
            </a:r>
          </a:p>
          <a:p>
            <a:pPr marL="48247" marR="48247" defTabSz="914400">
              <a:spcBef>
                <a:spcPts val="400"/>
              </a:spcBef>
              <a:buClr>
                <a:srgbClr val="000000"/>
              </a:buClr>
              <a:buFont typeface="Arial"/>
              <a:defRPr sz="1200">
                <a:uFill>
                  <a:solidFill>
                    <a:srgbClr val="000000"/>
                  </a:solidFill>
                </a:uFill>
              </a:defRPr>
            </a:pPr>
            <a:r>
              <a:t>The real world contains virtual information.</a:t>
            </a:r>
          </a:p>
          <a:p>
            <a:pPr marL="505448" marR="48247" defTabSz="914400">
              <a:spcBef>
                <a:spcPts val="400"/>
              </a:spcBef>
              <a:buClr>
                <a:srgbClr val="000000"/>
              </a:buClr>
              <a:buFont typeface="Arial"/>
              <a:defRPr sz="1200">
                <a:uFill>
                  <a:solidFill>
                    <a:srgbClr val="000000"/>
                  </a:solidFill>
                </a:uFill>
              </a:defRPr>
            </a:pPr>
            <a:r>
              <a:t>This is in contrast to virtual worlds and</a:t>
            </a:r>
          </a:p>
          <a:p>
            <a:pPr marL="505448" marR="48247" defTabSz="914400">
              <a:spcBef>
                <a:spcPts val="400"/>
              </a:spcBef>
              <a:buClr>
                <a:srgbClr val="000000"/>
              </a:buClr>
              <a:buFont typeface="Arial"/>
              <a:defRPr sz="1200">
                <a:uFill>
                  <a:solidFill>
                    <a:srgbClr val="000000"/>
                  </a:solidFill>
                </a:uFill>
              </a:defRPr>
            </a:pPr>
            <a:r>
              <a:t>more closely related to Augmented Reality</a:t>
            </a:r>
          </a:p>
          <a:p>
            <a:pPr marL="48247" marR="48247" defTabSz="914400">
              <a:spcBef>
                <a:spcPts val="400"/>
              </a:spcBef>
              <a:buClr>
                <a:srgbClr val="000000"/>
              </a:buClr>
              <a:buFont typeface="Arial"/>
              <a:defRPr sz="1200">
                <a:uFill>
                  <a:solidFill>
                    <a:srgbClr val="000000"/>
                  </a:solidFill>
                </a:uFill>
              </a:defRPr>
            </a:pPr>
            <a:r>
              <a:t>Computers are out of sight and senses.</a:t>
            </a:r>
          </a:p>
          <a:p>
            <a:pPr marL="48247" marR="48247" defTabSz="914400">
              <a:spcBef>
                <a:spcPts val="400"/>
              </a:spcBef>
              <a:buClr>
                <a:srgbClr val="000000"/>
              </a:buClr>
              <a:buFont typeface="Arial"/>
              <a:defRPr sz="1200">
                <a:uFill>
                  <a:solidFill>
                    <a:srgbClr val="000000"/>
                  </a:solidFill>
                </a:uFill>
              </a:defRPr>
            </a:pPr>
            <a:r>
              <a:t>All devices are highly connected.</a:t>
            </a:r>
          </a:p>
          <a:p>
            <a:pPr marL="48247" marR="48247" defTabSz="914400">
              <a:spcBef>
                <a:spcPts val="400"/>
              </a:spcBef>
              <a:buClr>
                <a:srgbClr val="000000"/>
              </a:buClr>
              <a:buFont typeface="Arial"/>
              <a:defRPr sz="1200">
                <a:uFill>
                  <a:solidFill>
                    <a:srgbClr val="000000"/>
                  </a:solidFill>
                </a:uFill>
              </a:defRPr>
            </a:pPr>
            <a:r>
              <a:t>From Mark Weiser (late 1980s): “The computer for the 21st century”:</a:t>
            </a:r>
          </a:p>
          <a:p>
            <a:pPr marL="48247" marR="48247" defTabSz="914400">
              <a:spcBef>
                <a:spcPts val="300"/>
              </a:spcBef>
              <a:buClr>
                <a:srgbClr val="000000"/>
              </a:buClr>
              <a:buFont typeface="Arial"/>
              <a:defRPr i="1" sz="1200">
                <a:uFill>
                  <a:solidFill>
                    <a:srgbClr val="000000"/>
                  </a:solidFill>
                </a:uFill>
              </a:defRPr>
            </a:pPr>
            <a:r>
              <a:t>The most profound technologies are those that disappear. They weave themselves into the fabric of everyday life until they are indistinguishable from it.</a:t>
            </a:r>
          </a:p>
          <a:p>
            <a:pPr marL="48247" marR="48247" defTabSz="914400">
              <a:spcBef>
                <a:spcPts val="300"/>
              </a:spcBef>
              <a:buClr>
                <a:srgbClr val="000000"/>
              </a:buClr>
              <a:buFont typeface="Arial"/>
              <a:defRPr sz="1200">
                <a:uFill>
                  <a:solidFill>
                    <a:srgbClr val="000000"/>
                  </a:solidFill>
                </a:uFill>
              </a:defRPr>
            </a:pPr>
          </a:p>
          <a:p>
            <a:pPr marL="48247" marR="48247" defTabSz="914400">
              <a:spcBef>
                <a:spcPts val="300"/>
              </a:spcBef>
              <a:buClr>
                <a:srgbClr val="000000"/>
              </a:buClr>
              <a:buFont typeface="Arial"/>
              <a:defRPr sz="1200">
                <a:uFill>
                  <a:solidFill>
                    <a:srgbClr val="000000"/>
                  </a:solidFill>
                </a:uFill>
              </a:defRPr>
            </a:pPr>
            <a:r>
              <a:t>other terms: Calm Computing (Weiser), Disappearing Computer (Streitz et al.)</a:t>
            </a:r>
          </a:p>
          <a:p>
            <a:pPr marL="48247" marR="48247" defTabSz="914400">
              <a:spcBef>
                <a:spcPts val="300"/>
              </a:spcBef>
              <a:buClr>
                <a:srgbClr val="000000"/>
              </a:buClr>
              <a:buFont typeface="Arial"/>
              <a:defRPr sz="1200">
                <a:uFill>
                  <a:solidFill>
                    <a:srgbClr val="000000"/>
                  </a:solidFill>
                </a:uFill>
              </a:defRPr>
            </a:pPr>
            <a:r>
              <a:t>Already a reality: Think of cars: Over 100 CPUs in a luxury car</a:t>
            </a:r>
          </a:p>
          <a:p>
            <a:pPr marL="48247" marR="48247" defTabSz="914400">
              <a:spcBef>
                <a:spcPts val="300"/>
              </a:spcBef>
              <a:buClr>
                <a:srgbClr val="000000"/>
              </a:buClr>
              <a:buFont typeface="Arial"/>
              <a:defRPr sz="1200">
                <a:uFill>
                  <a:solidFill>
                    <a:srgbClr val="000000"/>
                  </a:solidFill>
                </a:uFill>
              </a:defRPr>
            </a:pPr>
            <a:r>
              <a:t>This explicitly includes mobile devices</a:t>
            </a:r>
          </a:p>
          <a:p>
            <a:pPr marL="48247" marR="48247" defTabSz="914400">
              <a:spcBef>
                <a:spcPts val="300"/>
              </a:spcBef>
              <a:buClr>
                <a:srgbClr val="000000"/>
              </a:buClr>
              <a:buFont typeface="Arial"/>
              <a:defRPr sz="1200">
                <a:uFill>
                  <a:solidFill>
                    <a:srgbClr val="000000"/>
                  </a:solidFill>
                </a:uFill>
              </a:defRPr>
            </a:pPr>
            <a:r>
              <a:t>Variety of interaction contexts!</a:t>
            </a:r>
          </a:p>
          <a:p>
            <a:pPr marL="48247" marR="48247" defTabSz="914400">
              <a:spcBef>
                <a:spcPts val="300"/>
              </a:spcBef>
              <a:buClr>
                <a:srgbClr val="000000"/>
              </a:buClr>
              <a:buFont typeface="Arial"/>
              <a:defRPr sz="1200">
                <a:uFill>
                  <a:solidFill>
                    <a:srgbClr val="000000"/>
                  </a:solidFill>
                </a:uFill>
              </a:defRPr>
            </a:pPr>
            <a:r>
              <a:t>Specialized devices containing computers will become a commodity (information appliances)</a:t>
            </a:r>
          </a:p>
          <a:p>
            <a:pPr marL="48247" marR="48247" defTabSz="914400">
              <a:spcBef>
                <a:spcPts val="300"/>
              </a:spcBef>
              <a:buClr>
                <a:srgbClr val="000000"/>
              </a:buClr>
              <a:buFont typeface="Arial"/>
              <a:defRPr sz="1200">
                <a:uFill>
                  <a:solidFill>
                    <a:srgbClr val="000000"/>
                  </a:solidFill>
                </a:uFill>
              </a:defRPr>
            </a:pPr>
            <a:r>
              <a:t>Interfaces can become very transparent if computers disappear</a:t>
            </a:r>
          </a:p>
          <a:p>
            <a:pPr marL="48247" marR="48247" defTabSz="914400">
              <a:spcBef>
                <a:spcPts val="300"/>
              </a:spcBef>
              <a:buClr>
                <a:srgbClr val="000000"/>
              </a:buClr>
              <a:buFont typeface="Arial"/>
              <a:defRPr sz="1200">
                <a:uFill>
                  <a:solidFill>
                    <a:srgbClr val="000000"/>
                  </a:solidFill>
                </a:uFill>
              </a:defRPr>
            </a:pPr>
            <a:r>
              <a:t>Problem: Can’t see the functions provided anymore (—&gt; Affordances)</a:t>
            </a:r>
          </a:p>
          <a:p>
            <a:pPr marL="48247" marR="48247" defTabSz="914400">
              <a:spcBef>
                <a:spcPts val="300"/>
              </a:spcBef>
              <a:buClr>
                <a:srgbClr val="000000"/>
              </a:buClr>
              <a:buFont typeface="Arial"/>
              <a:defRPr sz="1200">
                <a:uFill>
                  <a:solidFill>
                    <a:srgbClr val="000000"/>
                  </a:solidFill>
                </a:uFill>
              </a:defRPr>
            </a:pPr>
            <a:r>
              <a:t>approach: Tangible UI</a:t>
            </a:r>
          </a:p>
          <a:p>
            <a:pPr marL="48247" marR="48247" defTabSz="914400">
              <a:spcBef>
                <a:spcPts val="300"/>
              </a:spcBef>
              <a:buClr>
                <a:srgbClr val="000000"/>
              </a:buClr>
              <a:buFont typeface="Arial"/>
              <a:defRPr sz="1200">
                <a:uFill>
                  <a:solidFill>
                    <a:srgbClr val="000000"/>
                  </a:solidFill>
                </a:uFill>
              </a:defRPr>
            </a:pPr>
          </a:p>
          <a:p>
            <a:pPr marL="48247" marR="48247" defTabSz="914400">
              <a:spcBef>
                <a:spcPts val="300"/>
              </a:spcBef>
              <a:buClr>
                <a:srgbClr val="000000"/>
              </a:buClr>
              <a:buFont typeface="Arial"/>
              <a:defRPr sz="1200">
                <a:uFill>
                  <a:solidFill>
                    <a:srgbClr val="000000"/>
                  </a:solidFill>
                </a:uFill>
              </a:defRPr>
            </a:pPr>
            <a:r>
              <a:t>and: special case of mobile computing = Wearable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 name="Shape 45"/>
          <p:cNvSpPr/>
          <p:nvPr>
            <p:ph type="sldImg"/>
          </p:nvPr>
        </p:nvSpPr>
        <p:spPr>
          <a:prstGeom prst="rect">
            <a:avLst/>
          </a:prstGeom>
        </p:spPr>
        <p:txBody>
          <a:bodyPr/>
          <a:lstStyle/>
          <a:p>
            <a:pPr/>
          </a:p>
        </p:txBody>
      </p:sp>
      <p:sp>
        <p:nvSpPr>
          <p:cNvPr id="46" name="Shape 46"/>
          <p:cNvSpPr/>
          <p:nvPr>
            <p:ph type="body" sz="quarter" idx="1"/>
          </p:nvPr>
        </p:nvSpPr>
        <p:spPr>
          <a:prstGeom prst="rect">
            <a:avLst/>
          </a:prstGeom>
        </p:spPr>
        <p:txBody>
          <a:bodyPr/>
          <a:lstStyle>
            <a:lvl1pPr marL="48246" marR="48246" defTabSz="914400">
              <a:spcBef>
                <a:spcPts val="400"/>
              </a:spcBef>
              <a:buClr>
                <a:srgbClr val="000000"/>
              </a:buClr>
              <a:buFont typeface="Arial"/>
              <a:defRPr sz="1200">
                <a:uFill>
                  <a:solidFill>
                    <a:srgbClr val="000000"/>
                  </a:solidFill>
                </a:uFill>
              </a:defRPr>
            </a:lvl1pPr>
          </a:lstStyle>
          <a:p>
            <a:pPr/>
            <a:r>
              <a:t>Actually, quite a number of SciFi movies explore computerized environments which come relatively close to the vision of ubiquitous computing. „Minority report“ is one such movie, from which one can draw inspiration. The scene above shows a shopping mall with sensing and 2D and 3D displays perfectly embedded into the environment.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Shape 80"/>
          <p:cNvSpPr/>
          <p:nvPr>
            <p:ph type="sldImg"/>
          </p:nvPr>
        </p:nvSpPr>
        <p:spPr>
          <a:prstGeom prst="rect">
            <a:avLst/>
          </a:prstGeom>
        </p:spPr>
        <p:txBody>
          <a:bodyPr/>
          <a:lstStyle/>
          <a:p>
            <a:pPr/>
          </a:p>
        </p:txBody>
      </p:sp>
      <p:sp>
        <p:nvSpPr>
          <p:cNvPr id="81" name="Shape 81"/>
          <p:cNvSpPr/>
          <p:nvPr>
            <p:ph type="body" sz="quarter" idx="1"/>
          </p:nvPr>
        </p:nvSpPr>
        <p:spPr>
          <a:prstGeom prst="rect">
            <a:avLst/>
          </a:prstGeom>
        </p:spPr>
        <p:txBody>
          <a:bodyPr/>
          <a:lstStyle/>
          <a:p>
            <a:pPr marL="68616" marR="68616" defTabSz="1295400">
              <a:spcBef>
                <a:spcPts val="500"/>
              </a:spcBef>
              <a:buClr>
                <a:srgbClr val="000000"/>
              </a:buClr>
              <a:buFont typeface="Arial"/>
              <a:defRPr sz="1600">
                <a:uFill>
                  <a:solidFill>
                    <a:srgbClr val="000000"/>
                  </a:solidFill>
                </a:uFill>
              </a:defRPr>
            </a:pPr>
            <a:r>
              <a:t>The Xerox ParcTab project was one of the first projects exploring different scenarios of Ubiquitous computing: http://www.ubiq.com/parctab/</a:t>
            </a:r>
          </a:p>
          <a:p>
            <a:pPr marL="68616" marR="68616" defTabSz="1295400">
              <a:spcBef>
                <a:spcPts val="500"/>
              </a:spcBef>
              <a:buClr>
                <a:srgbClr val="000000"/>
              </a:buClr>
              <a:buFont typeface="Arial"/>
              <a:defRPr sz="2200">
                <a:latin typeface="Lucida Grande"/>
                <a:ea typeface="Lucida Grande"/>
                <a:cs typeface="Lucida Grande"/>
                <a:sym typeface="Lucida Grande"/>
              </a:defRPr>
            </a:pPr>
            <a:r>
              <a:rPr sz="1600">
                <a:uFill>
                  <a:solidFill>
                    <a:srgbClr val="000000"/>
                  </a:solidFill>
                </a:uFill>
                <a:latin typeface="+mn-lt"/>
                <a:ea typeface="+mn-ea"/>
                <a:cs typeface="+mn-cs"/>
                <a:sym typeface="Arial"/>
              </a:rPr>
              <a:t>It divided displays into three different categories according to their size. These categories are still found today in PDAs, tablet PCs and SmartBoards.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Shape 97"/>
          <p:cNvSpPr/>
          <p:nvPr>
            <p:ph type="sldImg"/>
          </p:nvPr>
        </p:nvSpPr>
        <p:spPr>
          <a:prstGeom prst="rect">
            <a:avLst/>
          </a:prstGeom>
        </p:spPr>
        <p:txBody>
          <a:bodyPr/>
          <a:lstStyle/>
          <a:p>
            <a:pPr/>
          </a:p>
        </p:txBody>
      </p:sp>
      <p:sp>
        <p:nvSpPr>
          <p:cNvPr id="98" name="Shape 98"/>
          <p:cNvSpPr/>
          <p:nvPr>
            <p:ph type="body" sz="quarter" idx="1"/>
          </p:nvPr>
        </p:nvSpPr>
        <p:spPr>
          <a:prstGeom prst="rect">
            <a:avLst/>
          </a:prstGeom>
        </p:spPr>
        <p:txBody>
          <a:bodyPr/>
          <a:lstStyle>
            <a:lvl1pPr marL="68616" marR="68616" defTabSz="1295400">
              <a:spcBef>
                <a:spcPts val="500"/>
              </a:spcBef>
              <a:buClr>
                <a:srgbClr val="000000"/>
              </a:buClr>
              <a:buFont typeface="Arial"/>
              <a:defRPr sz="1600">
                <a:uFill>
                  <a:solidFill>
                    <a:srgbClr val="000000"/>
                  </a:solidFill>
                </a:uFill>
              </a:defRPr>
            </a:lvl1pPr>
          </a:lstStyle>
          <a:p>
            <a:pPr/>
            <a:r>
              <a:t>The Active badge project was a different project by Olivetti, in which small name tags contained infrared senders by which users were tracked in the environment.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Shape 131"/>
          <p:cNvSpPr/>
          <p:nvPr>
            <p:ph type="sldImg"/>
          </p:nvPr>
        </p:nvSpPr>
        <p:spPr>
          <a:prstGeom prst="rect">
            <a:avLst/>
          </a:prstGeom>
        </p:spPr>
        <p:txBody>
          <a:bodyPr/>
          <a:lstStyle/>
          <a:p>
            <a:pPr/>
          </a:p>
        </p:txBody>
      </p:sp>
      <p:sp>
        <p:nvSpPr>
          <p:cNvPr id="132" name="Shape 132"/>
          <p:cNvSpPr/>
          <p:nvPr>
            <p:ph type="body" sz="quarter" idx="1"/>
          </p:nvPr>
        </p:nvSpPr>
        <p:spPr>
          <a:prstGeom prst="rect">
            <a:avLst/>
          </a:prstGeom>
        </p:spPr>
        <p:txBody>
          <a:bodyPr/>
          <a:lstStyle/>
          <a:p>
            <a:pPr/>
            <a:r>
              <a:t>PC is the swiss knife of computing</a:t>
            </a:r>
          </a:p>
          <a:p>
            <a:pPr/>
            <a:r>
              <a:t>does everything OK, but nothing really well</a:t>
            </a:r>
          </a:p>
          <a:p>
            <a:pPr/>
            <a:r>
              <a:t>compromise, works 90% of the time, but not perfect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Shape 156"/>
          <p:cNvSpPr/>
          <p:nvPr>
            <p:ph type="sldImg"/>
          </p:nvPr>
        </p:nvSpPr>
        <p:spPr>
          <a:prstGeom prst="rect">
            <a:avLst/>
          </a:prstGeom>
        </p:spPr>
        <p:txBody>
          <a:bodyPr/>
          <a:lstStyle/>
          <a:p>
            <a:pPr/>
          </a:p>
        </p:txBody>
      </p:sp>
      <p:sp>
        <p:nvSpPr>
          <p:cNvPr id="157" name="Shape 157"/>
          <p:cNvSpPr/>
          <p:nvPr>
            <p:ph type="body" sz="quarter" idx="1"/>
          </p:nvPr>
        </p:nvSpPr>
        <p:spPr>
          <a:prstGeom prst="rect">
            <a:avLst/>
          </a:prstGeom>
        </p:spPr>
        <p:txBody>
          <a:bodyPr/>
          <a:lstStyle/>
          <a:p>
            <a:pPr/>
            <a:r>
              <a:t>same thing in the digital world:</a:t>
            </a:r>
          </a:p>
          <a:p>
            <a:pPr/>
            <a:r>
              <a:t>PCs and smartphones can</a:t>
            </a:r>
          </a:p>
          <a:p>
            <a:pPr/>
            <a:r>
              <a:t>	take pictures</a:t>
            </a:r>
          </a:p>
          <a:p>
            <a:pPr/>
            <a:r>
              <a:t>	display texts</a:t>
            </a:r>
          </a:p>
          <a:p>
            <a:pPr/>
            <a:r>
              <a:t>	do navigation</a:t>
            </a:r>
          </a:p>
          <a:p>
            <a:pPr/>
            <a:r>
              <a:t>	track sports</a:t>
            </a:r>
          </a:p>
          <a:p>
            <a:pPr/>
            <a:r>
              <a:t>	produce and playback audio</a:t>
            </a:r>
          </a:p>
          <a:p>
            <a:pPr/>
          </a:p>
          <a:p>
            <a:pPr/>
            <a:r>
              <a:t>But they lack in ergonomy, convenience or performance</a:t>
            </a:r>
          </a:p>
          <a:p>
            <a:pPr/>
          </a:p>
          <a:p>
            <a:pPr/>
            <a:r>
              <a:t>Information appliance = device with a special purpose!</a:t>
            </a:r>
          </a:p>
          <a:p>
            <a:pPr/>
            <a:r>
              <a:t>designed and pre-configured for a single application (like a toaster appliance, which is designed only to make toast),</a:t>
            </a:r>
          </a:p>
          <a:p>
            <a:pPr/>
            <a:r>
              <a:t>so easy to use for untrained people, that it effectively becomes unnoticeable, "invisible" to them,</a:t>
            </a:r>
          </a:p>
          <a:p>
            <a:pPr/>
            <a:r>
              <a:t>able to automatically share information with any other IAs.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defTabSz="457200">
              <a:defRPr sz="2000">
                <a:latin typeface="Helvetica"/>
                <a:ea typeface="Helvetica"/>
                <a:cs typeface="Helvetica"/>
                <a:sym typeface="Helvetica"/>
              </a:defRPr>
            </a:pPr>
            <a:r>
              <a:t>landschaftsanalyse</a:t>
            </a:r>
          </a:p>
          <a:p>
            <a:pPr defTabSz="457200">
              <a:defRPr sz="2000">
                <a:latin typeface="Helvetica"/>
                <a:ea typeface="Helvetica"/>
                <a:cs typeface="Helvetica"/>
                <a:sym typeface="Helvetica"/>
              </a:defRPr>
            </a:pPr>
            <a:r>
              <a:t>geographsische visualisierungen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Shape 217"/>
          <p:cNvSpPr/>
          <p:nvPr>
            <p:ph type="sldImg"/>
          </p:nvPr>
        </p:nvSpPr>
        <p:spPr>
          <a:prstGeom prst="rect">
            <a:avLst/>
          </a:prstGeom>
        </p:spPr>
        <p:txBody>
          <a:bodyPr/>
          <a:lstStyle/>
          <a:p>
            <a:pPr/>
          </a:p>
        </p:txBody>
      </p:sp>
      <p:sp>
        <p:nvSpPr>
          <p:cNvPr id="218" name="Shape 218"/>
          <p:cNvSpPr/>
          <p:nvPr>
            <p:ph type="body" sz="quarter" idx="1"/>
          </p:nvPr>
        </p:nvSpPr>
        <p:spPr>
          <a:prstGeom prst="rect">
            <a:avLst/>
          </a:prstGeom>
        </p:spPr>
        <p:txBody>
          <a:bodyPr/>
          <a:lstStyle/>
          <a:p>
            <a:pPr/>
            <a:r>
              <a:t>Nachlesen: </a:t>
            </a:r>
            <a:r>
              <a:rPr u="sng">
                <a:hlinkClick r:id="rId3" invalidUrl="" action="" tgtFrame="" tooltip="" history="1" highlightClick="0" endSnd="0"/>
              </a:rPr>
              <a:t>https://www.amazona.de/test-yamaha-tenori-on/</a:t>
            </a:r>
            <a: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Shape 243"/>
          <p:cNvSpPr/>
          <p:nvPr>
            <p:ph type="sldImg"/>
          </p:nvPr>
        </p:nvSpPr>
        <p:spPr>
          <a:prstGeom prst="rect">
            <a:avLst/>
          </a:prstGeom>
        </p:spPr>
        <p:txBody>
          <a:bodyPr/>
          <a:lstStyle/>
          <a:p>
            <a:pPr/>
          </a:p>
        </p:txBody>
      </p:sp>
      <p:sp>
        <p:nvSpPr>
          <p:cNvPr id="244" name="Shape 244"/>
          <p:cNvSpPr/>
          <p:nvPr>
            <p:ph type="body" sz="quarter" idx="1"/>
          </p:nvPr>
        </p:nvSpPr>
        <p:spPr>
          <a:prstGeom prst="rect">
            <a:avLst/>
          </a:prstGeom>
        </p:spPr>
        <p:txBody>
          <a:bodyPr/>
          <a:lstStyle/>
          <a:p>
            <a:pPr/>
            <a:r>
              <a:t>Artikel von Schmidt: derzeit (2019) bereits &gt;1.500 Zitate!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hape 259"/>
          <p:cNvSpPr/>
          <p:nvPr>
            <p:ph type="sldImg"/>
          </p:nvPr>
        </p:nvSpPr>
        <p:spPr>
          <a:prstGeom prst="rect">
            <a:avLst/>
          </a:prstGeom>
        </p:spPr>
        <p:txBody>
          <a:bodyPr/>
          <a:lstStyle/>
          <a:p>
            <a:pPr/>
          </a:p>
        </p:txBody>
      </p:sp>
      <p:sp>
        <p:nvSpPr>
          <p:cNvPr id="260" name="Shape 260"/>
          <p:cNvSpPr/>
          <p:nvPr>
            <p:ph type="body" sz="quarter" idx="1"/>
          </p:nvPr>
        </p:nvSpPr>
        <p:spPr>
          <a:prstGeom prst="rect">
            <a:avLst/>
          </a:prstGeom>
        </p:spPr>
        <p:txBody>
          <a:bodyPr/>
          <a:lstStyle/>
          <a:p>
            <a:pPr/>
            <a:r>
              <a:t>Diskussion: was gehört alles dazu?</a:t>
            </a:r>
          </a:p>
          <a:p>
            <a:pPr/>
          </a:p>
          <a:p>
            <a:pPr/>
            <a:r>
              <a:t>Ort</a:t>
            </a:r>
          </a:p>
          <a:p>
            <a:pPr/>
            <a:r>
              <a:t>Zeit</a:t>
            </a:r>
          </a:p>
          <a:p>
            <a:pPr/>
            <a:r>
              <a:t>Wetter</a:t>
            </a:r>
          </a:p>
          <a:p>
            <a:pPr/>
            <a:r>
              <a:t>Verkehr</a:t>
            </a:r>
          </a:p>
          <a:p>
            <a:pPr/>
            <a:r>
              <a:t>Gebäude oder im Freien</a:t>
            </a:r>
          </a:p>
          <a:p>
            <a:pPr/>
            <a:r>
              <a:t>in Bewegung?</a:t>
            </a:r>
          </a:p>
          <a:p>
            <a:pPr/>
            <a:r>
              <a:t>usw.</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Shape 275"/>
          <p:cNvSpPr/>
          <p:nvPr>
            <p:ph type="sldImg"/>
          </p:nvPr>
        </p:nvSpPr>
        <p:spPr>
          <a:prstGeom prst="rect">
            <a:avLst/>
          </a:prstGeom>
        </p:spPr>
        <p:txBody>
          <a:bodyPr/>
          <a:lstStyle/>
          <a:p>
            <a:pPr/>
          </a:p>
        </p:txBody>
      </p:sp>
      <p:sp>
        <p:nvSpPr>
          <p:cNvPr id="276" name="Shape 276"/>
          <p:cNvSpPr/>
          <p:nvPr>
            <p:ph type="body" sz="quarter" idx="1"/>
          </p:nvPr>
        </p:nvSpPr>
        <p:spPr>
          <a:prstGeom prst="rect">
            <a:avLst/>
          </a:prstGeom>
        </p:spPr>
        <p:txBody>
          <a:bodyPr/>
          <a:lstStyle/>
          <a:p>
            <a:pPr/>
            <a:r>
              <a:t>soziale Situation (alleine? Party? Abendessen?)</a:t>
            </a:r>
          </a:p>
          <a:p>
            <a:pPr/>
            <a:r>
              <a:t>anwesende Leute</a:t>
            </a:r>
          </a:p>
          <a:p>
            <a:pPr/>
            <a: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Shape 315"/>
          <p:cNvSpPr/>
          <p:nvPr>
            <p:ph type="sldImg"/>
          </p:nvPr>
        </p:nvSpPr>
        <p:spPr>
          <a:prstGeom prst="rect">
            <a:avLst/>
          </a:prstGeom>
        </p:spPr>
        <p:txBody>
          <a:bodyPr/>
          <a:lstStyle/>
          <a:p>
            <a:pPr/>
          </a:p>
        </p:txBody>
      </p:sp>
      <p:sp>
        <p:nvSpPr>
          <p:cNvPr id="316" name="Shape 316"/>
          <p:cNvSpPr/>
          <p:nvPr>
            <p:ph type="body" sz="quarter" idx="1"/>
          </p:nvPr>
        </p:nvSpPr>
        <p:spPr>
          <a:prstGeom prst="rect">
            <a:avLst/>
          </a:prstGeom>
        </p:spPr>
        <p:txBody>
          <a:bodyPr/>
          <a:lstStyle/>
          <a:p>
            <a:pPr/>
            <a:r>
              <a:t>In der Umgebung bereitstehende Dienste, z.B.</a:t>
            </a:r>
          </a:p>
          <a:p>
            <a:pPr/>
          </a:p>
          <a:p>
            <a:pPr/>
            <a:r>
              <a:t>Internetzugang über WLAN?</a:t>
            </a:r>
          </a:p>
          <a:p>
            <a:pPr/>
            <a:r>
              <a:t>Lautsprecher?</a:t>
            </a:r>
          </a:p>
          <a:p>
            <a:pPr/>
            <a:r>
              <a:t>Drucker?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Shape 330"/>
          <p:cNvSpPr/>
          <p:nvPr>
            <p:ph type="sldImg"/>
          </p:nvPr>
        </p:nvSpPr>
        <p:spPr>
          <a:prstGeom prst="rect">
            <a:avLst/>
          </a:prstGeom>
        </p:spPr>
        <p:txBody>
          <a:bodyPr/>
          <a:lstStyle/>
          <a:p>
            <a:pPr/>
          </a:p>
        </p:txBody>
      </p:sp>
      <p:sp>
        <p:nvSpPr>
          <p:cNvPr id="331" name="Shape 331"/>
          <p:cNvSpPr/>
          <p:nvPr>
            <p:ph type="body" sz="quarter" idx="1"/>
          </p:nvPr>
        </p:nvSpPr>
        <p:spPr>
          <a:prstGeom prst="rect">
            <a:avLst/>
          </a:prstGeom>
        </p:spPr>
        <p:txBody>
          <a:bodyPr/>
          <a:lstStyle/>
          <a:p>
            <a:pPr/>
            <a:r>
              <a:t>Beispiele fu ̈r Kartenvisualisierungen, die für Fußgänger entwickelt wurden. Links: ein früher Forschungsprototyp von 2003 [122], Mitte: Nokia Maps, Version 4 von 2009, Rechts: Google Maps von 2014.</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Shape 338"/>
          <p:cNvSpPr/>
          <p:nvPr>
            <p:ph type="sldImg"/>
          </p:nvPr>
        </p:nvSpPr>
        <p:spPr>
          <a:prstGeom prst="rect">
            <a:avLst/>
          </a:prstGeom>
        </p:spPr>
        <p:txBody>
          <a:bodyPr/>
          <a:lstStyle/>
          <a:p>
            <a:pPr/>
          </a:p>
        </p:txBody>
      </p:sp>
      <p:sp>
        <p:nvSpPr>
          <p:cNvPr id="339" name="Shape 339"/>
          <p:cNvSpPr/>
          <p:nvPr>
            <p:ph type="body" sz="quarter" idx="1"/>
          </p:nvPr>
        </p:nvSpPr>
        <p:spPr>
          <a:prstGeom prst="rect">
            <a:avLst/>
          </a:prstGeom>
        </p:spPr>
        <p:txBody>
          <a:bodyPr/>
          <a:lstStyle/>
          <a:p>
            <a:pPr/>
            <a:r>
              <a:t>Abbildung 18.3: Beispiel für die graphische Adaptionsleistung des Fußgängernavigationssystems ARREAL aus dem Jahre 2000. Abhängig von der Positionierungsgenauigkeit und der Benutzergeschwindigkeit werden Benutzerposition und Umgebung unterschiedlich dargestellt.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Shape 407"/>
          <p:cNvSpPr/>
          <p:nvPr>
            <p:ph type="sldImg"/>
          </p:nvPr>
        </p:nvSpPr>
        <p:spPr>
          <a:prstGeom prst="rect">
            <a:avLst/>
          </a:prstGeom>
        </p:spPr>
        <p:txBody>
          <a:bodyPr/>
          <a:lstStyle/>
          <a:p>
            <a:pPr/>
          </a:p>
        </p:txBody>
      </p:sp>
      <p:sp>
        <p:nvSpPr>
          <p:cNvPr id="408" name="Shape 408"/>
          <p:cNvSpPr/>
          <p:nvPr>
            <p:ph type="body" sz="quarter" idx="1"/>
          </p:nvPr>
        </p:nvSpPr>
        <p:spPr>
          <a:prstGeom prst="rect">
            <a:avLst/>
          </a:prstGeom>
        </p:spPr>
        <p:txBody>
          <a:bodyPr/>
          <a:lstStyle/>
          <a:p>
            <a:pPr/>
            <a:r>
              <a:rPr u="sng">
                <a:hlinkClick r:id="rId3" invalidUrl="" action="" tgtFrame="" tooltip="" history="1" highlightClick="0" endSnd="0"/>
              </a:rPr>
              <a:t>http://blog.wellable.co/2017/01/04/survey-nearly-25-of-americans-own-a-wearable-device</a:t>
            </a:r>
            <a:r>
              <a:t> </a:t>
            </a:r>
          </a:p>
          <a:p>
            <a:pPr/>
          </a:p>
          <a:p>
            <a:pPr/>
            <a:r>
              <a:t>This is with a focus on digital health.</a:t>
            </a:r>
          </a:p>
          <a:p>
            <a:pPr/>
            <a:r>
              <a:t>Most consumers bought the wearable for themselves</a:t>
            </a:r>
          </a:p>
          <a:p>
            <a:pPr/>
            <a:r>
              <a:t>Most Populär devices by Samsung, FitBit and Apple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5.png"/><Relationship Id="rId6" Type="http://schemas.openxmlformats.org/officeDocument/2006/relationships/image" Target="../media/image4.jpeg"/><Relationship Id="rId7" Type="http://schemas.openxmlformats.org/officeDocument/2006/relationships/image" Target="../media/image5.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parc.com/publication/583/overview-of-the-parctab-ubiquitous-computing-experiment.html" TargetMode="Externa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tif"/><Relationship Id="rId4" Type="http://schemas.openxmlformats.org/officeDocument/2006/relationships/image" Target="../media/image6.jpeg"/><Relationship Id="rId5" Type="http://schemas.openxmlformats.org/officeDocument/2006/relationships/image" Target="../media/image3.tif"/><Relationship Id="rId6" Type="http://schemas.openxmlformats.org/officeDocument/2006/relationships/image" Target="../media/image4.tif"/><Relationship Id="rId7" Type="http://schemas.openxmlformats.org/officeDocument/2006/relationships/image" Target="../media/image7.jpeg"/><Relationship Id="rId8" Type="http://schemas.openxmlformats.org/officeDocument/2006/relationships/image" Target="../media/image5.tif"/><Relationship Id="rId9" Type="http://schemas.openxmlformats.org/officeDocument/2006/relationships/image" Target="../media/image6.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tif"/><Relationship Id="rId4" Type="http://schemas.openxmlformats.org/officeDocument/2006/relationships/image" Target="../media/image8.tif"/><Relationship Id="rId5" Type="http://schemas.openxmlformats.org/officeDocument/2006/relationships/image" Target="../media/image9.tif"/><Relationship Id="rId6" Type="http://schemas.openxmlformats.org/officeDocument/2006/relationships/image" Target="../media/image10.tif"/><Relationship Id="rId7" Type="http://schemas.openxmlformats.org/officeDocument/2006/relationships/image" Target="../media/image11.tif"/><Relationship Id="rId8" Type="http://schemas.openxmlformats.org/officeDocument/2006/relationships/image" Target="../media/image12.tif"/><Relationship Id="rId9" Type="http://schemas.openxmlformats.org/officeDocument/2006/relationships/image" Target="../media/image13.tif"/><Relationship Id="rId10" Type="http://schemas.openxmlformats.org/officeDocument/2006/relationships/image" Target="../media/image14.tif"/><Relationship Id="rId11" Type="http://schemas.openxmlformats.org/officeDocument/2006/relationships/image" Target="../media/image15.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eg"/><Relationship Id="rId3" Type="http://schemas.microsoft.com/office/2007/relationships/media" Target="../media/media1.mpeg"/><Relationship Id="rId4" Type="http://schemas.openxmlformats.org/officeDocument/2006/relationships/image" Target="../media/image1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www.youtube.com/watch?v=ltjQJz2uz2E" TargetMode="Externa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1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watch?v=TR8yx4MEgUU" TargetMode="External"/><Relationship Id="rId4" Type="http://schemas.openxmlformats.org/officeDocument/2006/relationships/video" Target="../media/media4.mp4"/><Relationship Id="rId5" Type="http://schemas.microsoft.com/office/2007/relationships/media" Target="../media/media4.mp4"/><Relationship Id="rId6" Type="http://schemas.openxmlformats.org/officeDocument/2006/relationships/image" Target="../media/image1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5.mp4"/><Relationship Id="rId3" Type="http://schemas.microsoft.com/office/2007/relationships/media" Target="../media/media5.mp4"/><Relationship Id="rId4" Type="http://schemas.openxmlformats.org/officeDocument/2006/relationships/image" Target="../media/image17.png"/><Relationship Id="rId5" Type="http://schemas.openxmlformats.org/officeDocument/2006/relationships/hyperlink" Target="https://www.youtube.com/watch?v=jQjG1Wyr8Uk" TargetMode="Externa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www.cc.gatech.edu/fce/ctk/pubs/PeTe5-1.pdf" TargetMode="External"/><Relationship Id="rId4" Type="http://schemas.openxmlformats.org/officeDocument/2006/relationships/image" Target="../media/image18.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hyperlink" Target="https://upload.wikimedia.org/wikipedia/commons/c/cb/%D0%A2%D0%B5%D1%80%D1%80%D0%B8%D1%82%D0%BE%D1%80%D0%B8%D1%8F_%22%D0%A1%D0%9C%D0%90%D0%A0%D0%A2_%D0%A1%D0%B8%D1%82%D0%B8_%D0%9A%D0%B0%D0%B7%D0%B0%D0%BD%D1%8C%22.jpg" TargetMode="Externa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hyperlink" Target="http://upload.wikimedia.org/wikipedia/commons/thumb/1/1b/Fiestainfantil.jpg/800px-Fiestainfantil.jpg" TargetMode="Externa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0.png"/><Relationship Id="rId13" Type="http://schemas.openxmlformats.org/officeDocument/2006/relationships/image" Target="../media/image31.png"/><Relationship Id="rId14" Type="http://schemas.openxmlformats.org/officeDocument/2006/relationships/image" Target="../media/image32.png"/><Relationship Id="rId15" Type="http://schemas.openxmlformats.org/officeDocument/2006/relationships/image" Target="../media/image33.png"/><Relationship Id="rId16" Type="http://schemas.openxmlformats.org/officeDocument/2006/relationships/image" Target="../media/image34.png"/><Relationship Id="rId17" Type="http://schemas.openxmlformats.org/officeDocument/2006/relationships/image" Target="../media/image35.png"/><Relationship Id="rId18" Type="http://schemas.openxmlformats.org/officeDocument/2006/relationships/image" Target="../media/image36.png"/><Relationship Id="rId19" Type="http://schemas.openxmlformats.org/officeDocument/2006/relationships/image" Target="../media/image37.png"/><Relationship Id="rId20" Type="http://schemas.openxmlformats.org/officeDocument/2006/relationships/image" Target="../media/image38.png"/><Relationship Id="rId21" Type="http://schemas.openxmlformats.org/officeDocument/2006/relationships/image" Target="../media/image39.png"/><Relationship Id="rId22" Type="http://schemas.openxmlformats.org/officeDocument/2006/relationships/image" Target="../media/image40.png"/><Relationship Id="rId23" Type="http://schemas.openxmlformats.org/officeDocument/2006/relationships/image" Target="../media/image41.png"/><Relationship Id="rId24" Type="http://schemas.openxmlformats.org/officeDocument/2006/relationships/image" Target="../media/image42.png"/><Relationship Id="rId25" Type="http://schemas.openxmlformats.org/officeDocument/2006/relationships/image" Target="../media/image43.png"/><Relationship Id="rId26" Type="http://schemas.openxmlformats.org/officeDocument/2006/relationships/image" Target="../media/image44.png"/><Relationship Id="rId27" Type="http://schemas.openxmlformats.org/officeDocument/2006/relationships/image" Target="../media/image45.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6.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7.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tif"/><Relationship Id="rId3" Type="http://schemas.openxmlformats.org/officeDocument/2006/relationships/image" Target="../media/image18.tif"/></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hyperlink" Target="http://www.media.mit.edu/wearables/" TargetMode="External"/><Relationship Id="rId4" Type="http://schemas.openxmlformats.org/officeDocument/2006/relationships/image" Target="../media/image9.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openxmlformats.org/officeDocument/2006/relationships/hyperlink" Target="http://www.wearable.ethz.ch/" TargetMode="Externa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png"/><Relationship Id="rId3" Type="http://schemas.openxmlformats.org/officeDocument/2006/relationships/hyperlink" Target="https://techcrunch.com/2010/04/05/remember-the-linux-wristwatch/" TargetMode="External"/><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49.png"/><Relationship Id="rId7" Type="http://schemas.openxmlformats.org/officeDocument/2006/relationships/image" Target="../media/image13.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 Id="rId3" Type="http://schemas.openxmlformats.org/officeDocument/2006/relationships/image" Target="../media/image15.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tif"/><Relationship Id="rId3" Type="http://schemas.openxmlformats.org/officeDocument/2006/relationships/image" Target="../media/image20.tif"/></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0.png"/><Relationship Id="rId4" Type="http://schemas.openxmlformats.org/officeDocument/2006/relationships/hyperlink" Target="http://blog.wellable.co/2017/01/04/survey-nearly-25-of-americans-own-a-wearable-device"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6.mp4"/><Relationship Id="rId3" Type="http://schemas.microsoft.com/office/2007/relationships/media" Target="../media/media6.mp4"/><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 name="Post-PC Era: Ubiquitous Computing"/>
          <p:cNvSpPr txBox="1"/>
          <p:nvPr>
            <p:ph type="title"/>
          </p:nvPr>
        </p:nvSpPr>
        <p:spPr>
          <a:prstGeom prst="rect">
            <a:avLst/>
          </a:prstGeom>
        </p:spPr>
        <p:txBody>
          <a:bodyPr/>
          <a:lstStyle/>
          <a:p>
            <a:pPr/>
            <a:r>
              <a:t>Post-PC Era: Ubiquitous Computing</a:t>
            </a:r>
          </a:p>
        </p:txBody>
      </p:sp>
      <p:sp>
        <p:nvSpPr>
          <p:cNvPr id="3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 name="Weiser.png" descr="Weiser.png"/>
          <p:cNvPicPr>
            <a:picLocks noChangeAspect="0"/>
          </p:cNvPicPr>
          <p:nvPr/>
        </p:nvPicPr>
        <p:blipFill>
          <a:blip r:embed="rId3">
            <a:extLst/>
          </a:blip>
          <a:stretch>
            <a:fillRect/>
          </a:stretch>
        </p:blipFill>
        <p:spPr>
          <a:xfrm>
            <a:off x="10170388" y="3878634"/>
            <a:ext cx="2388730" cy="3425050"/>
          </a:xfrm>
          <a:prstGeom prst="rect">
            <a:avLst/>
          </a:prstGeom>
          <a:ln w="3175">
            <a:miter lim="400000"/>
          </a:ln>
        </p:spPr>
      </p:pic>
      <p:sp>
        <p:nvSpPr>
          <p:cNvPr id="35" name="Mark Weiser: What Ubiquitous Computing Isn't…"/>
          <p:cNvSpPr txBox="1"/>
          <p:nvPr/>
        </p:nvSpPr>
        <p:spPr>
          <a:xfrm>
            <a:off x="458472" y="7507523"/>
            <a:ext cx="12087856" cy="1791353"/>
          </a:xfrm>
          <a:prstGeom prst="rect">
            <a:avLst/>
          </a:prstGeom>
          <a:solidFill>
            <a:srgbClr val="E4E4E4"/>
          </a:solidFill>
          <a:ln w="25400">
            <a:solidFill>
              <a:srgbClr val="00A2D9"/>
            </a:solidFill>
            <a:miter lim="400000"/>
          </a:ln>
          <a:extLst>
            <a:ext uri="{C572A759-6A51-4108-AA02-DFA0A04FC94B}">
              <ma14:wrappingTextBoxFlag xmlns:ma14="http://schemas.microsoft.com/office/mac/drawingml/2011/main" val="1"/>
            </a:ext>
          </a:extLst>
        </p:spPr>
        <p:txBody>
          <a:bodyPr lIns="50800" tIns="50800" rIns="50800" bIns="50800">
            <a:spAutoFit/>
          </a:bodyPr>
          <a:lstStyle/>
          <a:p>
            <a:pPr>
              <a:buClr>
                <a:srgbClr val="000000"/>
              </a:buClr>
              <a:buFont typeface="Arial"/>
              <a:defRPr b="1" sz="2900"/>
            </a:pPr>
            <a:r>
              <a:t>Mark Weiser: What Ubiquitous Computing Isn't </a:t>
            </a:r>
          </a:p>
          <a:p>
            <a:pPr>
              <a:buClr>
                <a:srgbClr val="000000"/>
              </a:buClr>
              <a:buFont typeface="Arial"/>
              <a:defRPr sz="2900"/>
            </a:pPr>
            <a:r>
              <a:t>Ubiquitous computing is roughly the opposite of virtual reality. Where virtual reality puts people inside a computer-generated world, ubiquitous computing forces the computer to live out here in the world with people.</a:t>
            </a:r>
          </a:p>
        </p:txBody>
      </p:sp>
      <p:pic>
        <p:nvPicPr>
          <p:cNvPr id="36" name="Ubicomp-figure-3.pdf" descr="Ubicomp-figure-3.pdf"/>
          <p:cNvPicPr>
            <a:picLocks noChangeAspect="1"/>
          </p:cNvPicPr>
          <p:nvPr/>
        </p:nvPicPr>
        <p:blipFill>
          <a:blip r:embed="rId4">
            <a:extLst/>
          </a:blip>
          <a:stretch>
            <a:fillRect/>
          </a:stretch>
        </p:blipFill>
        <p:spPr>
          <a:xfrm>
            <a:off x="310633" y="2016089"/>
            <a:ext cx="9548278" cy="5292877"/>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5"/>
                                        </p:tgtEl>
                                        <p:attrNameLst>
                                          <p:attrName>style.visibility</p:attrName>
                                        </p:attrNameLst>
                                      </p:cBhvr>
                                      <p:to>
                                        <p:strVal val="visible"/>
                                      </p:to>
                                    </p:set>
                                    <p:animEffect filter="fade" transition="in">
                                      <p:cBhvr>
                                        <p:cTn id="7" dur="2000"/>
                                        <p:tgtEl>
                                          <p:spTgt spid="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2" name="Sci-Fi-Version von UbiComp"/>
          <p:cNvSpPr txBox="1"/>
          <p:nvPr>
            <p:ph type="title"/>
          </p:nvPr>
        </p:nvSpPr>
        <p:spPr>
          <a:prstGeom prst="rect">
            <a:avLst/>
          </a:prstGeom>
        </p:spPr>
        <p:txBody>
          <a:bodyPr/>
          <a:lstStyle/>
          <a:p>
            <a:pPr/>
            <a:r>
              <a:t>Sci-Fi-Version von UbiComp</a:t>
            </a:r>
          </a:p>
        </p:txBody>
      </p:sp>
      <p:sp>
        <p:nvSpPr>
          <p:cNvPr id="4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 name="Minority Report - Personal Advertising in the Future.mov" descr="Minority Report - Personal Advertising in the Future.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1607996"/>
            <a:ext cx="13004801" cy="73152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1973" fill="hold"/>
                                        <p:tgtEl>
                                          <p:spTgt spid="4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4"/>
                </p:tgtEl>
              </p:cMediaNode>
            </p:video>
            <p:seq concurrent="1" prevAc="none" nextAc="seek">
              <p:cTn id="8" evtFilter="cancelBubble" nodeType="interactiveSeq" restart="whenNotActive" fill="hold">
                <p:stCondLst>
                  <p:cond delay="0" evt="onClick">
                    <p:tgtEl>
                      <p:spTgt spid="4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4"/>
                                        </p:tgtEl>
                                      </p:cBhvr>
                                    </p:cmd>
                                  </p:childTnLst>
                                </p:cTn>
                              </p:par>
                            </p:childTnLst>
                          </p:cTn>
                        </p:par>
                      </p:childTnLst>
                    </p:cTn>
                  </p:par>
                </p:childTnLst>
              </p:cTn>
              <p:nextCondLst>
                <p:cond delay="0" evt="onClick">
                  <p:tgtEl>
                    <p:spTgt spid="4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 name="Abgerundetes Rechteck"/>
          <p:cNvSpPr/>
          <p:nvPr/>
        </p:nvSpPr>
        <p:spPr>
          <a:xfrm>
            <a:off x="101599" y="13462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49"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 name="Kapitel 19 - Ubiquitous Computing"/>
          <p:cNvSpPr txBox="1"/>
          <p:nvPr>
            <p:ph type="title"/>
          </p:nvPr>
        </p:nvSpPr>
        <p:spPr>
          <a:prstGeom prst="rect">
            <a:avLst/>
          </a:prstGeom>
        </p:spPr>
        <p:txBody>
          <a:bodyPr/>
          <a:lstStyle/>
          <a:p>
            <a:pPr/>
            <a:r>
              <a:t>Kapitel 19 - Ubiquitous Computing</a:t>
            </a:r>
          </a:p>
        </p:txBody>
      </p:sp>
      <p:sp>
        <p:nvSpPr>
          <p:cNvPr id="52"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5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 name="Bild" descr="Bild"/>
          <p:cNvPicPr>
            <a:picLocks noChangeAspect="1"/>
          </p:cNvPicPr>
          <p:nvPr/>
        </p:nvPicPr>
        <p:blipFill>
          <a:blip r:embed="rId2">
            <a:extLst/>
          </a:blip>
          <a:srcRect l="2850" t="3065" r="2850" b="5160"/>
          <a:stretch>
            <a:fillRect/>
          </a:stretch>
        </p:blipFill>
        <p:spPr>
          <a:xfrm>
            <a:off x="7914984" y="4570192"/>
            <a:ext cx="4951433" cy="4401240"/>
          </a:xfrm>
          <a:prstGeom prst="rect">
            <a:avLst/>
          </a:prstGeom>
          <a:ln w="3175"/>
        </p:spPr>
      </p:pic>
      <p:sp>
        <p:nvSpPr>
          <p:cNvPr id="56"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5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8" name="Technologische Grundlagen des Ubiquitous Computing"/>
          <p:cNvSpPr txBox="1"/>
          <p:nvPr>
            <p:ph type="title"/>
          </p:nvPr>
        </p:nvSpPr>
        <p:spPr>
          <a:xfrm>
            <a:off x="203200" y="205081"/>
            <a:ext cx="9556367" cy="1655690"/>
          </a:xfrm>
          <a:prstGeom prst="rect">
            <a:avLst/>
          </a:prstGeom>
        </p:spPr>
        <p:txBody>
          <a:bodyPr/>
          <a:lstStyle/>
          <a:p>
            <a:pPr/>
            <a:r>
              <a:t>Technologische Grundlagen des Ubiquitous Computing</a:t>
            </a:r>
          </a:p>
        </p:txBody>
      </p:sp>
      <p:sp>
        <p:nvSpPr>
          <p:cNvPr id="59" name="Miniaturisierung…"/>
          <p:cNvSpPr txBox="1"/>
          <p:nvPr>
            <p:ph type="body" idx="1"/>
          </p:nvPr>
        </p:nvSpPr>
        <p:spPr>
          <a:xfrm>
            <a:off x="203200" y="2202447"/>
            <a:ext cx="10007249" cy="7155658"/>
          </a:xfrm>
          <a:prstGeom prst="rect">
            <a:avLst/>
          </a:prstGeom>
        </p:spPr>
        <p:txBody>
          <a:bodyPr/>
          <a:lstStyle/>
          <a:p>
            <a:pPr/>
            <a:r>
              <a:t>Miniaturisierung</a:t>
            </a:r>
          </a:p>
          <a:p>
            <a:pPr lvl="1"/>
            <a:r>
              <a:t>siehe Moore’s law</a:t>
            </a:r>
          </a:p>
          <a:p>
            <a:pPr lvl="1"/>
            <a:r>
              <a:t>erlaubt den Bau leistungsf. </a:t>
            </a:r>
            <a:r>
              <a:rPr i="1"/>
              <a:t>Information Appliances</a:t>
            </a:r>
          </a:p>
          <a:p>
            <a:pPr/>
            <a:r>
              <a:t>Vernetzung (Internet of things)</a:t>
            </a:r>
          </a:p>
          <a:p>
            <a:pPr lvl="1"/>
            <a:r>
              <a:t>Vielfalt von Standards (Zigbee, BT, BTLE, ANT+, …)</a:t>
            </a:r>
          </a:p>
          <a:p>
            <a:pPr lvl="1"/>
            <a:r>
              <a:t>Explodierende Anzahl von Geräten</a:t>
            </a:r>
          </a:p>
          <a:p>
            <a:pPr lvl="1"/>
            <a:r>
              <a:t>Herausforderung f. Internet Protokolle</a:t>
            </a:r>
          </a:p>
          <a:p>
            <a:pPr/>
            <a:r>
              <a:t>(Batterie) Stromversorgung</a:t>
            </a:r>
          </a:p>
          <a:p>
            <a:pPr lvl="1"/>
            <a:r>
              <a:t>derzeit stärkster begrenzender Faktor</a:t>
            </a:r>
          </a:p>
          <a:p>
            <a:pPr lvl="1"/>
            <a:r>
              <a:t>kleinere Komponenten (—&gt; Wärme, Platz)</a:t>
            </a:r>
          </a:p>
          <a:p>
            <a:pPr lvl="1"/>
            <a:r>
              <a:t>Forschung zu leistungsstarken Batterien</a:t>
            </a:r>
          </a:p>
          <a:p>
            <a:pPr lvl="1"/>
            <a:r>
              <a:t>alternative Idee: power harvesting</a:t>
            </a:r>
          </a:p>
        </p:txBody>
      </p:sp>
      <p:sp>
        <p:nvSpPr>
          <p:cNvPr id="6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1" name="https://www.maximintegrated.com/en/app-notes/index.mvp/id/5259"/>
          <p:cNvSpPr txBox="1"/>
          <p:nvPr/>
        </p:nvSpPr>
        <p:spPr>
          <a:xfrm>
            <a:off x="8631192" y="9132214"/>
            <a:ext cx="3518998"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https://www.maximintegrated.com/en/app-notes/index.mvp/id/5259</a:t>
            </a:r>
          </a:p>
        </p:txBody>
      </p:sp>
      <p:sp>
        <p:nvSpPr>
          <p:cNvPr id="62" name="https://www.microsemi.com/images/EmbeddedDie_Package_large.jpg"/>
          <p:cNvSpPr txBox="1"/>
          <p:nvPr/>
        </p:nvSpPr>
        <p:spPr>
          <a:xfrm>
            <a:off x="10088492" y="4166042"/>
            <a:ext cx="2913888" cy="16727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https://www.microsemi.com/images/EmbeddedDie_Package_large.jpg</a:t>
            </a:r>
          </a:p>
        </p:txBody>
      </p:sp>
      <p:pic>
        <p:nvPicPr>
          <p:cNvPr id="63" name="EmbeddedDie_Package_large.jpg" descr="EmbeddedDie_Package_large.jpg"/>
          <p:cNvPicPr>
            <a:picLocks noChangeAspect="1"/>
          </p:cNvPicPr>
          <p:nvPr/>
        </p:nvPicPr>
        <p:blipFill>
          <a:blip r:embed="rId3">
            <a:extLst/>
          </a:blip>
          <a:stretch>
            <a:fillRect/>
          </a:stretch>
        </p:blipFill>
        <p:spPr>
          <a:xfrm>
            <a:off x="10063347" y="-6789"/>
            <a:ext cx="2964178" cy="4167633"/>
          </a:xfrm>
          <a:prstGeom prst="rect">
            <a:avLst/>
          </a:prstGeom>
          <a:ln w="3175"/>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7" name="Größenkategorien: tabs, pads and boards  (wie definiert im Xerox ParcTab project)"/>
          <p:cNvSpPr txBox="1"/>
          <p:nvPr>
            <p:ph type="title"/>
          </p:nvPr>
        </p:nvSpPr>
        <p:spPr>
          <a:xfrm>
            <a:off x="203200" y="205081"/>
            <a:ext cx="12598400" cy="1331620"/>
          </a:xfrm>
          <a:prstGeom prst="rect">
            <a:avLst/>
          </a:prstGeom>
        </p:spPr>
        <p:txBody>
          <a:bodyPr/>
          <a:lstStyle/>
          <a:p>
            <a:pPr/>
            <a:r>
              <a:t>Größenkategorien: </a:t>
            </a:r>
            <a:r>
              <a:t>t</a:t>
            </a:r>
            <a:r>
              <a:t>abs, pads and boards </a:t>
            </a:r>
            <a:br/>
            <a:r>
              <a:rPr sz="3800"/>
              <a:t>(wie definiert im Xerox ParcTab project)</a:t>
            </a:r>
          </a:p>
        </p:txBody>
      </p:sp>
      <p:sp>
        <p:nvSpPr>
          <p:cNvPr id="6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9" name="address book.jpg" descr="address book.jpg"/>
          <p:cNvPicPr>
            <a:picLocks noChangeAspect="0"/>
          </p:cNvPicPr>
          <p:nvPr/>
        </p:nvPicPr>
        <p:blipFill>
          <a:blip r:embed="rId3">
            <a:extLst/>
          </a:blip>
          <a:stretch>
            <a:fillRect/>
          </a:stretch>
        </p:blipFill>
        <p:spPr>
          <a:xfrm>
            <a:off x="7764498" y="2111022"/>
            <a:ext cx="4064001" cy="2533228"/>
          </a:xfrm>
          <a:prstGeom prst="rect">
            <a:avLst/>
          </a:prstGeom>
          <a:ln w="3175">
            <a:miter lim="400000"/>
          </a:ln>
        </p:spPr>
      </p:pic>
      <p:grpSp>
        <p:nvGrpSpPr>
          <p:cNvPr id="72" name="Gruppieren"/>
          <p:cNvGrpSpPr/>
          <p:nvPr/>
        </p:nvGrpSpPr>
        <p:grpSpPr>
          <a:xfrm>
            <a:off x="330200" y="2111022"/>
            <a:ext cx="4114800" cy="3932203"/>
            <a:chOff x="0" y="0"/>
            <a:chExt cx="4114800" cy="3932202"/>
          </a:xfrm>
        </p:grpSpPr>
        <p:pic>
          <p:nvPicPr>
            <p:cNvPr id="70" name="Tab.jpg" descr="Tab.jpg"/>
            <p:cNvPicPr>
              <a:picLocks noChangeAspect="0"/>
            </p:cNvPicPr>
            <p:nvPr/>
          </p:nvPicPr>
          <p:blipFill>
            <a:blip r:embed="rId4">
              <a:extLst/>
            </a:blip>
            <a:stretch>
              <a:fillRect/>
            </a:stretch>
          </p:blipFill>
          <p:spPr>
            <a:xfrm>
              <a:off x="0" y="0"/>
              <a:ext cx="4114800" cy="3041227"/>
            </a:xfrm>
            <a:prstGeom prst="rect">
              <a:avLst/>
            </a:prstGeom>
            <a:ln w="3175" cap="flat">
              <a:noFill/>
              <a:miter lim="400000"/>
            </a:ln>
            <a:effectLst/>
          </p:spPr>
        </p:pic>
        <p:sp>
          <p:nvSpPr>
            <p:cNvPr id="71" name="Tabs"/>
            <p:cNvSpPr txBox="1"/>
            <p:nvPr/>
          </p:nvSpPr>
          <p:spPr>
            <a:xfrm>
              <a:off x="622582" y="3309902"/>
              <a:ext cx="1204161" cy="6223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buClr>
                  <a:srgbClr val="000000"/>
                </a:buClr>
                <a:buFont typeface="Helvetica"/>
                <a:defRPr sz="3400">
                  <a:latin typeface="Helvetica"/>
                  <a:ea typeface="Helvetica"/>
                  <a:cs typeface="Helvetica"/>
                  <a:sym typeface="Helvetica"/>
                </a:defRPr>
              </a:lvl1pPr>
            </a:lstStyle>
            <a:p>
              <a:pPr/>
              <a:r>
                <a:t>Tabs </a:t>
              </a:r>
            </a:p>
          </p:txBody>
        </p:sp>
      </p:grpSp>
      <p:grpSp>
        <p:nvGrpSpPr>
          <p:cNvPr id="75" name="Gruppieren"/>
          <p:cNvGrpSpPr/>
          <p:nvPr/>
        </p:nvGrpSpPr>
        <p:grpSpPr>
          <a:xfrm>
            <a:off x="3736622" y="3777262"/>
            <a:ext cx="4876801" cy="4040577"/>
            <a:chOff x="0" y="0"/>
            <a:chExt cx="4876800" cy="4040575"/>
          </a:xfrm>
        </p:grpSpPr>
        <p:pic>
          <p:nvPicPr>
            <p:cNvPr id="73" name="webpad.png" descr="webpad.png"/>
            <p:cNvPicPr>
              <a:picLocks noChangeAspect="0"/>
            </p:cNvPicPr>
            <p:nvPr/>
          </p:nvPicPr>
          <p:blipFill>
            <a:blip r:embed="rId5">
              <a:extLst/>
            </a:blip>
            <a:stretch>
              <a:fillRect/>
            </a:stretch>
          </p:blipFill>
          <p:spPr>
            <a:xfrm>
              <a:off x="0" y="0"/>
              <a:ext cx="4876801" cy="3535680"/>
            </a:xfrm>
            <a:prstGeom prst="rect">
              <a:avLst/>
            </a:prstGeom>
            <a:ln w="3175" cap="flat">
              <a:noFill/>
              <a:miter lim="400000"/>
            </a:ln>
            <a:effectLst/>
          </p:spPr>
        </p:pic>
        <p:sp>
          <p:nvSpPr>
            <p:cNvPr id="74" name="Pads"/>
            <p:cNvSpPr txBox="1"/>
            <p:nvPr/>
          </p:nvSpPr>
          <p:spPr>
            <a:xfrm>
              <a:off x="1494649" y="3418275"/>
              <a:ext cx="1156300" cy="6223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buClr>
                  <a:srgbClr val="000000"/>
                </a:buClr>
                <a:buFont typeface="Helvetica"/>
                <a:defRPr sz="3400">
                  <a:latin typeface="Helvetica"/>
                  <a:ea typeface="Helvetica"/>
                  <a:cs typeface="Helvetica"/>
                  <a:sym typeface="Helvetica"/>
                </a:defRPr>
              </a:lvl1pPr>
            </a:lstStyle>
            <a:p>
              <a:pPr/>
              <a:r>
                <a:t>Pads</a:t>
              </a:r>
            </a:p>
          </p:txBody>
        </p:sp>
      </p:grpSp>
      <p:grpSp>
        <p:nvGrpSpPr>
          <p:cNvPr id="78" name="Gruppieren"/>
          <p:cNvGrpSpPr/>
          <p:nvPr/>
        </p:nvGrpSpPr>
        <p:grpSpPr>
          <a:xfrm>
            <a:off x="8751147" y="5269653"/>
            <a:ext cx="3797301" cy="3981874"/>
            <a:chOff x="0" y="0"/>
            <a:chExt cx="3797300" cy="3981873"/>
          </a:xfrm>
        </p:grpSpPr>
        <p:pic>
          <p:nvPicPr>
            <p:cNvPr id="76" name="smartboard.jpg" descr="smartboard.jpg"/>
            <p:cNvPicPr>
              <a:picLocks noChangeAspect="0"/>
            </p:cNvPicPr>
            <p:nvPr/>
          </p:nvPicPr>
          <p:blipFill>
            <a:blip r:embed="rId6">
              <a:extLst/>
            </a:blip>
            <a:stretch>
              <a:fillRect/>
            </a:stretch>
          </p:blipFill>
          <p:spPr>
            <a:xfrm>
              <a:off x="0" y="0"/>
              <a:ext cx="3797300" cy="3183467"/>
            </a:xfrm>
            <a:prstGeom prst="rect">
              <a:avLst/>
            </a:prstGeom>
            <a:ln w="3175" cap="flat">
              <a:noFill/>
              <a:miter lim="400000"/>
            </a:ln>
            <a:effectLst/>
          </p:spPr>
        </p:pic>
        <p:sp>
          <p:nvSpPr>
            <p:cNvPr id="77" name="Boards"/>
            <p:cNvSpPr txBox="1"/>
            <p:nvPr/>
          </p:nvSpPr>
          <p:spPr>
            <a:xfrm>
              <a:off x="1300479" y="3359573"/>
              <a:ext cx="1540240" cy="6223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buClr>
                  <a:srgbClr val="000000"/>
                </a:buClr>
                <a:buFont typeface="Helvetica"/>
                <a:defRPr sz="3400">
                  <a:latin typeface="Helvetica"/>
                  <a:ea typeface="Helvetica"/>
                  <a:cs typeface="Helvetica"/>
                  <a:sym typeface="Helvetica"/>
                </a:defRPr>
              </a:lvl1pPr>
            </a:lstStyle>
            <a:p>
              <a:pPr/>
              <a:r>
                <a:t>Boards</a:t>
              </a:r>
            </a:p>
          </p:txBody>
        </p:sp>
      </p:grpSp>
      <p:pic>
        <p:nvPicPr>
          <p:cNvPr id="79" name="Note_Book_2.jpg" descr="Note_Book_2.jpg"/>
          <p:cNvPicPr>
            <a:picLocks noChangeAspect="0"/>
          </p:cNvPicPr>
          <p:nvPr/>
        </p:nvPicPr>
        <p:blipFill>
          <a:blip r:embed="rId7">
            <a:extLst/>
          </a:blip>
          <a:stretch>
            <a:fillRect/>
          </a:stretch>
        </p:blipFill>
        <p:spPr>
          <a:xfrm>
            <a:off x="356728" y="6617546"/>
            <a:ext cx="3174437" cy="2375183"/>
          </a:xfrm>
          <a:prstGeom prst="rect">
            <a:avLst/>
          </a:prstGeom>
          <a:ln w="3175">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5" presetID="3" grpId="1" fill="hold">
                                  <p:stCondLst>
                                    <p:cond delay="0"/>
                                  </p:stCondLst>
                                  <p:iterate type="el" backwards="0">
                                    <p:tmAbs val="0"/>
                                  </p:iterate>
                                  <p:childTnLst>
                                    <p:set>
                                      <p:cBhvr>
                                        <p:cTn id="6" fill="hold"/>
                                        <p:tgtEl>
                                          <p:spTgt spid="72"/>
                                        </p:tgtEl>
                                        <p:attrNameLst>
                                          <p:attrName>style.visibility</p:attrName>
                                        </p:attrNameLst>
                                      </p:cBhvr>
                                      <p:to>
                                        <p:strVal val="visible"/>
                                      </p:to>
                                    </p:set>
                                    <p:animEffect filter="blinds(vertical)" transition="in">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5" presetID="3" grpId="2" fill="hold">
                                  <p:stCondLst>
                                    <p:cond delay="0"/>
                                  </p:stCondLst>
                                  <p:iterate type="el" backwards="0">
                                    <p:tmAbs val="0"/>
                                  </p:iterate>
                                  <p:childTnLst>
                                    <p:set>
                                      <p:cBhvr>
                                        <p:cTn id="11" fill="hold"/>
                                        <p:tgtEl>
                                          <p:spTgt spid="75"/>
                                        </p:tgtEl>
                                        <p:attrNameLst>
                                          <p:attrName>style.visibility</p:attrName>
                                        </p:attrNameLst>
                                      </p:cBhvr>
                                      <p:to>
                                        <p:strVal val="visible"/>
                                      </p:to>
                                    </p:set>
                                    <p:animEffect filter="blinds(vertical)" transition="in">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5" presetID="3" grpId="3" fill="hold">
                                  <p:stCondLst>
                                    <p:cond delay="0"/>
                                  </p:stCondLst>
                                  <p:iterate type="el" backwards="0">
                                    <p:tmAbs val="0"/>
                                  </p:iterate>
                                  <p:childTnLst>
                                    <p:set>
                                      <p:cBhvr>
                                        <p:cTn id="16" fill="hold"/>
                                        <p:tgtEl>
                                          <p:spTgt spid="78"/>
                                        </p:tgtEl>
                                        <p:attrNameLst>
                                          <p:attrName>style.visibility</p:attrName>
                                        </p:attrNameLst>
                                      </p:cBhvr>
                                      <p:to>
                                        <p:strVal val="visible"/>
                                      </p:to>
                                    </p:set>
                                    <p:animEffect filter="blinds(vertical)" transition="in">
                                      <p:cBhvr>
                                        <p:cTn id="17" dur="5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 grpId="1"/>
      <p:bldP build="whole" bldLvl="1" animBg="1" rev="0" advAuto="0" spid="75" grpId="2"/>
      <p:bldP build="whole" bldLvl="1" animBg="1" rev="0" advAuto="0" spid="78" grpId="3"/>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8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5" name="Xerox ParcTab (1995)…"/>
          <p:cNvSpPr txBox="1"/>
          <p:nvPr>
            <p:ph type="title"/>
          </p:nvPr>
        </p:nvSpPr>
        <p:spPr>
          <a:xfrm>
            <a:off x="203200" y="205081"/>
            <a:ext cx="12598400" cy="1001631"/>
          </a:xfrm>
          <a:prstGeom prst="rect">
            <a:avLst/>
          </a:prstGeom>
        </p:spPr>
        <p:txBody>
          <a:bodyPr anchor="t"/>
          <a:lstStyle/>
          <a:p>
            <a:pPr/>
            <a:r>
              <a:t>Xerox ParcTab (199</a:t>
            </a:r>
            <a:r>
              <a:t>5)</a:t>
            </a:r>
          </a:p>
          <a:p>
            <a:pPr>
              <a:defRPr sz="1600"/>
            </a:pPr>
            <a:r>
              <a:rPr u="sng">
                <a:hlinkClick r:id="rId2" invalidUrl="" action="" tgtFrame="" tooltip="" history="1" highlightClick="0" endSnd="0"/>
              </a:rPr>
              <a:t>https://www.parc.com/publication/583/overview-of-the-parctab-ubiquitous-computing-experiment.html</a:t>
            </a:r>
            <a:r>
              <a:t> </a:t>
            </a:r>
          </a:p>
        </p:txBody>
      </p:sp>
      <p:sp>
        <p:nvSpPr>
          <p:cNvPr id="86" name="Infrarot Netzwerk…"/>
          <p:cNvSpPr txBox="1"/>
          <p:nvPr>
            <p:ph type="body" idx="1"/>
          </p:nvPr>
        </p:nvSpPr>
        <p:spPr>
          <a:prstGeom prst="rect">
            <a:avLst/>
          </a:prstGeom>
        </p:spPr>
        <p:txBody>
          <a:bodyPr/>
          <a:lstStyle/>
          <a:p>
            <a:pPr marL="774065" indent="-276225">
              <a:defRPr sz="2900"/>
            </a:pPr>
            <a:r>
              <a:t>Infrarot Netzwerk</a:t>
            </a:r>
          </a:p>
          <a:p>
            <a:pPr lvl="1" marL="1142818" indent="-187778">
              <a:defRPr sz="2300"/>
            </a:pPr>
            <a:r>
              <a:t>Basisstationen an der Decke</a:t>
            </a:r>
          </a:p>
          <a:p>
            <a:pPr marL="774065" indent="-276225">
              <a:defRPr sz="2900"/>
            </a:pPr>
            <a:r>
              <a:t>Jede Basisstation durch ein IR gateway gesteuert</a:t>
            </a:r>
          </a:p>
          <a:p>
            <a:pPr marL="774065" indent="-276225">
              <a:defRPr sz="2900"/>
            </a:pPr>
            <a:r>
              <a:t>Jedes Tab durch einen SW Agenten (tab agent) repräs.</a:t>
            </a:r>
          </a:p>
          <a:p>
            <a:pPr marL="774065" indent="-276225">
              <a:defRPr sz="2900"/>
            </a:pPr>
            <a:r>
              <a:t>Anwendungen geschrieben in… </a:t>
            </a:r>
          </a:p>
          <a:p>
            <a:pPr lvl="1" marL="1142818" indent="-187778">
              <a:defRPr sz="2300"/>
            </a:pPr>
            <a:r>
              <a:t>modula-3</a:t>
            </a:r>
          </a:p>
          <a:p>
            <a:pPr lvl="1" marL="1142818" indent="-187778">
              <a:defRPr sz="2300"/>
            </a:pPr>
            <a:r>
              <a:t>Tcl/TK</a:t>
            </a:r>
          </a:p>
          <a:p>
            <a:pPr lvl="1" marL="1142818" indent="-187778">
              <a:defRPr sz="2300"/>
            </a:pPr>
            <a:r>
              <a:t>Using MacTabit (~VNC) </a:t>
            </a:r>
          </a:p>
          <a:p>
            <a:pPr marL="774065" indent="-276225">
              <a:defRPr sz="2900"/>
            </a:pPr>
            <a:r>
              <a:t>Verschiedene Interaktionsformen:</a:t>
            </a:r>
          </a:p>
          <a:p>
            <a:pPr lvl="1" marL="1191804" indent="-236764">
              <a:defRPr sz="2900"/>
            </a:pPr>
            <a:r>
              <a:t>über mehrere Displays</a:t>
            </a:r>
          </a:p>
          <a:p>
            <a:pPr lvl="1" marL="1191804" indent="-236764">
              <a:defRPr sz="2900"/>
            </a:pPr>
            <a:r>
              <a:t>kontextabhängige Interaktion</a:t>
            </a:r>
          </a:p>
          <a:p>
            <a:pPr lvl="2" marL="1713576" indent="-301336">
              <a:spcBef>
                <a:spcPts val="900"/>
              </a:spcBef>
              <a:defRPr sz="2900"/>
            </a:pPr>
            <a:r>
              <a:t>nächster Drucker</a:t>
            </a:r>
          </a:p>
          <a:p>
            <a:pPr lvl="2" marL="1713576" indent="-301336">
              <a:spcBef>
                <a:spcPts val="900"/>
              </a:spcBef>
              <a:defRPr sz="2900"/>
            </a:pPr>
            <a:r>
              <a:t>Rufweiterleitung</a:t>
            </a:r>
          </a:p>
          <a:p>
            <a:pPr lvl="1" marL="1191804" indent="-236764">
              <a:defRPr sz="2900"/>
            </a:pPr>
            <a:r>
              <a:t>Abstimmen in Präsentationen</a:t>
            </a:r>
          </a:p>
          <a:p>
            <a:pPr lvl="1" marL="1191804" indent="-236764">
              <a:defRPr sz="2900"/>
            </a:pPr>
            <a:r>
              <a:t>…</a:t>
            </a:r>
          </a:p>
        </p:txBody>
      </p:sp>
      <p:sp>
        <p:nvSpPr>
          <p:cNvPr id="8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8" name="deathstar.png" descr="deathstar.png"/>
          <p:cNvPicPr>
            <a:picLocks noChangeAspect="0"/>
          </p:cNvPicPr>
          <p:nvPr/>
        </p:nvPicPr>
        <p:blipFill>
          <a:blip r:embed="rId3">
            <a:extLst/>
          </a:blip>
          <a:stretch>
            <a:fillRect/>
          </a:stretch>
        </p:blipFill>
        <p:spPr>
          <a:xfrm>
            <a:off x="10087751" y="63217"/>
            <a:ext cx="2867379" cy="2253264"/>
          </a:xfrm>
          <a:prstGeom prst="rect">
            <a:avLst/>
          </a:prstGeom>
          <a:ln w="3175">
            <a:miter lim="400000"/>
          </a:ln>
        </p:spPr>
      </p:pic>
      <p:pic>
        <p:nvPicPr>
          <p:cNvPr id="89" name="tabhold.png" descr="tabhold.png"/>
          <p:cNvPicPr>
            <a:picLocks noChangeAspect="0"/>
          </p:cNvPicPr>
          <p:nvPr/>
        </p:nvPicPr>
        <p:blipFill>
          <a:blip r:embed="rId4">
            <a:extLst/>
          </a:blip>
          <a:stretch>
            <a:fillRect/>
          </a:stretch>
        </p:blipFill>
        <p:spPr>
          <a:xfrm>
            <a:off x="10087751" y="2316480"/>
            <a:ext cx="2917050" cy="2255521"/>
          </a:xfrm>
          <a:prstGeom prst="rect">
            <a:avLst/>
          </a:prstGeom>
          <a:ln w="3175">
            <a:miter lim="400000"/>
          </a:ln>
        </p:spPr>
      </p:pic>
      <p:pic>
        <p:nvPicPr>
          <p:cNvPr id="90" name="img11.png" descr="img11.png"/>
          <p:cNvPicPr>
            <a:picLocks noChangeAspect="0"/>
          </p:cNvPicPr>
          <p:nvPr/>
        </p:nvPicPr>
        <p:blipFill>
          <a:blip r:embed="rId5">
            <a:extLst/>
          </a:blip>
          <a:stretch>
            <a:fillRect/>
          </a:stretch>
        </p:blipFill>
        <p:spPr>
          <a:xfrm>
            <a:off x="6807200" y="4671342"/>
            <a:ext cx="6093743" cy="4468143"/>
          </a:xfrm>
          <a:prstGeom prst="rect">
            <a:avLst/>
          </a:prstGeom>
          <a:ln w="3175">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9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4" name="Tabs, Pads..."/>
          <p:cNvSpPr txBox="1"/>
          <p:nvPr>
            <p:ph type="title"/>
          </p:nvPr>
        </p:nvSpPr>
        <p:spPr>
          <a:prstGeom prst="rect">
            <a:avLst/>
          </a:prstGeom>
        </p:spPr>
        <p:txBody>
          <a:bodyPr/>
          <a:lstStyle/>
          <a:p>
            <a:pPr/>
            <a:r>
              <a:t>Tabs, Pads...</a:t>
            </a:r>
          </a:p>
        </p:txBody>
      </p:sp>
      <p:sp>
        <p:nvSpPr>
          <p:cNvPr id="95" name="Tabs, inch-sized (1 Inch = 2.54 cm)…"/>
          <p:cNvSpPr txBox="1"/>
          <p:nvPr>
            <p:ph type="body" idx="1"/>
          </p:nvPr>
        </p:nvSpPr>
        <p:spPr>
          <a:prstGeom prst="rect">
            <a:avLst/>
          </a:prstGeom>
        </p:spPr>
        <p:txBody>
          <a:bodyPr/>
          <a:lstStyle/>
          <a:p>
            <a:pPr marL="840739" indent="-342899"/>
            <a:r>
              <a:t>Tabs, inch-sized (1 Inch = 2.54 cm)</a:t>
            </a:r>
          </a:p>
          <a:p>
            <a:pPr lvl="1" marL="1199968" indent="-244928"/>
            <a:r>
              <a:t>kleine, handliche und vernetzte Geräte</a:t>
            </a:r>
          </a:p>
          <a:p>
            <a:pPr marL="840739" indent="-342899"/>
            <a:r>
              <a:t>siehe auch „Active badges"</a:t>
            </a:r>
          </a:p>
          <a:p>
            <a:pPr lvl="1" marL="1199968" indent="-244928"/>
            <a:r>
              <a:t>spezielle Tabs, erlauben Lokalisierung</a:t>
            </a:r>
          </a:p>
          <a:p>
            <a:pPr marL="840739" indent="-342899"/>
            <a:r>
              <a:t>Pads, foot-sized (1 Foot = 30.47 cm)</a:t>
            </a:r>
          </a:p>
          <a:p>
            <a:pPr lvl="1" marL="1199968" indent="-244928"/>
            <a:r>
              <a:t>Mischung aus Laptop, Palmtop, Papierblock </a:t>
            </a:r>
          </a:p>
          <a:p>
            <a:pPr lvl="1" marL="1199968" indent="-244928"/>
          </a:p>
          <a:p>
            <a:pPr marL="840739" indent="-342899"/>
            <a:r>
              <a:t>Konzept des Wegwerfcomputers, (vor 24 Jahren!)</a:t>
            </a:r>
          </a:p>
          <a:p>
            <a:pPr lvl="1" marL="1199968" indent="-244928"/>
            <a:r>
              <a:t>keine Identität</a:t>
            </a:r>
          </a:p>
          <a:p>
            <a:pPr lvl="1" marL="1199968" indent="-244928"/>
            <a:r>
              <a:t>kein Eigentümer</a:t>
            </a:r>
          </a:p>
          <a:p>
            <a:pPr marL="840739" indent="-342899"/>
            <a:r>
              <a:t>Allgemein als Lösungsansatz für den Platzmangel auf herkömmlichen Bildschirmen gedacht.</a:t>
            </a:r>
          </a:p>
        </p:txBody>
      </p:sp>
      <p:sp>
        <p:nvSpPr>
          <p:cNvPr id="9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0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2" name="...und Boards"/>
          <p:cNvSpPr txBox="1"/>
          <p:nvPr>
            <p:ph type="title"/>
          </p:nvPr>
        </p:nvSpPr>
        <p:spPr>
          <a:prstGeom prst="rect">
            <a:avLst/>
          </a:prstGeom>
        </p:spPr>
        <p:txBody>
          <a:bodyPr/>
          <a:lstStyle/>
          <a:p>
            <a:pPr/>
            <a:r>
              <a:t>...und Boards</a:t>
            </a:r>
          </a:p>
        </p:txBody>
      </p:sp>
      <p:sp>
        <p:nvSpPr>
          <p:cNvPr id="103" name="Boards, yard-sized (1 Yard = 0.914 m)…"/>
          <p:cNvSpPr txBox="1"/>
          <p:nvPr>
            <p:ph type="body" idx="1"/>
          </p:nvPr>
        </p:nvSpPr>
        <p:spPr>
          <a:prstGeom prst="rect">
            <a:avLst/>
          </a:prstGeom>
        </p:spPr>
        <p:txBody>
          <a:bodyPr/>
          <a:lstStyle/>
          <a:p>
            <a:pPr marL="840739" indent="-342899"/>
            <a:r>
              <a:t>Boards, yard-sized (1 Yard = 0.914 m)</a:t>
            </a:r>
          </a:p>
          <a:p>
            <a:pPr lvl="1" marL="1199968" indent="-244928"/>
            <a:r>
              <a:t>benutzt wie Tafeln, Fernseher, Anzeigetafeln </a:t>
            </a:r>
          </a:p>
          <a:p>
            <a:pPr lvl="1" marL="1199968" indent="-244928"/>
          </a:p>
          <a:p>
            <a:pPr marL="840739" indent="-342899"/>
            <a:r>
              <a:t>Mehrwert entsteht durch die Kombination aller Geräteklassen</a:t>
            </a:r>
          </a:p>
          <a:p>
            <a:pPr marL="840739" indent="-342899"/>
            <a:r>
              <a:t>Ubicomp kann „leblose“ Dinge (Bücher, Overhead Folien etc.) „zum Leben erwecken“.</a:t>
            </a:r>
          </a:p>
          <a:p>
            <a:pPr marL="840739" indent="-342899"/>
            <a:r>
              <a:t>Problem: es ist z.B. immer noch bequemer, ein echtes Buch zu lesen als ein e-Book…</a:t>
            </a:r>
          </a:p>
          <a:p>
            <a:pPr marL="840739" indent="-342899"/>
            <a:r>
              <a:t>fließender Übergang zum UbiComp </a:t>
            </a:r>
          </a:p>
        </p:txBody>
      </p:sp>
      <p:sp>
        <p:nvSpPr>
          <p:cNvPr id="10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Abgerundetes Rechteck"/>
          <p:cNvSpPr/>
          <p:nvPr/>
        </p:nvSpPr>
        <p:spPr>
          <a:xfrm>
            <a:off x="101599" y="20066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107"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0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9" name="Kapitel 19 - Ubiquitous Computing"/>
          <p:cNvSpPr txBox="1"/>
          <p:nvPr>
            <p:ph type="title"/>
          </p:nvPr>
        </p:nvSpPr>
        <p:spPr>
          <a:prstGeom prst="rect">
            <a:avLst/>
          </a:prstGeom>
        </p:spPr>
        <p:txBody>
          <a:bodyPr/>
          <a:lstStyle/>
          <a:p>
            <a:pPr/>
            <a:r>
              <a:t>Kapitel 19 - Ubiquitous Computing</a:t>
            </a:r>
          </a:p>
        </p:txBody>
      </p:sp>
      <p:sp>
        <p:nvSpPr>
          <p:cNvPr id="110"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11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Bild" descr="Bild"/>
          <p:cNvPicPr>
            <a:picLocks noChangeAspect="1"/>
          </p:cNvPicPr>
          <p:nvPr/>
        </p:nvPicPr>
        <p:blipFill>
          <a:blip r:embed="rId3">
            <a:extLst/>
          </a:blip>
          <a:stretch>
            <a:fillRect/>
          </a:stretch>
        </p:blipFill>
        <p:spPr>
          <a:xfrm>
            <a:off x="5071860" y="5794250"/>
            <a:ext cx="3601999" cy="3601999"/>
          </a:xfrm>
          <a:prstGeom prst="rect">
            <a:avLst/>
          </a:prstGeom>
          <a:ln w="3175"/>
        </p:spPr>
      </p:pic>
      <p:pic>
        <p:nvPicPr>
          <p:cNvPr id="114" name="1-saw-ps-r7.jpg" descr="1-saw-ps-r7.jpg"/>
          <p:cNvPicPr>
            <a:picLocks noChangeAspect="1"/>
          </p:cNvPicPr>
          <p:nvPr/>
        </p:nvPicPr>
        <p:blipFill>
          <a:blip r:embed="rId4">
            <a:extLst/>
          </a:blip>
          <a:stretch>
            <a:fillRect/>
          </a:stretch>
        </p:blipFill>
        <p:spPr>
          <a:xfrm>
            <a:off x="8419677" y="2079216"/>
            <a:ext cx="4581263" cy="2386075"/>
          </a:xfrm>
          <a:prstGeom prst="rect">
            <a:avLst/>
          </a:prstGeom>
          <a:ln w="3175"/>
        </p:spPr>
      </p:pic>
      <p:pic>
        <p:nvPicPr>
          <p:cNvPr id="115" name="Bild" descr="Bild"/>
          <p:cNvPicPr>
            <a:picLocks noChangeAspect="1"/>
          </p:cNvPicPr>
          <p:nvPr/>
        </p:nvPicPr>
        <p:blipFill>
          <a:blip r:embed="rId5">
            <a:extLst/>
          </a:blip>
          <a:stretch>
            <a:fillRect/>
          </a:stretch>
        </p:blipFill>
        <p:spPr>
          <a:xfrm>
            <a:off x="-282853" y="2497568"/>
            <a:ext cx="5900296" cy="5162759"/>
          </a:xfrm>
          <a:prstGeom prst="rect">
            <a:avLst/>
          </a:prstGeom>
          <a:ln w="3175"/>
        </p:spPr>
      </p:pic>
      <p:sp>
        <p:nvSpPr>
          <p:cNvPr id="116"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1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8" name="Real World Appliances"/>
          <p:cNvSpPr txBox="1"/>
          <p:nvPr>
            <p:ph type="title"/>
          </p:nvPr>
        </p:nvSpPr>
        <p:spPr>
          <a:prstGeom prst="rect">
            <a:avLst/>
          </a:prstGeom>
        </p:spPr>
        <p:txBody>
          <a:bodyPr/>
          <a:lstStyle/>
          <a:p>
            <a:pPr/>
            <a:r>
              <a:t>Real World Appliances</a:t>
            </a:r>
          </a:p>
        </p:txBody>
      </p:sp>
      <p:sp>
        <p:nvSpPr>
          <p:cNvPr id="119"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0" name="https://assets.victorinox.com/mam/celum/celum_assets/f6c/17c/8851863928862_celum_116516_1280Wx1120H.jpg?2"/>
          <p:cNvSpPr txBox="1"/>
          <p:nvPr/>
        </p:nvSpPr>
        <p:spPr>
          <a:xfrm>
            <a:off x="266598" y="7427219"/>
            <a:ext cx="4134830"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https://assets.victorinox.com/mam/celum/celum_assets/f6c/17c/8851863928862_celum_116516_1280Wx1120H.jpg?2</a:t>
            </a:r>
          </a:p>
        </p:txBody>
      </p:sp>
      <p:pic>
        <p:nvPicPr>
          <p:cNvPr id="121" name="Bild" descr="Bild"/>
          <p:cNvPicPr>
            <a:picLocks noChangeAspect="1"/>
          </p:cNvPicPr>
          <p:nvPr/>
        </p:nvPicPr>
        <p:blipFill>
          <a:blip r:embed="rId6">
            <a:extLst/>
          </a:blip>
          <a:stretch>
            <a:fillRect/>
          </a:stretch>
        </p:blipFill>
        <p:spPr>
          <a:xfrm>
            <a:off x="8101870" y="-350459"/>
            <a:ext cx="4581263" cy="3052193"/>
          </a:xfrm>
          <a:prstGeom prst="rect">
            <a:avLst/>
          </a:prstGeom>
          <a:ln w="3175"/>
        </p:spPr>
      </p:pic>
      <p:sp>
        <p:nvSpPr>
          <p:cNvPr id="122" name="https://www.buckknives.com/images/products/hero/0105BKS-B.jpg"/>
          <p:cNvSpPr txBox="1"/>
          <p:nvPr/>
        </p:nvSpPr>
        <p:spPr>
          <a:xfrm>
            <a:off x="10366807" y="1677255"/>
            <a:ext cx="2400759" cy="15498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https://www.buckknives.com/images/products/hero/0105BKS-B.jpg</a:t>
            </a:r>
          </a:p>
        </p:txBody>
      </p:sp>
      <p:sp>
        <p:nvSpPr>
          <p:cNvPr id="123" name="https://d3h1zj156zzd4j.cloudfront.net/catalog/1-saw-ps-r7.jpg"/>
          <p:cNvSpPr txBox="1"/>
          <p:nvPr/>
        </p:nvSpPr>
        <p:spPr>
          <a:xfrm>
            <a:off x="10464122" y="3945796"/>
            <a:ext cx="2206129"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https://d3h1zj156zzd4j.cloudfront.net/catalog/1-saw-ps-r7.jpg</a:t>
            </a:r>
          </a:p>
        </p:txBody>
      </p:sp>
      <p:pic>
        <p:nvPicPr>
          <p:cNvPr id="124" name="ac80de3ae2952cb8171c1aa43703743d.jpg" descr="ac80de3ae2952cb8171c1aa43703743d.jpg"/>
          <p:cNvPicPr>
            <a:picLocks noChangeAspect="1"/>
          </p:cNvPicPr>
          <p:nvPr/>
        </p:nvPicPr>
        <p:blipFill>
          <a:blip r:embed="rId7">
            <a:extLst/>
          </a:blip>
          <a:stretch>
            <a:fillRect/>
          </a:stretch>
        </p:blipFill>
        <p:spPr>
          <a:xfrm>
            <a:off x="8305070" y="6828273"/>
            <a:ext cx="4581263" cy="2555080"/>
          </a:xfrm>
          <a:prstGeom prst="rect">
            <a:avLst/>
          </a:prstGeom>
          <a:ln w="3175"/>
        </p:spPr>
      </p:pic>
      <p:sp>
        <p:nvSpPr>
          <p:cNvPr id="125" name="https://i.pinimg.com/736x/ac/80/de/ac80de3ae2952cb8171c1aa43703743d.jpg"/>
          <p:cNvSpPr txBox="1"/>
          <p:nvPr/>
        </p:nvSpPr>
        <p:spPr>
          <a:xfrm>
            <a:off x="8565155" y="9246543"/>
            <a:ext cx="2795414"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https://i.pinimg.com/736x/ac/80/de/ac80de3ae2952cb8171c1aa43703743d.jpg</a:t>
            </a:r>
          </a:p>
        </p:txBody>
      </p:sp>
      <p:pic>
        <p:nvPicPr>
          <p:cNvPr id="126" name="Bild" descr="Bild"/>
          <p:cNvPicPr>
            <a:picLocks noChangeAspect="1"/>
          </p:cNvPicPr>
          <p:nvPr/>
        </p:nvPicPr>
        <p:blipFill>
          <a:blip r:embed="rId8">
            <a:extLst/>
          </a:blip>
          <a:stretch>
            <a:fillRect/>
          </a:stretch>
        </p:blipFill>
        <p:spPr>
          <a:xfrm>
            <a:off x="5285327" y="1385111"/>
            <a:ext cx="2434147" cy="3052192"/>
          </a:xfrm>
          <a:prstGeom prst="rect">
            <a:avLst/>
          </a:prstGeom>
          <a:ln w="3175"/>
        </p:spPr>
      </p:pic>
      <p:sp>
        <p:nvSpPr>
          <p:cNvPr id="127" name="https://upload.wikimedia.org/wikipedia/commons/e/e5/Korkenzieher_01_KMJ.jpg"/>
          <p:cNvSpPr txBox="1"/>
          <p:nvPr/>
        </p:nvSpPr>
        <p:spPr>
          <a:xfrm>
            <a:off x="5069011" y="1131940"/>
            <a:ext cx="2866778"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https://upload.wikimedia.org/wikipedia/commons/e/e5/Korkenzieher_01_KMJ.jpg</a:t>
            </a:r>
          </a:p>
        </p:txBody>
      </p:sp>
      <p:pic>
        <p:nvPicPr>
          <p:cNvPr id="128" name="Bild" descr="Bild"/>
          <p:cNvPicPr>
            <a:picLocks noChangeAspect="1"/>
          </p:cNvPicPr>
          <p:nvPr/>
        </p:nvPicPr>
        <p:blipFill>
          <a:blip r:embed="rId9">
            <a:extLst/>
          </a:blip>
          <a:stretch>
            <a:fillRect/>
          </a:stretch>
        </p:blipFill>
        <p:spPr>
          <a:xfrm>
            <a:off x="8546482" y="4466078"/>
            <a:ext cx="4327654" cy="2397521"/>
          </a:xfrm>
          <a:prstGeom prst="rect">
            <a:avLst/>
          </a:prstGeom>
          <a:ln w="3175"/>
        </p:spPr>
      </p:pic>
      <p:sp>
        <p:nvSpPr>
          <p:cNvPr id="129" name="https://i.stack.imgur.com/uF7yu.jpg"/>
          <p:cNvSpPr txBox="1"/>
          <p:nvPr/>
        </p:nvSpPr>
        <p:spPr>
          <a:xfrm>
            <a:off x="11553123" y="5188102"/>
            <a:ext cx="1324881"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https://i.stack.imgur.com/uF7yu.jpg</a:t>
            </a:r>
          </a:p>
        </p:txBody>
      </p:sp>
      <p:sp>
        <p:nvSpPr>
          <p:cNvPr id="130" name="https://2ecffd01e1ab3e9383f0-07db7b9624bbdf022e3b5395236d5cf8.ssl.cf4.rackcdn.com/Product-800x800/ea18d231-fce5-4479-b422-43d5d894384c.jpg"/>
          <p:cNvSpPr txBox="1"/>
          <p:nvPr/>
        </p:nvSpPr>
        <p:spPr>
          <a:xfrm>
            <a:off x="177597" y="9124137"/>
            <a:ext cx="5357230"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https://2ecffd01e1ab3e9383f0-07db7b9624bbdf022e3b5395236d5cf8.ssl.cf4.rackcdn.com/Product-800x800/ea18d231-fce5-4479-b422-43d5d894384c.jpg</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 name="Bild" descr="Bild"/>
          <p:cNvPicPr>
            <a:picLocks noChangeAspect="1"/>
          </p:cNvPicPr>
          <p:nvPr/>
        </p:nvPicPr>
        <p:blipFill>
          <a:blip r:embed="rId3">
            <a:extLst/>
          </a:blip>
          <a:stretch>
            <a:fillRect/>
          </a:stretch>
        </p:blipFill>
        <p:spPr>
          <a:xfrm>
            <a:off x="4725430" y="5699730"/>
            <a:ext cx="2616201" cy="3810001"/>
          </a:xfrm>
          <a:prstGeom prst="rect">
            <a:avLst/>
          </a:prstGeom>
          <a:ln w="3175"/>
        </p:spPr>
      </p:pic>
      <p:pic>
        <p:nvPicPr>
          <p:cNvPr id="135" name="Bild" descr="Bild"/>
          <p:cNvPicPr>
            <a:picLocks noChangeAspect="1"/>
          </p:cNvPicPr>
          <p:nvPr/>
        </p:nvPicPr>
        <p:blipFill>
          <a:blip r:embed="rId4">
            <a:extLst/>
          </a:blip>
          <a:stretch>
            <a:fillRect/>
          </a:stretch>
        </p:blipFill>
        <p:spPr>
          <a:xfrm>
            <a:off x="8649840" y="2273291"/>
            <a:ext cx="4445001" cy="4445001"/>
          </a:xfrm>
          <a:prstGeom prst="rect">
            <a:avLst/>
          </a:prstGeom>
          <a:ln w="3175"/>
        </p:spPr>
      </p:pic>
      <p:sp>
        <p:nvSpPr>
          <p:cNvPr id="136"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3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8" name="Information Appliances"/>
          <p:cNvSpPr txBox="1"/>
          <p:nvPr>
            <p:ph type="title"/>
          </p:nvPr>
        </p:nvSpPr>
        <p:spPr>
          <a:prstGeom prst="rect">
            <a:avLst/>
          </a:prstGeom>
        </p:spPr>
        <p:txBody>
          <a:bodyPr/>
          <a:lstStyle/>
          <a:p>
            <a:pPr/>
            <a:r>
              <a:t>Information Appliances</a:t>
            </a:r>
          </a:p>
        </p:txBody>
      </p:sp>
      <p:sp>
        <p:nvSpPr>
          <p:cNvPr id="13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0" name="Bild" descr="Bild"/>
          <p:cNvPicPr>
            <a:picLocks noChangeAspect="1"/>
          </p:cNvPicPr>
          <p:nvPr/>
        </p:nvPicPr>
        <p:blipFill>
          <a:blip r:embed="rId5">
            <a:extLst/>
          </a:blip>
          <a:stretch>
            <a:fillRect/>
          </a:stretch>
        </p:blipFill>
        <p:spPr>
          <a:xfrm>
            <a:off x="410304" y="4107981"/>
            <a:ext cx="3593952" cy="3064972"/>
          </a:xfrm>
          <a:prstGeom prst="rect">
            <a:avLst/>
          </a:prstGeom>
          <a:ln w="3175"/>
        </p:spPr>
      </p:pic>
      <p:sp>
        <p:nvSpPr>
          <p:cNvPr id="141" name="https://img-prod-cms-rt-microsoft-com.akamaized.net/cms/api/am/imageFileData/RW70EI?ver=d4d5&amp;w=231&amp;h=197&amp;q=90&amp;m=6&amp;b=%23FFFFFFFF&amp;o=f"/>
          <p:cNvSpPr txBox="1"/>
          <p:nvPr/>
        </p:nvSpPr>
        <p:spPr>
          <a:xfrm>
            <a:off x="255292" y="6916555"/>
            <a:ext cx="3593951"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https://img-prod-cms-rt-microsoft-com.akamaized.net/cms/api/am/imageFileData/RW70EI?ver=d4d5&amp;w=231&amp;h=197&amp;q=90&amp;m=6&amp;b=%23FFFFFFFF&amp;o=f</a:t>
            </a:r>
          </a:p>
        </p:txBody>
      </p:sp>
      <p:pic>
        <p:nvPicPr>
          <p:cNvPr id="142" name="Bild" descr="Bild"/>
          <p:cNvPicPr>
            <a:picLocks noChangeAspect="1"/>
          </p:cNvPicPr>
          <p:nvPr/>
        </p:nvPicPr>
        <p:blipFill>
          <a:blip r:embed="rId6">
            <a:extLst/>
          </a:blip>
          <a:stretch>
            <a:fillRect/>
          </a:stretch>
        </p:blipFill>
        <p:spPr>
          <a:xfrm>
            <a:off x="1765036" y="3228471"/>
            <a:ext cx="3384299" cy="2527460"/>
          </a:xfrm>
          <a:prstGeom prst="rect">
            <a:avLst/>
          </a:prstGeom>
          <a:ln w="3175"/>
        </p:spPr>
      </p:pic>
      <p:sp>
        <p:nvSpPr>
          <p:cNvPr id="143" name="http://picscdn.redblue.de/doi/pixelboxx-mss-68958264/fee_786_587_png/APPLE-iPhone-6-32-GB-Spacegrau-"/>
          <p:cNvSpPr txBox="1"/>
          <p:nvPr/>
        </p:nvSpPr>
        <p:spPr>
          <a:xfrm>
            <a:off x="891639" y="2918534"/>
            <a:ext cx="2631282"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http://picscdn.redblue.de/doi/pixelboxx-mss-68958264/fee_786_587_png/APPLE-iPhone-6-32-GB-Spacegrau-</a:t>
            </a:r>
          </a:p>
        </p:txBody>
      </p:sp>
      <p:pic>
        <p:nvPicPr>
          <p:cNvPr id="144" name="Bild" descr="Bild"/>
          <p:cNvPicPr>
            <a:picLocks noChangeAspect="1"/>
          </p:cNvPicPr>
          <p:nvPr/>
        </p:nvPicPr>
        <p:blipFill>
          <a:blip r:embed="rId7">
            <a:extLst/>
          </a:blip>
          <a:stretch>
            <a:fillRect/>
          </a:stretch>
        </p:blipFill>
        <p:spPr>
          <a:xfrm>
            <a:off x="10487095" y="212280"/>
            <a:ext cx="2631282" cy="2631282"/>
          </a:xfrm>
          <a:prstGeom prst="rect">
            <a:avLst/>
          </a:prstGeom>
          <a:ln w="3175"/>
        </p:spPr>
      </p:pic>
      <p:sp>
        <p:nvSpPr>
          <p:cNvPr id="145" name="https://images-na.ssl-images-amazon.com/images/I/516rQPAm4FL._SY300_QL70_.jpg"/>
          <p:cNvSpPr txBox="1"/>
          <p:nvPr/>
        </p:nvSpPr>
        <p:spPr>
          <a:xfrm>
            <a:off x="10743303" y="2918534"/>
            <a:ext cx="2118866"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https://images-na.ssl-images-amazon.com/images/I/516rQPAm4FL._SY300_QL70_.jpg</a:t>
            </a:r>
          </a:p>
        </p:txBody>
      </p:sp>
      <p:pic>
        <p:nvPicPr>
          <p:cNvPr id="146" name="Bild" descr="Bild"/>
          <p:cNvPicPr>
            <a:picLocks noChangeAspect="1"/>
          </p:cNvPicPr>
          <p:nvPr/>
        </p:nvPicPr>
        <p:blipFill>
          <a:blip r:embed="rId8">
            <a:extLst/>
          </a:blip>
          <a:stretch>
            <a:fillRect/>
          </a:stretch>
        </p:blipFill>
        <p:spPr>
          <a:xfrm>
            <a:off x="6765875" y="-84152"/>
            <a:ext cx="3793112" cy="3224146"/>
          </a:xfrm>
          <a:prstGeom prst="rect">
            <a:avLst/>
          </a:prstGeom>
          <a:ln w="3175"/>
        </p:spPr>
      </p:pic>
      <p:sp>
        <p:nvSpPr>
          <p:cNvPr id="147" name="http://cdn-4.nikon-cdn.com/e/Q5NM96RZZo-YRYNeYvAi9beHK4x3L-8go_p7JUL6JpQM8B_IxDfxyg==/Views/1575_D5600_front.png"/>
          <p:cNvSpPr txBox="1"/>
          <p:nvPr/>
        </p:nvSpPr>
        <p:spPr>
          <a:xfrm>
            <a:off x="7096523" y="2918534"/>
            <a:ext cx="3131815"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http://cdn-4.nikon-cdn.com/e/Q5NM96RZZo-YRYNeYvAi9beHK4x3L-8go_p7JUL6JpQM8B_IxDfxyg==/Views/1575_D5600_front.png</a:t>
            </a:r>
          </a:p>
        </p:txBody>
      </p:sp>
      <p:sp>
        <p:nvSpPr>
          <p:cNvPr id="148" name="https://www.scan.co.uk/images/products/2233099-a.jpg"/>
          <p:cNvSpPr txBox="1"/>
          <p:nvPr/>
        </p:nvSpPr>
        <p:spPr>
          <a:xfrm>
            <a:off x="9231366" y="5568907"/>
            <a:ext cx="1394247"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https://www.scan.co.uk/images/products/2233099-a.jpg</a:t>
            </a:r>
          </a:p>
        </p:txBody>
      </p:sp>
      <p:pic>
        <p:nvPicPr>
          <p:cNvPr id="149" name="Bild" descr="Bild"/>
          <p:cNvPicPr>
            <a:picLocks noChangeAspect="1"/>
          </p:cNvPicPr>
          <p:nvPr/>
        </p:nvPicPr>
        <p:blipFill>
          <a:blip r:embed="rId9">
            <a:extLst/>
          </a:blip>
          <a:stretch>
            <a:fillRect/>
          </a:stretch>
        </p:blipFill>
        <p:spPr>
          <a:xfrm>
            <a:off x="10110586" y="6113750"/>
            <a:ext cx="3384299" cy="3384299"/>
          </a:xfrm>
          <a:prstGeom prst="rect">
            <a:avLst/>
          </a:prstGeom>
          <a:ln w="3175"/>
        </p:spPr>
      </p:pic>
      <p:sp>
        <p:nvSpPr>
          <p:cNvPr id="150" name="https://images-na.ssl-images-amazon.com/images/I/41485Pm1trL._SL500_AC_SS350_.jpg"/>
          <p:cNvSpPr/>
          <p:nvPr/>
        </p:nvSpPr>
        <p:spPr>
          <a:xfrm>
            <a:off x="10697600" y="9315413"/>
            <a:ext cx="2210272" cy="143119"/>
          </a:xfrm>
          <a:prstGeom prst="rect">
            <a:avLst/>
          </a:prstGeom>
          <a:ln w="12700">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https://images-na.ssl-images-amazon.com/images/I/41485Pm1trL._SL500_AC_SS350_.jpg</a:t>
            </a:r>
          </a:p>
        </p:txBody>
      </p:sp>
      <p:pic>
        <p:nvPicPr>
          <p:cNvPr id="151" name="Bild" descr="Bild"/>
          <p:cNvPicPr>
            <a:picLocks noChangeAspect="1"/>
          </p:cNvPicPr>
          <p:nvPr/>
        </p:nvPicPr>
        <p:blipFill>
          <a:blip r:embed="rId10">
            <a:extLst/>
          </a:blip>
          <a:stretch>
            <a:fillRect/>
          </a:stretch>
        </p:blipFill>
        <p:spPr>
          <a:xfrm>
            <a:off x="7692109" y="6021536"/>
            <a:ext cx="2735246" cy="2735246"/>
          </a:xfrm>
          <a:prstGeom prst="rect">
            <a:avLst/>
          </a:prstGeom>
          <a:ln w="3175"/>
        </p:spPr>
      </p:pic>
      <p:sp>
        <p:nvSpPr>
          <p:cNvPr id="152" name="https://images-na.ssl-images-amazon.com/images/I/6144u14PcwL._SY355_.jpg"/>
          <p:cNvSpPr txBox="1"/>
          <p:nvPr/>
        </p:nvSpPr>
        <p:spPr>
          <a:xfrm>
            <a:off x="8062807" y="8889286"/>
            <a:ext cx="1953295"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https://images-na.ssl-images-amazon.com/images/I/6144u14PcwL._SY355_.jpg</a:t>
            </a:r>
          </a:p>
        </p:txBody>
      </p:sp>
      <p:pic>
        <p:nvPicPr>
          <p:cNvPr id="153" name="Bild" descr="Bild"/>
          <p:cNvPicPr>
            <a:picLocks noChangeAspect="1"/>
          </p:cNvPicPr>
          <p:nvPr/>
        </p:nvPicPr>
        <p:blipFill>
          <a:blip r:embed="rId11">
            <a:extLst/>
          </a:blip>
          <a:stretch>
            <a:fillRect/>
          </a:stretch>
        </p:blipFill>
        <p:spPr>
          <a:xfrm>
            <a:off x="5146694" y="3278592"/>
            <a:ext cx="4102921" cy="2434400"/>
          </a:xfrm>
          <a:prstGeom prst="rect">
            <a:avLst/>
          </a:prstGeom>
          <a:ln w="3175"/>
        </p:spPr>
      </p:pic>
      <p:sp>
        <p:nvSpPr>
          <p:cNvPr id="154" name="https://explore.garmin.com/drive/locale/emea/images/Automotive-GPS-Navigation-Car-GPS-product-gallery-drive-4-Garmin.png?v2"/>
          <p:cNvSpPr txBox="1"/>
          <p:nvPr/>
        </p:nvSpPr>
        <p:spPr>
          <a:xfrm>
            <a:off x="6803101" y="3229773"/>
            <a:ext cx="3102174"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https://explore.garmin.com/drive/locale/emea/images/Automotive-GPS-Navigation-Car-GPS-product-gallery-drive-4-Garmin.png?v2</a:t>
            </a:r>
          </a:p>
        </p:txBody>
      </p:sp>
      <p:sp>
        <p:nvSpPr>
          <p:cNvPr id="155" name="https://outdoorgearlab-mvnab3pwrvp3t0.stackpathdns.com/photos/8/51/206610_15616_M.jpg"/>
          <p:cNvSpPr txBox="1"/>
          <p:nvPr/>
        </p:nvSpPr>
        <p:spPr>
          <a:xfrm>
            <a:off x="5373117" y="9315413"/>
            <a:ext cx="2258566" cy="143119"/>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400"/>
            </a:lvl1pPr>
          </a:lstStyle>
          <a:p>
            <a:pPr/>
            <a:r>
              <a:t>https://outdoorgearlab-mvnab3pwrvp3t0.stackpathdns.com/photos/8/51/206610_15616_M.jpg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Abgerundetes Rechteck"/>
          <p:cNvSpPr/>
          <p:nvPr/>
        </p:nvSpPr>
        <p:spPr>
          <a:xfrm>
            <a:off x="101599" y="26670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16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2" name="Kapitel 19 - Ubiquitous Computing"/>
          <p:cNvSpPr txBox="1"/>
          <p:nvPr>
            <p:ph type="title"/>
          </p:nvPr>
        </p:nvSpPr>
        <p:spPr>
          <a:prstGeom prst="rect">
            <a:avLst/>
          </a:prstGeom>
        </p:spPr>
        <p:txBody>
          <a:bodyPr/>
          <a:lstStyle/>
          <a:p>
            <a:pPr/>
            <a:r>
              <a:t>Kapitel 19 - Ubiquitous Computing</a:t>
            </a:r>
          </a:p>
        </p:txBody>
      </p:sp>
      <p:sp>
        <p:nvSpPr>
          <p:cNvPr id="163"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16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8" name="Tangible User Interfaces"/>
          <p:cNvSpPr txBox="1"/>
          <p:nvPr>
            <p:ph type="title"/>
          </p:nvPr>
        </p:nvSpPr>
        <p:spPr>
          <a:prstGeom prst="rect">
            <a:avLst/>
          </a:prstGeom>
        </p:spPr>
        <p:txBody>
          <a:bodyPr/>
          <a:lstStyle/>
          <a:p>
            <a:pPr/>
            <a:r>
              <a:t>Tangible User Interfaces</a:t>
            </a:r>
          </a:p>
        </p:txBody>
      </p:sp>
      <p:sp>
        <p:nvSpPr>
          <p:cNvPr id="169" name="Problem in UbiComp:…"/>
          <p:cNvSpPr txBox="1"/>
          <p:nvPr>
            <p:ph type="body" idx="1"/>
          </p:nvPr>
        </p:nvSpPr>
        <p:spPr>
          <a:prstGeom prst="rect">
            <a:avLst/>
          </a:prstGeom>
        </p:spPr>
        <p:txBody>
          <a:bodyPr/>
          <a:lstStyle/>
          <a:p>
            <a:pPr/>
            <a:r>
              <a:t>Problem in UbiComp:</a:t>
            </a:r>
          </a:p>
          <a:p>
            <a:pPr lvl="1"/>
            <a:r>
              <a:t>Computer verschwindet in der Umgebung</a:t>
            </a:r>
          </a:p>
          <a:p>
            <a:pPr lvl="1"/>
            <a:r>
              <a:t>kein erkennbarer Ort für die Interaktion</a:t>
            </a:r>
          </a:p>
          <a:p>
            <a:pPr lvl="1"/>
            <a:r>
              <a:t>nicht sichtbar, welche Interaktionen möglich</a:t>
            </a:r>
          </a:p>
          <a:p>
            <a:pPr/>
            <a:r>
              <a:t>Lösungsansatz:</a:t>
            </a:r>
          </a:p>
          <a:p>
            <a:pPr lvl="1"/>
            <a:r>
              <a:t>Physikalische Objekte zur Interaktion</a:t>
            </a:r>
          </a:p>
          <a:p>
            <a:pPr lvl="1"/>
            <a:r>
              <a:t>dadurch implizite Interaktion mit dem Computer</a:t>
            </a:r>
          </a:p>
          <a:p>
            <a:pPr lvl="1"/>
            <a:r>
              <a:t>Objekte besitzen Affordances und kommunizieren mögliche Aktionen</a:t>
            </a:r>
          </a:p>
          <a:p>
            <a:pPr lvl="1"/>
            <a:r>
              <a:t>reichhaltige Manipulationsfähigkeiten der Hand werden genutzt</a:t>
            </a:r>
          </a:p>
          <a:p>
            <a:pPr lvl="1"/>
            <a:r>
              <a:t>Inhärent multimodal (Haptik, sehen, hören, riechen)</a:t>
            </a:r>
          </a:p>
          <a:p>
            <a:pPr/>
            <a:r>
              <a:t>Eigenes Forschungsgebiet</a:t>
            </a:r>
          </a:p>
          <a:p>
            <a:pPr lvl="1"/>
            <a:r>
              <a:t>„Graspable UI“ eingeführt durch Hiroshi Ishii and Bill Buxton</a:t>
            </a:r>
          </a:p>
          <a:p>
            <a:pPr lvl="1"/>
            <a:r>
              <a:t>„Tangible UI“ populär gemacht durch Hiroshi Ishii and Brygg Ullmer</a:t>
            </a:r>
          </a:p>
          <a:p>
            <a:pPr lvl="1"/>
            <a:r>
              <a:t>viele Forschungsprototypen, wenige Produkte</a:t>
            </a:r>
          </a:p>
        </p:txBody>
      </p:sp>
      <p:sp>
        <p:nvSpPr>
          <p:cNvPr id="1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1" name="Bild" descr="Bild"/>
          <p:cNvPicPr>
            <a:picLocks noChangeAspect="1"/>
          </p:cNvPicPr>
          <p:nvPr/>
        </p:nvPicPr>
        <p:blipFill>
          <a:blip r:embed="rId2">
            <a:extLst/>
          </a:blip>
          <a:stretch>
            <a:fillRect/>
          </a:stretch>
        </p:blipFill>
        <p:spPr>
          <a:xfrm>
            <a:off x="8721917" y="-15903"/>
            <a:ext cx="4278607" cy="4278607"/>
          </a:xfrm>
          <a:prstGeom prst="rect">
            <a:avLst/>
          </a:prstGeom>
          <a:ln w="3175"/>
        </p:spPr>
      </p:pic>
      <p:sp>
        <p:nvSpPr>
          <p:cNvPr id="172" name="http://pldb.media.mit.edu/face/ishii"/>
          <p:cNvSpPr txBox="1"/>
          <p:nvPr/>
        </p:nvSpPr>
        <p:spPr>
          <a:xfrm>
            <a:off x="9921271" y="4325313"/>
            <a:ext cx="1879898"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http://pldb.media.mit.edu/face/ishii</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6" name="Mixing Physical and Digital: Digital Desk 1991"/>
          <p:cNvSpPr txBox="1"/>
          <p:nvPr>
            <p:ph type="title"/>
          </p:nvPr>
        </p:nvSpPr>
        <p:spPr>
          <a:prstGeom prst="rect">
            <a:avLst/>
          </a:prstGeom>
        </p:spPr>
        <p:txBody>
          <a:bodyPr/>
          <a:lstStyle/>
          <a:p>
            <a:pPr/>
            <a:r>
              <a:t>Mixing Physical and Digital: Digital Desk 1991</a:t>
            </a:r>
          </a:p>
        </p:txBody>
      </p:sp>
      <p:sp>
        <p:nvSpPr>
          <p:cNvPr id="17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 name="wellner-digital-desk.mp4" descr="wellner-digital-desk.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459573" y="1231334"/>
            <a:ext cx="10085654" cy="806852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58160" fill="hold"/>
                                        <p:tgtEl>
                                          <p:spTgt spid="17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78"/>
                </p:tgtEl>
              </p:cMediaNode>
            </p:video>
            <p:seq concurrent="1" prevAc="none" nextAc="seek">
              <p:cTn id="8" evtFilter="cancelBubble" nodeType="interactiveSeq" restart="whenNotActive" fill="hold">
                <p:stCondLst>
                  <p:cond delay="0" evt="onClick">
                    <p:tgtEl>
                      <p:spTgt spid="17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78"/>
                                        </p:tgtEl>
                                      </p:cBhvr>
                                    </p:cmd>
                                  </p:childTnLst>
                                </p:cTn>
                              </p:par>
                            </p:childTnLst>
                          </p:cTn>
                        </p:par>
                      </p:childTnLst>
                    </p:cTn>
                  </p:par>
                </p:childTnLst>
              </p:cTn>
              <p:nextCondLst>
                <p:cond delay="0" evt="onClick">
                  <p:tgtEl>
                    <p:spTgt spid="17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2" name="MIT metaDESK 1997"/>
          <p:cNvSpPr txBox="1"/>
          <p:nvPr>
            <p:ph type="title"/>
          </p:nvPr>
        </p:nvSpPr>
        <p:spPr>
          <a:prstGeom prst="rect">
            <a:avLst/>
          </a:prstGeom>
        </p:spPr>
        <p:txBody>
          <a:bodyPr/>
          <a:lstStyle/>
          <a:p>
            <a:pPr/>
            <a:r>
              <a:t>MIT metaDESK 1997</a:t>
            </a:r>
          </a:p>
        </p:txBody>
      </p:sp>
      <p:sp>
        <p:nvSpPr>
          <p:cNvPr id="1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4" name="metadesk_352x240.mpeg" descr="metadesk_352x240.mpeg"/>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6699" y="1082163"/>
            <a:ext cx="12271402" cy="836686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23423" fill="hold"/>
                                        <p:tgtEl>
                                          <p:spTgt spid="18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84"/>
                </p:tgtEl>
              </p:cMediaNode>
            </p:video>
            <p:seq concurrent="1" prevAc="none" nextAc="seek">
              <p:cTn id="8" evtFilter="cancelBubble" nodeType="interactiveSeq" restart="whenNotActive" fill="hold">
                <p:stCondLst>
                  <p:cond delay="0" evt="onClick">
                    <p:tgtEl>
                      <p:spTgt spid="18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84"/>
                                        </p:tgtEl>
                                      </p:cBhvr>
                                    </p:cmd>
                                  </p:childTnLst>
                                </p:cTn>
                              </p:par>
                            </p:childTnLst>
                          </p:cTn>
                        </p:par>
                      </p:childTnLst>
                    </p:cTn>
                  </p:par>
                </p:childTnLst>
              </p:cTn>
              <p:nextCondLst>
                <p:cond delay="0" evt="onClick">
                  <p:tgtEl>
                    <p:spTgt spid="18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8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188" name="droppedImage.png" descr="droppedImage.png"/>
          <p:cNvPicPr>
            <a:picLocks noChangeAspect="1"/>
          </p:cNvPicPr>
          <p:nvPr/>
        </p:nvPicPr>
        <p:blipFill>
          <a:blip r:embed="rId3">
            <a:extLst/>
          </a:blip>
          <a:stretch>
            <a:fillRect/>
          </a:stretch>
        </p:blipFill>
        <p:spPr>
          <a:xfrm>
            <a:off x="6367933" y="2260600"/>
            <a:ext cx="6680201" cy="5236262"/>
          </a:xfrm>
          <a:prstGeom prst="rect">
            <a:avLst/>
          </a:prstGeom>
          <a:ln w="3175"/>
        </p:spPr>
      </p:pic>
      <p:sp>
        <p:nvSpPr>
          <p:cNvPr id="189" name="Flexible int. Oberflächen: Illuminating Clay 2002"/>
          <p:cNvSpPr txBox="1"/>
          <p:nvPr>
            <p:ph type="title"/>
          </p:nvPr>
        </p:nvSpPr>
        <p:spPr>
          <a:prstGeom prst="rect">
            <a:avLst/>
          </a:prstGeom>
        </p:spPr>
        <p:txBody>
          <a:bodyPr/>
          <a:lstStyle>
            <a:lvl1pPr>
              <a:defRPr sz="4600"/>
            </a:lvl1pPr>
          </a:lstStyle>
          <a:p>
            <a:pPr/>
            <a:r>
              <a:t>Flexible int. Oberflächen: Illuminating Clay 2002</a:t>
            </a:r>
          </a:p>
        </p:txBody>
      </p:sp>
      <p:sp>
        <p:nvSpPr>
          <p:cNvPr id="190" name="Illuminating Clay"/>
          <p:cNvSpPr txBox="1"/>
          <p:nvPr>
            <p:ph type="body" idx="1"/>
          </p:nvPr>
        </p:nvSpPr>
        <p:spPr>
          <a:prstGeom prst="rect">
            <a:avLst/>
          </a:prstGeom>
        </p:spPr>
        <p:txBody>
          <a:bodyPr/>
          <a:lstStyle>
            <a:lvl1pPr marL="840739" indent="-342899"/>
          </a:lstStyle>
          <a:p>
            <a:pPr/>
            <a:r>
              <a:t>Illuminating Clay</a:t>
            </a:r>
          </a:p>
        </p:txBody>
      </p:sp>
      <p:sp>
        <p:nvSpPr>
          <p:cNvPr id="19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2" name="droppedImage.png" descr="droppedImage.png"/>
          <p:cNvPicPr>
            <a:picLocks noChangeAspect="1"/>
          </p:cNvPicPr>
          <p:nvPr/>
        </p:nvPicPr>
        <p:blipFill>
          <a:blip r:embed="rId4">
            <a:extLst/>
          </a:blip>
          <a:stretch>
            <a:fillRect/>
          </a:stretch>
        </p:blipFill>
        <p:spPr>
          <a:xfrm>
            <a:off x="0" y="1431019"/>
            <a:ext cx="6477033" cy="4864101"/>
          </a:xfrm>
          <a:prstGeom prst="rect">
            <a:avLst/>
          </a:prstGeom>
          <a:ln w="3175"/>
        </p:spPr>
      </p:pic>
      <p:pic>
        <p:nvPicPr>
          <p:cNvPr id="193" name="droppedImage.png" descr="droppedImage.png"/>
          <p:cNvPicPr>
            <a:picLocks noChangeAspect="1"/>
          </p:cNvPicPr>
          <p:nvPr/>
        </p:nvPicPr>
        <p:blipFill>
          <a:blip r:embed="rId5">
            <a:extLst/>
          </a:blip>
          <a:stretch>
            <a:fillRect/>
          </a:stretch>
        </p:blipFill>
        <p:spPr>
          <a:xfrm>
            <a:off x="1231900" y="6384477"/>
            <a:ext cx="4013200" cy="3013523"/>
          </a:xfrm>
          <a:prstGeom prst="rect">
            <a:avLst/>
          </a:prstGeom>
          <a:ln w="3175"/>
        </p:spPr>
      </p:pic>
      <p:sp>
        <p:nvSpPr>
          <p:cNvPr id="194" name="Piper et al., Illuminating Clay, CHI 2002"/>
          <p:cNvSpPr txBox="1"/>
          <p:nvPr/>
        </p:nvSpPr>
        <p:spPr>
          <a:xfrm>
            <a:off x="5270500" y="6375400"/>
            <a:ext cx="5027630" cy="422660"/>
          </a:xfrm>
          <a:prstGeom prst="rect">
            <a:avLst/>
          </a:prstGeom>
          <a:ln w="3175">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Piper et al., Illuminating Clay, CHI 2002</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198"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19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Illuminating Clay - A 3D Tangible Interface for Landscape Analysis.mp4" descr="Illuminating Clay - A 3D Tangible Interface for Landscape Analysis.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36945"/>
            <a:ext cx="13004801" cy="9679710"/>
          </a:xfrm>
          <a:prstGeom prst="rect">
            <a:avLst/>
          </a:prstGeom>
          <a:ln w="12700">
            <a:miter lim="400000"/>
          </a:ln>
        </p:spPr>
      </p:pic>
      <p:sp>
        <p:nvSpPr>
          <p:cNvPr id="202" name="https://www.youtube.com/watch?v=tL449hP_H6A"/>
          <p:cNvSpPr txBox="1"/>
          <p:nvPr/>
        </p:nvSpPr>
        <p:spPr>
          <a:xfrm>
            <a:off x="6627593" y="93628"/>
            <a:ext cx="6263245"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a:solidFill>
                  <a:srgbClr val="FFFFFF"/>
                </a:solidFill>
              </a:defRPr>
            </a:lvl1pPr>
          </a:lstStyle>
          <a:p>
            <a:pPr/>
            <a:r>
              <a:t>https://www.youtube.com/watch?v=tL449hP_H6A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5758" fill="hold"/>
                                        <p:tgtEl>
                                          <p:spTgt spid="20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01"/>
                </p:tgtEl>
              </p:cMediaNode>
            </p:video>
            <p:seq concurrent="1" prevAc="none" nextAc="seek">
              <p:cTn id="8" evtFilter="cancelBubble" nodeType="interactiveSeq" restart="whenNotActive" fill="hold">
                <p:stCondLst>
                  <p:cond delay="0" evt="onClick">
                    <p:tgtEl>
                      <p:spTgt spid="20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01"/>
                                        </p:tgtEl>
                                      </p:cBhvr>
                                    </p:cmd>
                                  </p:childTnLst>
                                </p:cTn>
                              </p:par>
                            </p:childTnLst>
                          </p:cTn>
                        </p:par>
                      </p:childTnLst>
                    </p:cTn>
                  </p:par>
                </p:childTnLst>
              </p:cTn>
              <p:nextCondLst>
                <p:cond delay="0" evt="onClick">
                  <p:tgtEl>
                    <p:spTgt spid="201"/>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0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6" name="Reactable (2006)"/>
          <p:cNvSpPr txBox="1"/>
          <p:nvPr>
            <p:ph type="title"/>
          </p:nvPr>
        </p:nvSpPr>
        <p:spPr>
          <a:prstGeom prst="rect">
            <a:avLst/>
          </a:prstGeom>
        </p:spPr>
        <p:txBody>
          <a:bodyPr/>
          <a:lstStyle/>
          <a:p>
            <a:pPr/>
            <a:r>
              <a:t>Reactable (2006)</a:t>
            </a:r>
          </a:p>
        </p:txBody>
      </p:sp>
      <p:sp>
        <p:nvSpPr>
          <p:cNvPr id="20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8" name="https://www.youtube.com/watch?v=ltjQJz2uz2E"/>
          <p:cNvSpPr txBox="1"/>
          <p:nvPr/>
        </p:nvSpPr>
        <p:spPr>
          <a:xfrm>
            <a:off x="6841992" y="9033024"/>
            <a:ext cx="6091759"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2" invalidUrl="" action="" tgtFrame="" tooltip="" history="1" highlightClick="0" endSnd="0"/>
              </a:rPr>
              <a:t>https://www.youtube.com/watch?v=ltjQJz2uz2E</a:t>
            </a:r>
            <a:r>
              <a:t> </a:t>
            </a:r>
          </a:p>
        </p:txBody>
      </p:sp>
      <p:pic>
        <p:nvPicPr>
          <p:cNvPr id="209" name="ReacTj - Reactable live performance #1.mp4" descr="ReacTj - Reactable live performance #1.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375790"/>
            <a:ext cx="13004801" cy="73152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11881" fill="hold"/>
                                        <p:tgtEl>
                                          <p:spTgt spid="20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09"/>
                </p:tgtEl>
              </p:cMediaNode>
            </p:video>
            <p:seq concurrent="1" prevAc="none" nextAc="seek">
              <p:cTn id="8" evtFilter="cancelBubble" nodeType="interactiveSeq" restart="whenNotActive" fill="hold">
                <p:stCondLst>
                  <p:cond delay="0" evt="onClick">
                    <p:tgtEl>
                      <p:spTgt spid="20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09"/>
                                        </p:tgtEl>
                                      </p:cBhvr>
                                    </p:cmd>
                                  </p:childTnLst>
                                </p:cTn>
                              </p:par>
                            </p:childTnLst>
                          </p:cTn>
                        </p:par>
                      </p:childTnLst>
                    </p:cTn>
                  </p:par>
                </p:childTnLst>
              </p:cTn>
              <p:nextCondLst>
                <p:cond delay="0" evt="onClick">
                  <p:tgtEl>
                    <p:spTgt spid="20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3" name="Yamaha Tenori-on 2008"/>
          <p:cNvSpPr txBox="1"/>
          <p:nvPr>
            <p:ph type="title"/>
          </p:nvPr>
        </p:nvSpPr>
        <p:spPr>
          <a:prstGeom prst="rect">
            <a:avLst/>
          </a:prstGeom>
        </p:spPr>
        <p:txBody>
          <a:bodyPr/>
          <a:lstStyle/>
          <a:p>
            <a:pPr/>
            <a:r>
              <a:t>Yamaha Tenori-on 2008</a:t>
            </a:r>
          </a:p>
        </p:txBody>
      </p:sp>
      <p:sp>
        <p:nvSpPr>
          <p:cNvPr id="2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5" name="https://www.youtube.com/watch?v=TR8yx4MEgUU"/>
          <p:cNvSpPr txBox="1"/>
          <p:nvPr/>
        </p:nvSpPr>
        <p:spPr>
          <a:xfrm>
            <a:off x="6325036" y="9009144"/>
            <a:ext cx="6541691"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3" invalidUrl="" action="" tgtFrame="" tooltip="" history="1" highlightClick="0" endSnd="0"/>
              </a:rPr>
              <a:t>https://www.youtube.com/watch?v=TR8yx4MEgUU</a:t>
            </a:r>
            <a:r>
              <a:t> </a:t>
            </a:r>
          </a:p>
        </p:txBody>
      </p:sp>
      <p:pic>
        <p:nvPicPr>
          <p:cNvPr id="216" name="YAMAHA TENORI-ON.mp4" descr="YAMAHA TENORI-ON.mp4"/>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0" y="1607996"/>
            <a:ext cx="13004801" cy="73152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1850" fill="hold"/>
                                        <p:tgtEl>
                                          <p:spTgt spid="21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16"/>
                </p:tgtEl>
              </p:cMediaNode>
            </p:video>
            <p:seq concurrent="1" prevAc="none" nextAc="seek">
              <p:cTn id="8" evtFilter="cancelBubble" nodeType="interactiveSeq" restart="whenNotActive" fill="hold">
                <p:stCondLst>
                  <p:cond delay="0" evt="onClick">
                    <p:tgtEl>
                      <p:spTgt spid="21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16"/>
                                        </p:tgtEl>
                                      </p:cBhvr>
                                    </p:cmd>
                                  </p:childTnLst>
                                </p:cTn>
                              </p:par>
                            </p:childTnLst>
                          </p:cTn>
                        </p:par>
                      </p:childTnLst>
                    </p:cTn>
                  </p:par>
                </p:childTnLst>
              </p:cTn>
              <p:nextCondLst>
                <p:cond delay="0" evt="onClick">
                  <p:tgtEl>
                    <p:spTgt spid="21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2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2" name="Haptisches Feedback: The Tabletop Puck 2009"/>
          <p:cNvSpPr txBox="1"/>
          <p:nvPr>
            <p:ph type="title"/>
          </p:nvPr>
        </p:nvSpPr>
        <p:spPr>
          <a:prstGeom prst="rect">
            <a:avLst/>
          </a:prstGeom>
        </p:spPr>
        <p:txBody>
          <a:bodyPr/>
          <a:lstStyle>
            <a:lvl1pPr>
              <a:defRPr sz="4600"/>
            </a:lvl1pPr>
          </a:lstStyle>
          <a:p>
            <a:pPr/>
            <a:r>
              <a:t>Haptisches Feedback: The Tabletop Puck 2009</a:t>
            </a:r>
          </a:p>
        </p:txBody>
      </p:sp>
      <p:sp>
        <p:nvSpPr>
          <p:cNvPr id="2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4" name="haptic-puck.mp4" descr="haptic-puck.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1662182"/>
            <a:ext cx="13004801" cy="7206828"/>
          </a:xfrm>
          <a:prstGeom prst="rect">
            <a:avLst/>
          </a:prstGeom>
          <a:ln w="12700">
            <a:miter lim="400000"/>
          </a:ln>
        </p:spPr>
      </p:pic>
      <p:sp>
        <p:nvSpPr>
          <p:cNvPr id="225" name="https://www.youtube.com/watch?v=jQjG1Wyr8Uk"/>
          <p:cNvSpPr txBox="1"/>
          <p:nvPr/>
        </p:nvSpPr>
        <p:spPr>
          <a:xfrm>
            <a:off x="6532683" y="8982051"/>
            <a:ext cx="6306083"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5" invalidUrl="" action="" tgtFrame="" tooltip="" history="1" highlightClick="0" endSnd="0"/>
              </a:rPr>
              <a:t>https://www.youtube.com/watch?v=jQjG1Wyr8Uk</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01533" fill="hold"/>
                                        <p:tgtEl>
                                          <p:spTgt spid="22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24"/>
                </p:tgtEl>
              </p:cMediaNode>
            </p:video>
            <p:seq concurrent="1" prevAc="none" nextAc="seek">
              <p:cTn id="8" evtFilter="cancelBubble" nodeType="interactiveSeq" restart="whenNotActive" fill="hold">
                <p:stCondLst>
                  <p:cond delay="0" evt="onClick">
                    <p:tgtEl>
                      <p:spTgt spid="22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24"/>
                                        </p:tgtEl>
                                      </p:cBhvr>
                                    </p:cmd>
                                  </p:childTnLst>
                                </p:cTn>
                              </p:par>
                            </p:childTnLst>
                          </p:cTn>
                        </p:par>
                      </p:childTnLst>
                    </p:cTn>
                  </p:par>
                </p:childTnLst>
              </p:cTn>
              <p:nextCondLst>
                <p:cond delay="0" evt="onClick">
                  <p:tgtEl>
                    <p:spTgt spid="22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Abgerundetes Rechteck"/>
          <p:cNvSpPr/>
          <p:nvPr/>
        </p:nvSpPr>
        <p:spPr>
          <a:xfrm>
            <a:off x="101599" y="33401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228"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2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0" name="Kapitel 19 - Ubiquitous Computing"/>
          <p:cNvSpPr txBox="1"/>
          <p:nvPr>
            <p:ph type="title"/>
          </p:nvPr>
        </p:nvSpPr>
        <p:spPr>
          <a:prstGeom prst="rect">
            <a:avLst/>
          </a:prstGeom>
        </p:spPr>
        <p:txBody>
          <a:bodyPr/>
          <a:lstStyle/>
          <a:p>
            <a:pPr/>
            <a:r>
              <a:t>Kapitel 19 - Ubiquitous Computing</a:t>
            </a:r>
          </a:p>
        </p:txBody>
      </p:sp>
      <p:sp>
        <p:nvSpPr>
          <p:cNvPr id="231"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23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3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6" name="Definition von „Kontext“"/>
          <p:cNvSpPr txBox="1"/>
          <p:nvPr>
            <p:ph type="title"/>
          </p:nvPr>
        </p:nvSpPr>
        <p:spPr>
          <a:prstGeom prst="rect">
            <a:avLst/>
          </a:prstGeom>
        </p:spPr>
        <p:txBody>
          <a:bodyPr/>
          <a:lstStyle/>
          <a:p>
            <a:pPr/>
            <a:r>
              <a:t>Definition von „Kontext“</a:t>
            </a:r>
          </a:p>
        </p:txBody>
      </p:sp>
      <p:sp>
        <p:nvSpPr>
          <p:cNvPr id="23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8" name="Context is any information that can be used to characterize the situation of an entity. An entity is a person, place, or object that is considered relevant to the interaction between a user and an application, including the user and applications themselv"/>
          <p:cNvSpPr txBox="1"/>
          <p:nvPr/>
        </p:nvSpPr>
        <p:spPr>
          <a:xfrm>
            <a:off x="565867" y="1543092"/>
            <a:ext cx="8336367" cy="5041816"/>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lvl1pPr>
              <a:defRPr sz="4300"/>
            </a:lvl1pPr>
          </a:lstStyle>
          <a:p>
            <a:pPr/>
            <a:r>
              <a:t>Context is any information that can be used to characterize the situation of an entity. An entity is a person, place, or object that is considered relevant to the interaction between a user and an application, including the user and applications themselves.</a:t>
            </a:r>
          </a:p>
        </p:txBody>
      </p:sp>
      <p:sp>
        <p:nvSpPr>
          <p:cNvPr id="239" name="Anind Dey, http://www.cc.gatech.edu/fce/ctk/pubs/PeTe5-1.pdf"/>
          <p:cNvSpPr txBox="1"/>
          <p:nvPr/>
        </p:nvSpPr>
        <p:spPr>
          <a:xfrm>
            <a:off x="548182" y="6982226"/>
            <a:ext cx="9675627" cy="46376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2700"/>
            </a:pPr>
            <a:r>
              <a:t>Anind Dey, </a:t>
            </a:r>
            <a:r>
              <a:rPr u="sng">
                <a:hlinkClick r:id="rId3" invalidUrl="" action="" tgtFrame="" tooltip="" history="1" highlightClick="0" endSnd="0"/>
              </a:rPr>
              <a:t>http://www.cc.gatech.edu/fce/ctk/pubs/PeTe5-1.pdf</a:t>
            </a:r>
            <a:r>
              <a:t> </a:t>
            </a:r>
          </a:p>
        </p:txBody>
      </p:sp>
      <p:pic>
        <p:nvPicPr>
          <p:cNvPr id="240" name="Bild" descr="Bild"/>
          <p:cNvPicPr>
            <a:picLocks noChangeAspect="1"/>
          </p:cNvPicPr>
          <p:nvPr/>
        </p:nvPicPr>
        <p:blipFill>
          <a:blip r:embed="rId4">
            <a:extLst/>
          </a:blip>
          <a:stretch>
            <a:fillRect/>
          </a:stretch>
        </p:blipFill>
        <p:spPr>
          <a:xfrm>
            <a:off x="9462955" y="2368"/>
            <a:ext cx="3544724" cy="5124175"/>
          </a:xfrm>
          <a:prstGeom prst="rect">
            <a:avLst/>
          </a:prstGeom>
          <a:ln w="3175"/>
        </p:spPr>
      </p:pic>
      <p:sp>
        <p:nvSpPr>
          <p:cNvPr id="241" name="http://www.cs.cmu.edu/~anind/dey.big.jpg"/>
          <p:cNvSpPr txBox="1"/>
          <p:nvPr/>
        </p:nvSpPr>
        <p:spPr>
          <a:xfrm>
            <a:off x="10097851" y="5163325"/>
            <a:ext cx="2249531" cy="2045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http://www.cs.cmu.edu/~anind/dey.big.jpg</a:t>
            </a:r>
          </a:p>
        </p:txBody>
      </p:sp>
      <p:sp>
        <p:nvSpPr>
          <p:cNvPr id="242" name="Schmidt, Albrecht, Michael Beigl, and Hans-W. Gellersen. &quot;There is more to context than location.&quot; Computers &amp; Graphics 23.6 (1999): 893-901."/>
          <p:cNvSpPr/>
          <p:nvPr/>
        </p:nvSpPr>
        <p:spPr>
          <a:xfrm>
            <a:off x="215900" y="8119803"/>
            <a:ext cx="12573001" cy="957817"/>
          </a:xfrm>
          <a:prstGeom prst="rect">
            <a:avLst/>
          </a:prstGeom>
          <a:solidFill>
            <a:srgbClr val="D6D6D6"/>
          </a:solidFill>
          <a:ln w="25400">
            <a:solidFill>
              <a:srgbClr val="000000"/>
            </a:solidFill>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3000"/>
            </a:pPr>
            <a:r>
              <a:t>Schmidt, Albrecht, Michael Beigl, and Hans-W. Gellersen. "There is more to context than location." </a:t>
            </a:r>
            <a:r>
              <a:rPr i="1"/>
              <a:t>Computers &amp; Graphics</a:t>
            </a:r>
            <a:r>
              <a:t> 23.6 (1999): 893-901.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242"/>
                                        </p:tgtEl>
                                        <p:attrNameLst>
                                          <p:attrName>style.visibility</p:attrName>
                                        </p:attrNameLst>
                                      </p:cBhvr>
                                      <p:to>
                                        <p:strVal val="visible"/>
                                      </p:to>
                                    </p:set>
                                    <p:anim calcmode="lin" valueType="num">
                                      <p:cBhvr>
                                        <p:cTn id="7" dur="1000" fill="hold"/>
                                        <p:tgtEl>
                                          <p:spTgt spid="242"/>
                                        </p:tgtEl>
                                        <p:attrNameLst>
                                          <p:attrName>ppt_x</p:attrName>
                                        </p:attrNameLst>
                                      </p:cBhvr>
                                      <p:tavLst>
                                        <p:tav tm="0">
                                          <p:val>
                                            <p:strVal val="#ppt_x"/>
                                          </p:val>
                                        </p:tav>
                                        <p:tav tm="100000">
                                          <p:val>
                                            <p:strVal val="#ppt_x"/>
                                          </p:val>
                                        </p:tav>
                                      </p:tavLst>
                                    </p:anim>
                                    <p:anim calcmode="lin" valueType="num">
                                      <p:cBhvr>
                                        <p:cTn id="8" dur="1000" fill="hold"/>
                                        <p:tgtEl>
                                          <p:spTgt spid="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2"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Abgerundetes Rechteck"/>
          <p:cNvSpPr/>
          <p:nvPr/>
        </p:nvSpPr>
        <p:spPr>
          <a:xfrm>
            <a:off x="101599" y="39497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247"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4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9" name="Chapter 19 - Ubiquitous Computing"/>
          <p:cNvSpPr txBox="1"/>
          <p:nvPr>
            <p:ph type="title"/>
          </p:nvPr>
        </p:nvSpPr>
        <p:spPr>
          <a:prstGeom prst="rect">
            <a:avLst/>
          </a:prstGeom>
        </p:spPr>
        <p:txBody>
          <a:bodyPr/>
          <a:lstStyle/>
          <a:p>
            <a:pPr/>
            <a:r>
              <a:t>Chapter 19 - Ubiquitous Computing</a:t>
            </a:r>
          </a:p>
        </p:txBody>
      </p:sp>
      <p:sp>
        <p:nvSpPr>
          <p:cNvPr id="250"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25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55" name="Physischer Kontext"/>
          <p:cNvSpPr txBox="1"/>
          <p:nvPr>
            <p:ph type="title"/>
          </p:nvPr>
        </p:nvSpPr>
        <p:spPr>
          <a:prstGeom prst="rect">
            <a:avLst/>
          </a:prstGeom>
        </p:spPr>
        <p:txBody>
          <a:bodyPr/>
          <a:lstStyle/>
          <a:p>
            <a:pPr/>
            <a:r>
              <a:t>Physischer Kontext</a:t>
            </a:r>
          </a:p>
        </p:txBody>
      </p:sp>
      <p:sp>
        <p:nvSpPr>
          <p:cNvPr id="25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7" name="Bild" descr="Bild"/>
          <p:cNvPicPr>
            <a:picLocks noChangeAspect="1"/>
          </p:cNvPicPr>
          <p:nvPr/>
        </p:nvPicPr>
        <p:blipFill>
          <a:blip r:embed="rId3">
            <a:extLst/>
          </a:blip>
          <a:stretch>
            <a:fillRect/>
          </a:stretch>
        </p:blipFill>
        <p:spPr>
          <a:xfrm>
            <a:off x="0" y="1087624"/>
            <a:ext cx="13004801" cy="7802881"/>
          </a:xfrm>
          <a:prstGeom prst="rect">
            <a:avLst/>
          </a:prstGeom>
          <a:ln w="3175"/>
        </p:spPr>
      </p:pic>
      <p:sp>
        <p:nvSpPr>
          <p:cNvPr id="258" name="https://upload.wikimedia.org/wikipedia/commons/c/cb/Территория_%22СМАРТ_Сити_Казань%22.jpg"/>
          <p:cNvSpPr txBox="1"/>
          <p:nvPr/>
        </p:nvSpPr>
        <p:spPr>
          <a:xfrm>
            <a:off x="2650049" y="8944371"/>
            <a:ext cx="7704702"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300"/>
            </a:pPr>
            <a:r>
              <a:rPr u="sng">
                <a:hlinkClick r:id="rId4" invalidUrl="" action="" tgtFrame="" tooltip="" history="1" highlightClick="0" endSnd="0"/>
              </a:rPr>
              <a:t>https://upload.wikimedia.org/wikipedia/commons/c/cb/Территория_%22СМАРТ_Сити_Казань%22.jpg</a:t>
            </a:r>
            <a:r>
              <a:t> </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Abgerundetes Rechteck"/>
          <p:cNvSpPr/>
          <p:nvPr/>
        </p:nvSpPr>
        <p:spPr>
          <a:xfrm>
            <a:off x="101599" y="44831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263"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6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5" name="Chapter 19 - Ubiquitous Computing"/>
          <p:cNvSpPr txBox="1"/>
          <p:nvPr>
            <p:ph type="title"/>
          </p:nvPr>
        </p:nvSpPr>
        <p:spPr>
          <a:prstGeom prst="rect">
            <a:avLst/>
          </a:prstGeom>
        </p:spPr>
        <p:txBody>
          <a:bodyPr/>
          <a:lstStyle/>
          <a:p>
            <a:pPr/>
            <a:r>
              <a:t>Chapter 19 - Ubiquitous Computing</a:t>
            </a:r>
          </a:p>
        </p:txBody>
      </p:sp>
      <p:sp>
        <p:nvSpPr>
          <p:cNvPr id="266"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26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7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71" name="Sozialer Kontext"/>
          <p:cNvSpPr txBox="1"/>
          <p:nvPr>
            <p:ph type="title"/>
          </p:nvPr>
        </p:nvSpPr>
        <p:spPr>
          <a:prstGeom prst="rect">
            <a:avLst/>
          </a:prstGeom>
        </p:spPr>
        <p:txBody>
          <a:bodyPr/>
          <a:lstStyle/>
          <a:p>
            <a:pPr/>
            <a:r>
              <a:t>Sozialer Kontext</a:t>
            </a:r>
          </a:p>
        </p:txBody>
      </p:sp>
      <p:sp>
        <p:nvSpPr>
          <p:cNvPr id="27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3" name="Bild" descr="Bild"/>
          <p:cNvPicPr>
            <a:picLocks noChangeAspect="1"/>
          </p:cNvPicPr>
          <p:nvPr/>
        </p:nvPicPr>
        <p:blipFill>
          <a:blip r:embed="rId3">
            <a:extLst/>
          </a:blip>
          <a:stretch>
            <a:fillRect/>
          </a:stretch>
        </p:blipFill>
        <p:spPr>
          <a:xfrm>
            <a:off x="1219200" y="1238250"/>
            <a:ext cx="10160000" cy="7277100"/>
          </a:xfrm>
          <a:prstGeom prst="rect">
            <a:avLst/>
          </a:prstGeom>
          <a:ln w="3175"/>
        </p:spPr>
      </p:pic>
      <p:sp>
        <p:nvSpPr>
          <p:cNvPr id="274" name="Quelle: http://upload.wikimedia.org/wikipedia/commons/thumb/1/1b/Fiestainfantil.jpg/800px-Fiestainfantil.jpg"/>
          <p:cNvSpPr txBox="1"/>
          <p:nvPr/>
        </p:nvSpPr>
        <p:spPr>
          <a:xfrm>
            <a:off x="156499" y="8961049"/>
            <a:ext cx="11054147" cy="34050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800"/>
            </a:pPr>
            <a:r>
              <a:t>Quelle: </a:t>
            </a:r>
            <a:r>
              <a:rPr u="sng">
                <a:hlinkClick r:id="rId4" invalidUrl="" action="" tgtFrame="" tooltip="" history="1" highlightClick="0" endSnd="0"/>
              </a:rPr>
              <a:t>http://upload.wikimedia.org/wikipedia/commons/thumb/1/1b/Fiestainfantil.jpg/800px-Fiestainfantil.jpg</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Abgerundetes Rechteck"/>
          <p:cNvSpPr/>
          <p:nvPr/>
        </p:nvSpPr>
        <p:spPr>
          <a:xfrm>
            <a:off x="101599" y="50292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279"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81" name="Chapter 19 - Ubiquitous Computing"/>
          <p:cNvSpPr txBox="1"/>
          <p:nvPr>
            <p:ph type="title"/>
          </p:nvPr>
        </p:nvSpPr>
        <p:spPr>
          <a:prstGeom prst="rect">
            <a:avLst/>
          </a:prstGeom>
        </p:spPr>
        <p:txBody>
          <a:bodyPr/>
          <a:lstStyle/>
          <a:p>
            <a:pPr/>
            <a:r>
              <a:t>Chapter 19 - Ubiquitous Computing</a:t>
            </a:r>
          </a:p>
        </p:txBody>
      </p:sp>
      <p:sp>
        <p:nvSpPr>
          <p:cNvPr id="282"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2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28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87" name="Dienste im Kontext"/>
          <p:cNvSpPr txBox="1"/>
          <p:nvPr>
            <p:ph type="title"/>
          </p:nvPr>
        </p:nvSpPr>
        <p:spPr>
          <a:prstGeom prst="rect">
            <a:avLst/>
          </a:prstGeom>
        </p:spPr>
        <p:txBody>
          <a:bodyPr/>
          <a:lstStyle/>
          <a:p>
            <a:pPr/>
            <a:r>
              <a:t>Dienste im Kontext</a:t>
            </a:r>
          </a:p>
        </p:txBody>
      </p:sp>
      <p:sp>
        <p:nvSpPr>
          <p:cNvPr id="28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9" name="Bild" descr="Bild"/>
          <p:cNvPicPr>
            <a:picLocks noChangeAspect="1"/>
          </p:cNvPicPr>
          <p:nvPr/>
        </p:nvPicPr>
        <p:blipFill>
          <a:blip r:embed="rId3">
            <a:extLst/>
          </a:blip>
          <a:stretch>
            <a:fillRect/>
          </a:stretch>
        </p:blipFill>
        <p:spPr>
          <a:xfrm>
            <a:off x="5059709" y="3247975"/>
            <a:ext cx="812801" cy="812801"/>
          </a:xfrm>
          <a:prstGeom prst="rect">
            <a:avLst/>
          </a:prstGeom>
          <a:ln w="3175"/>
        </p:spPr>
      </p:pic>
      <p:pic>
        <p:nvPicPr>
          <p:cNvPr id="290" name="Bild" descr="Bild"/>
          <p:cNvPicPr>
            <a:picLocks noChangeAspect="1"/>
          </p:cNvPicPr>
          <p:nvPr/>
        </p:nvPicPr>
        <p:blipFill>
          <a:blip r:embed="rId4">
            <a:extLst/>
          </a:blip>
          <a:stretch>
            <a:fillRect/>
          </a:stretch>
        </p:blipFill>
        <p:spPr>
          <a:xfrm>
            <a:off x="7679283" y="4086373"/>
            <a:ext cx="812801" cy="812801"/>
          </a:xfrm>
          <a:prstGeom prst="rect">
            <a:avLst/>
          </a:prstGeom>
          <a:ln w="3175"/>
        </p:spPr>
      </p:pic>
      <p:pic>
        <p:nvPicPr>
          <p:cNvPr id="291" name="Bild" descr="Bild"/>
          <p:cNvPicPr>
            <a:picLocks noChangeAspect="1"/>
          </p:cNvPicPr>
          <p:nvPr/>
        </p:nvPicPr>
        <p:blipFill>
          <a:blip r:embed="rId5">
            <a:extLst/>
          </a:blip>
          <a:stretch>
            <a:fillRect/>
          </a:stretch>
        </p:blipFill>
        <p:spPr>
          <a:xfrm>
            <a:off x="10843071" y="3477369"/>
            <a:ext cx="812801" cy="812801"/>
          </a:xfrm>
          <a:prstGeom prst="rect">
            <a:avLst/>
          </a:prstGeom>
          <a:ln w="3175"/>
        </p:spPr>
      </p:pic>
      <p:pic>
        <p:nvPicPr>
          <p:cNvPr id="292" name="Bild" descr="Bild"/>
          <p:cNvPicPr>
            <a:picLocks noChangeAspect="1"/>
          </p:cNvPicPr>
          <p:nvPr/>
        </p:nvPicPr>
        <p:blipFill>
          <a:blip r:embed="rId6">
            <a:extLst/>
          </a:blip>
          <a:stretch>
            <a:fillRect/>
          </a:stretch>
        </p:blipFill>
        <p:spPr>
          <a:xfrm>
            <a:off x="8880375" y="5231804"/>
            <a:ext cx="812801" cy="812801"/>
          </a:xfrm>
          <a:prstGeom prst="rect">
            <a:avLst/>
          </a:prstGeom>
          <a:ln w="3175"/>
        </p:spPr>
      </p:pic>
      <p:pic>
        <p:nvPicPr>
          <p:cNvPr id="293" name="Bild" descr="Bild"/>
          <p:cNvPicPr>
            <a:picLocks noChangeAspect="1"/>
          </p:cNvPicPr>
          <p:nvPr/>
        </p:nvPicPr>
        <p:blipFill>
          <a:blip r:embed="rId7">
            <a:extLst/>
          </a:blip>
          <a:stretch>
            <a:fillRect/>
          </a:stretch>
        </p:blipFill>
        <p:spPr>
          <a:xfrm>
            <a:off x="5059709" y="5615950"/>
            <a:ext cx="812801" cy="812801"/>
          </a:xfrm>
          <a:prstGeom prst="rect">
            <a:avLst/>
          </a:prstGeom>
          <a:ln w="3175"/>
        </p:spPr>
      </p:pic>
      <p:pic>
        <p:nvPicPr>
          <p:cNvPr id="294" name="Bild" descr="Bild"/>
          <p:cNvPicPr>
            <a:picLocks noChangeAspect="1"/>
          </p:cNvPicPr>
          <p:nvPr/>
        </p:nvPicPr>
        <p:blipFill>
          <a:blip r:embed="rId8">
            <a:extLst/>
          </a:blip>
          <a:stretch>
            <a:fillRect/>
          </a:stretch>
        </p:blipFill>
        <p:spPr>
          <a:xfrm>
            <a:off x="7387629" y="2446883"/>
            <a:ext cx="812801" cy="812801"/>
          </a:xfrm>
          <a:prstGeom prst="rect">
            <a:avLst/>
          </a:prstGeom>
          <a:ln w="3175"/>
        </p:spPr>
      </p:pic>
      <p:pic>
        <p:nvPicPr>
          <p:cNvPr id="295" name="Bild" descr="Bild"/>
          <p:cNvPicPr>
            <a:picLocks noChangeAspect="1"/>
          </p:cNvPicPr>
          <p:nvPr/>
        </p:nvPicPr>
        <p:blipFill>
          <a:blip r:embed="rId9">
            <a:extLst/>
          </a:blip>
          <a:stretch>
            <a:fillRect/>
          </a:stretch>
        </p:blipFill>
        <p:spPr>
          <a:xfrm>
            <a:off x="1066750" y="4669283"/>
            <a:ext cx="812801" cy="812801"/>
          </a:xfrm>
          <a:prstGeom prst="rect">
            <a:avLst/>
          </a:prstGeom>
          <a:ln w="3175"/>
        </p:spPr>
      </p:pic>
      <p:pic>
        <p:nvPicPr>
          <p:cNvPr id="296" name="Bild" descr="Bild"/>
          <p:cNvPicPr>
            <a:picLocks noChangeAspect="1"/>
          </p:cNvPicPr>
          <p:nvPr/>
        </p:nvPicPr>
        <p:blipFill>
          <a:blip r:embed="rId10">
            <a:extLst/>
          </a:blip>
          <a:stretch>
            <a:fillRect/>
          </a:stretch>
        </p:blipFill>
        <p:spPr>
          <a:xfrm>
            <a:off x="3041253" y="3073747"/>
            <a:ext cx="812801" cy="812801"/>
          </a:xfrm>
          <a:prstGeom prst="rect">
            <a:avLst/>
          </a:prstGeom>
          <a:ln w="3175"/>
        </p:spPr>
      </p:pic>
      <p:pic>
        <p:nvPicPr>
          <p:cNvPr id="297" name="Bild" descr="Bild"/>
          <p:cNvPicPr>
            <a:picLocks noChangeAspect="1"/>
          </p:cNvPicPr>
          <p:nvPr/>
        </p:nvPicPr>
        <p:blipFill>
          <a:blip r:embed="rId11">
            <a:extLst/>
          </a:blip>
          <a:stretch>
            <a:fillRect/>
          </a:stretch>
        </p:blipFill>
        <p:spPr>
          <a:xfrm>
            <a:off x="1824831" y="6039395"/>
            <a:ext cx="812801" cy="812801"/>
          </a:xfrm>
          <a:prstGeom prst="rect">
            <a:avLst/>
          </a:prstGeom>
          <a:ln w="3175"/>
        </p:spPr>
      </p:pic>
      <p:pic>
        <p:nvPicPr>
          <p:cNvPr id="298" name="Bild" descr="Bild"/>
          <p:cNvPicPr>
            <a:picLocks noChangeAspect="1"/>
          </p:cNvPicPr>
          <p:nvPr/>
        </p:nvPicPr>
        <p:blipFill>
          <a:blip r:embed="rId12">
            <a:extLst/>
          </a:blip>
          <a:stretch>
            <a:fillRect/>
          </a:stretch>
        </p:blipFill>
        <p:spPr>
          <a:xfrm>
            <a:off x="8855967" y="6458495"/>
            <a:ext cx="812801" cy="812801"/>
          </a:xfrm>
          <a:prstGeom prst="rect">
            <a:avLst/>
          </a:prstGeom>
          <a:ln w="3175"/>
        </p:spPr>
      </p:pic>
      <p:pic>
        <p:nvPicPr>
          <p:cNvPr id="299" name="Bild" descr="Bild"/>
          <p:cNvPicPr>
            <a:picLocks noChangeAspect="1"/>
          </p:cNvPicPr>
          <p:nvPr/>
        </p:nvPicPr>
        <p:blipFill>
          <a:blip r:embed="rId13">
            <a:extLst/>
          </a:blip>
          <a:stretch>
            <a:fillRect/>
          </a:stretch>
        </p:blipFill>
        <p:spPr>
          <a:xfrm>
            <a:off x="8696672" y="7513538"/>
            <a:ext cx="812801" cy="812801"/>
          </a:xfrm>
          <a:prstGeom prst="rect">
            <a:avLst/>
          </a:prstGeom>
          <a:ln w="3175"/>
        </p:spPr>
      </p:pic>
      <p:pic>
        <p:nvPicPr>
          <p:cNvPr id="300" name="Bild" descr="Bild"/>
          <p:cNvPicPr>
            <a:picLocks noChangeAspect="1"/>
          </p:cNvPicPr>
          <p:nvPr/>
        </p:nvPicPr>
        <p:blipFill>
          <a:blip r:embed="rId14">
            <a:extLst/>
          </a:blip>
          <a:stretch>
            <a:fillRect/>
          </a:stretch>
        </p:blipFill>
        <p:spPr>
          <a:xfrm>
            <a:off x="10308629" y="5105575"/>
            <a:ext cx="812801" cy="812801"/>
          </a:xfrm>
          <a:prstGeom prst="rect">
            <a:avLst/>
          </a:prstGeom>
          <a:ln w="3175"/>
        </p:spPr>
      </p:pic>
      <p:pic>
        <p:nvPicPr>
          <p:cNvPr id="301" name="Bild" descr="Bild"/>
          <p:cNvPicPr>
            <a:picLocks noChangeAspect="1"/>
          </p:cNvPicPr>
          <p:nvPr/>
        </p:nvPicPr>
        <p:blipFill>
          <a:blip r:embed="rId15">
            <a:extLst/>
          </a:blip>
          <a:stretch>
            <a:fillRect/>
          </a:stretch>
        </p:blipFill>
        <p:spPr>
          <a:xfrm>
            <a:off x="5783312" y="7457430"/>
            <a:ext cx="812801" cy="812801"/>
          </a:xfrm>
          <a:prstGeom prst="rect">
            <a:avLst/>
          </a:prstGeom>
          <a:ln w="3175"/>
        </p:spPr>
      </p:pic>
      <p:pic>
        <p:nvPicPr>
          <p:cNvPr id="302" name="Bild" descr="Bild"/>
          <p:cNvPicPr>
            <a:picLocks noChangeAspect="1"/>
          </p:cNvPicPr>
          <p:nvPr/>
        </p:nvPicPr>
        <p:blipFill>
          <a:blip r:embed="rId16">
            <a:extLst/>
          </a:blip>
          <a:stretch>
            <a:fillRect/>
          </a:stretch>
        </p:blipFill>
        <p:spPr>
          <a:xfrm>
            <a:off x="6476305" y="4418508"/>
            <a:ext cx="812801" cy="812801"/>
          </a:xfrm>
          <a:prstGeom prst="rect">
            <a:avLst/>
          </a:prstGeom>
          <a:ln w="3175"/>
        </p:spPr>
      </p:pic>
      <p:pic>
        <p:nvPicPr>
          <p:cNvPr id="303" name="Bild" descr="Bild"/>
          <p:cNvPicPr>
            <a:picLocks noChangeAspect="1"/>
          </p:cNvPicPr>
          <p:nvPr/>
        </p:nvPicPr>
        <p:blipFill>
          <a:blip r:embed="rId17">
            <a:extLst/>
          </a:blip>
          <a:stretch>
            <a:fillRect/>
          </a:stretch>
        </p:blipFill>
        <p:spPr>
          <a:xfrm>
            <a:off x="3912592" y="4986188"/>
            <a:ext cx="812801" cy="812801"/>
          </a:xfrm>
          <a:prstGeom prst="rect">
            <a:avLst/>
          </a:prstGeom>
          <a:ln w="3175"/>
        </p:spPr>
      </p:pic>
      <p:pic>
        <p:nvPicPr>
          <p:cNvPr id="304" name="Bild" descr="Bild"/>
          <p:cNvPicPr>
            <a:picLocks noChangeAspect="1"/>
          </p:cNvPicPr>
          <p:nvPr/>
        </p:nvPicPr>
        <p:blipFill>
          <a:blip r:embed="rId18">
            <a:extLst/>
          </a:blip>
          <a:stretch>
            <a:fillRect/>
          </a:stretch>
        </p:blipFill>
        <p:spPr>
          <a:xfrm>
            <a:off x="7585174" y="5972158"/>
            <a:ext cx="812801" cy="812801"/>
          </a:xfrm>
          <a:prstGeom prst="rect">
            <a:avLst/>
          </a:prstGeom>
          <a:ln w="3175"/>
        </p:spPr>
      </p:pic>
      <p:pic>
        <p:nvPicPr>
          <p:cNvPr id="305" name="Bild" descr="Bild"/>
          <p:cNvPicPr>
            <a:picLocks noChangeAspect="1"/>
          </p:cNvPicPr>
          <p:nvPr/>
        </p:nvPicPr>
        <p:blipFill>
          <a:blip r:embed="rId19">
            <a:extLst/>
          </a:blip>
          <a:stretch>
            <a:fillRect/>
          </a:stretch>
        </p:blipFill>
        <p:spPr>
          <a:xfrm>
            <a:off x="9224218" y="3070969"/>
            <a:ext cx="812801" cy="812801"/>
          </a:xfrm>
          <a:prstGeom prst="rect">
            <a:avLst/>
          </a:prstGeom>
          <a:ln w="3175"/>
        </p:spPr>
      </p:pic>
      <p:pic>
        <p:nvPicPr>
          <p:cNvPr id="306" name="Bild" descr="Bild"/>
          <p:cNvPicPr>
            <a:picLocks noChangeAspect="1"/>
          </p:cNvPicPr>
          <p:nvPr/>
        </p:nvPicPr>
        <p:blipFill>
          <a:blip r:embed="rId20">
            <a:extLst/>
          </a:blip>
          <a:stretch>
            <a:fillRect/>
          </a:stretch>
        </p:blipFill>
        <p:spPr>
          <a:xfrm>
            <a:off x="11260435" y="7322046"/>
            <a:ext cx="812801" cy="812801"/>
          </a:xfrm>
          <a:prstGeom prst="rect">
            <a:avLst/>
          </a:prstGeom>
          <a:ln w="3175"/>
        </p:spPr>
      </p:pic>
      <p:pic>
        <p:nvPicPr>
          <p:cNvPr id="307" name="Bild" descr="Bild"/>
          <p:cNvPicPr>
            <a:picLocks noChangeAspect="1"/>
          </p:cNvPicPr>
          <p:nvPr/>
        </p:nvPicPr>
        <p:blipFill>
          <a:blip r:embed="rId21">
            <a:extLst/>
          </a:blip>
          <a:stretch>
            <a:fillRect/>
          </a:stretch>
        </p:blipFill>
        <p:spPr>
          <a:xfrm>
            <a:off x="895201" y="2723405"/>
            <a:ext cx="812801" cy="812801"/>
          </a:xfrm>
          <a:prstGeom prst="rect">
            <a:avLst/>
          </a:prstGeom>
          <a:ln w="3175"/>
        </p:spPr>
      </p:pic>
      <p:pic>
        <p:nvPicPr>
          <p:cNvPr id="308" name="Bild" descr="Bild"/>
          <p:cNvPicPr>
            <a:picLocks noChangeAspect="1"/>
          </p:cNvPicPr>
          <p:nvPr/>
        </p:nvPicPr>
        <p:blipFill>
          <a:blip r:embed="rId22">
            <a:extLst/>
          </a:blip>
          <a:stretch>
            <a:fillRect/>
          </a:stretch>
        </p:blipFill>
        <p:spPr>
          <a:xfrm>
            <a:off x="3638153" y="6747966"/>
            <a:ext cx="812801" cy="812801"/>
          </a:xfrm>
          <a:prstGeom prst="rect">
            <a:avLst/>
          </a:prstGeom>
          <a:ln w="3175"/>
        </p:spPr>
      </p:pic>
      <p:pic>
        <p:nvPicPr>
          <p:cNvPr id="309" name="Bild" descr="Bild"/>
          <p:cNvPicPr>
            <a:picLocks noChangeAspect="1"/>
          </p:cNvPicPr>
          <p:nvPr/>
        </p:nvPicPr>
        <p:blipFill>
          <a:blip r:embed="rId23">
            <a:extLst/>
          </a:blip>
          <a:stretch>
            <a:fillRect/>
          </a:stretch>
        </p:blipFill>
        <p:spPr>
          <a:xfrm>
            <a:off x="4271912" y="1734466"/>
            <a:ext cx="812801" cy="812801"/>
          </a:xfrm>
          <a:prstGeom prst="rect">
            <a:avLst/>
          </a:prstGeom>
          <a:ln w="3175"/>
        </p:spPr>
      </p:pic>
      <p:pic>
        <p:nvPicPr>
          <p:cNvPr id="310" name="Bild" descr="Bild"/>
          <p:cNvPicPr>
            <a:picLocks noChangeAspect="1"/>
          </p:cNvPicPr>
          <p:nvPr/>
        </p:nvPicPr>
        <p:blipFill>
          <a:blip r:embed="rId24">
            <a:extLst/>
          </a:blip>
          <a:stretch>
            <a:fillRect/>
          </a:stretch>
        </p:blipFill>
        <p:spPr>
          <a:xfrm>
            <a:off x="11885860" y="4986188"/>
            <a:ext cx="812801" cy="812801"/>
          </a:xfrm>
          <a:prstGeom prst="rect">
            <a:avLst/>
          </a:prstGeom>
          <a:ln w="3175"/>
        </p:spPr>
      </p:pic>
      <p:pic>
        <p:nvPicPr>
          <p:cNvPr id="311" name="Bild" descr="Bild"/>
          <p:cNvPicPr>
            <a:picLocks noChangeAspect="1"/>
          </p:cNvPicPr>
          <p:nvPr/>
        </p:nvPicPr>
        <p:blipFill>
          <a:blip r:embed="rId25">
            <a:extLst/>
          </a:blip>
          <a:stretch>
            <a:fillRect/>
          </a:stretch>
        </p:blipFill>
        <p:spPr>
          <a:xfrm>
            <a:off x="2217935" y="7517019"/>
            <a:ext cx="812801" cy="812801"/>
          </a:xfrm>
          <a:prstGeom prst="rect">
            <a:avLst/>
          </a:prstGeom>
          <a:ln w="3175"/>
        </p:spPr>
      </p:pic>
      <p:pic>
        <p:nvPicPr>
          <p:cNvPr id="312" name="Bild" descr="Bild"/>
          <p:cNvPicPr>
            <a:picLocks noChangeAspect="1"/>
          </p:cNvPicPr>
          <p:nvPr/>
        </p:nvPicPr>
        <p:blipFill>
          <a:blip r:embed="rId26">
            <a:extLst/>
          </a:blip>
          <a:stretch>
            <a:fillRect/>
          </a:stretch>
        </p:blipFill>
        <p:spPr>
          <a:xfrm>
            <a:off x="7280969" y="8184306"/>
            <a:ext cx="812801" cy="812801"/>
          </a:xfrm>
          <a:prstGeom prst="rect">
            <a:avLst/>
          </a:prstGeom>
          <a:ln w="3175"/>
        </p:spPr>
      </p:pic>
      <p:pic>
        <p:nvPicPr>
          <p:cNvPr id="313" name="Bild" descr="Bild"/>
          <p:cNvPicPr>
            <a:picLocks noChangeAspect="1"/>
          </p:cNvPicPr>
          <p:nvPr/>
        </p:nvPicPr>
        <p:blipFill>
          <a:blip r:embed="rId27">
            <a:extLst/>
          </a:blip>
          <a:stretch>
            <a:fillRect/>
          </a:stretch>
        </p:blipFill>
        <p:spPr>
          <a:xfrm>
            <a:off x="10843071" y="1849163"/>
            <a:ext cx="812801" cy="812801"/>
          </a:xfrm>
          <a:prstGeom prst="rect">
            <a:avLst/>
          </a:prstGeom>
          <a:ln w="3175"/>
        </p:spPr>
      </p:pic>
      <p:sp>
        <p:nvSpPr>
          <p:cNvPr id="314" name="Quelle: http://commons.wikimedia.org/wiki/Fairytale/64/apps?uselang=de"/>
          <p:cNvSpPr txBox="1"/>
          <p:nvPr/>
        </p:nvSpPr>
        <p:spPr>
          <a:xfrm>
            <a:off x="214002" y="8916183"/>
            <a:ext cx="6719566" cy="30323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600"/>
            </a:lvl1pPr>
          </a:lstStyle>
          <a:p>
            <a:pPr/>
            <a:r>
              <a:t>Quelle: http://commons.wikimedia.org/wiki/Fairytale/64/apps?uselang=de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Abgerundetes Rechteck"/>
          <p:cNvSpPr/>
          <p:nvPr/>
        </p:nvSpPr>
        <p:spPr>
          <a:xfrm>
            <a:off x="101599" y="55753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319"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2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1" name="Chapter 19 - Ubiquitous Computing"/>
          <p:cNvSpPr txBox="1"/>
          <p:nvPr>
            <p:ph type="title"/>
          </p:nvPr>
        </p:nvSpPr>
        <p:spPr>
          <a:prstGeom prst="rect">
            <a:avLst/>
          </a:prstGeom>
        </p:spPr>
        <p:txBody>
          <a:bodyPr/>
          <a:lstStyle/>
          <a:p>
            <a:pPr/>
            <a:r>
              <a:t>Chapter 19 - Ubiquitous Computing</a:t>
            </a:r>
          </a:p>
        </p:txBody>
      </p:sp>
      <p:sp>
        <p:nvSpPr>
          <p:cNvPr id="322"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3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7" name="Bsp: Fußgängernavigation"/>
          <p:cNvSpPr txBox="1"/>
          <p:nvPr>
            <p:ph type="title"/>
          </p:nvPr>
        </p:nvSpPr>
        <p:spPr>
          <a:prstGeom prst="rect">
            <a:avLst/>
          </a:prstGeom>
        </p:spPr>
        <p:txBody>
          <a:bodyPr/>
          <a:lstStyle/>
          <a:p>
            <a:pPr/>
            <a:r>
              <a:t>Bsp: Fußgängernavigation</a:t>
            </a:r>
          </a:p>
        </p:txBody>
      </p:sp>
      <p:sp>
        <p:nvSpPr>
          <p:cNvPr id="32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9" name="Fussgaengernavis.png" descr="Fussgaengernavis.png"/>
          <p:cNvPicPr>
            <a:picLocks noChangeAspect="1"/>
          </p:cNvPicPr>
          <p:nvPr/>
        </p:nvPicPr>
        <p:blipFill>
          <a:blip r:embed="rId3">
            <a:extLst/>
          </a:blip>
          <a:stretch>
            <a:fillRect/>
          </a:stretch>
        </p:blipFill>
        <p:spPr>
          <a:xfrm>
            <a:off x="315730" y="2658703"/>
            <a:ext cx="11863570" cy="5213786"/>
          </a:xfrm>
          <a:prstGeom prst="rect">
            <a:avLst/>
          </a:prstGeom>
          <a:ln w="3175"/>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5" name="Adaption an Geschwindigkeit und GPS Genauigkeit"/>
          <p:cNvSpPr txBox="1"/>
          <p:nvPr>
            <p:ph type="title"/>
          </p:nvPr>
        </p:nvSpPr>
        <p:spPr>
          <a:prstGeom prst="rect">
            <a:avLst/>
          </a:prstGeom>
        </p:spPr>
        <p:txBody>
          <a:bodyPr/>
          <a:lstStyle>
            <a:lvl1pPr>
              <a:defRPr sz="4200"/>
            </a:lvl1pPr>
          </a:lstStyle>
          <a:p>
            <a:pPr/>
            <a:r>
              <a:t>Adaption an Geschwindigkeit und GPS Genauigkeit</a:t>
            </a:r>
          </a:p>
        </p:txBody>
      </p:sp>
      <p:sp>
        <p:nvSpPr>
          <p:cNvPr id="33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37" name="real-adaption.png" descr="real-adaption.png"/>
          <p:cNvPicPr>
            <a:picLocks noChangeAspect="1"/>
          </p:cNvPicPr>
          <p:nvPr/>
        </p:nvPicPr>
        <p:blipFill>
          <a:blip r:embed="rId3">
            <a:extLst/>
          </a:blip>
          <a:stretch>
            <a:fillRect/>
          </a:stretch>
        </p:blipFill>
        <p:spPr>
          <a:xfrm>
            <a:off x="642503" y="1320316"/>
            <a:ext cx="10572609" cy="8025923"/>
          </a:xfrm>
          <a:prstGeom prst="rect">
            <a:avLst/>
          </a:prstGeom>
          <a:ln w="3175"/>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Abgerundetes Rechteck"/>
          <p:cNvSpPr/>
          <p:nvPr/>
        </p:nvSpPr>
        <p:spPr>
          <a:xfrm>
            <a:off x="101599" y="6210300"/>
            <a:ext cx="12710161" cy="609600"/>
          </a:xfrm>
          <a:prstGeom prst="roundRect">
            <a:avLst>
              <a:gd name="adj" fmla="val 31250"/>
            </a:avLst>
          </a:prstGeom>
          <a:solidFill>
            <a:srgbClr val="4FC0E3"/>
          </a:solidFill>
          <a:ln w="3175">
            <a:solidFill>
              <a:srgbClr val="000000"/>
            </a:solidFill>
          </a:ln>
        </p:spPr>
        <p:txBody>
          <a:bodyPr lIns="40640" tIns="40640" rIns="40640" bIns="40640" anchor="ctr"/>
          <a:lstStyle/>
          <a:p>
            <a:pPr/>
          </a:p>
        </p:txBody>
      </p:sp>
      <p:sp>
        <p:nvSpPr>
          <p:cNvPr id="342"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4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44" name="Kapitel 19 - Ubiquitous Computing"/>
          <p:cNvSpPr txBox="1"/>
          <p:nvPr>
            <p:ph type="title"/>
          </p:nvPr>
        </p:nvSpPr>
        <p:spPr>
          <a:prstGeom prst="rect">
            <a:avLst/>
          </a:prstGeom>
        </p:spPr>
        <p:txBody>
          <a:bodyPr/>
          <a:lstStyle/>
          <a:p>
            <a:pPr/>
            <a:r>
              <a:t>Kapitel 19 - Ubiquitous Computing</a:t>
            </a:r>
          </a:p>
        </p:txBody>
      </p:sp>
      <p:sp>
        <p:nvSpPr>
          <p:cNvPr id="345" name="Technologische Grundlagen des Ubiquitous Computing…"/>
          <p:cNvSpPr txBox="1"/>
          <p:nvPr>
            <p:ph type="body" idx="1"/>
          </p:nvPr>
        </p:nvSpPr>
        <p:spPr>
          <a:prstGeom prst="rect">
            <a:avLst/>
          </a:prstGeom>
        </p:spPr>
        <p:txBody>
          <a:bodyPr/>
          <a:lstStyle/>
          <a:p>
            <a:pPr/>
            <a:r>
              <a:t>Technologische Grundlagen des Ubiquitous Computing</a:t>
            </a:r>
          </a:p>
          <a:p>
            <a:pPr/>
            <a:r>
              <a:t>Information Appliances</a:t>
            </a:r>
          </a:p>
          <a:p>
            <a:pPr/>
            <a:r>
              <a:t>Tangible User Interfaces</a:t>
            </a:r>
          </a:p>
          <a:p>
            <a:pPr/>
            <a:r>
              <a:t>Interaktionskontext</a:t>
            </a:r>
          </a:p>
          <a:p>
            <a:pPr lvl="1"/>
            <a:r>
              <a:t>Physischer Kontext</a:t>
            </a:r>
          </a:p>
          <a:p>
            <a:pPr lvl="1"/>
            <a:r>
              <a:t>Sozialer Kontext</a:t>
            </a:r>
          </a:p>
          <a:p>
            <a:pPr lvl="1"/>
            <a:r>
              <a:t>Diensteorientierter Kontext</a:t>
            </a:r>
          </a:p>
          <a:p>
            <a:pPr lvl="1"/>
            <a:r>
              <a:t>Kontextsensitivität am Beispiel Fuẞgängernavigation</a:t>
            </a:r>
          </a:p>
          <a:p>
            <a:pPr/>
            <a:r>
              <a:t>Wearable Computing</a:t>
            </a:r>
          </a:p>
        </p:txBody>
      </p:sp>
      <p:sp>
        <p:nvSpPr>
          <p:cNvPr id="34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4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0" name="Wearable Computing"/>
          <p:cNvSpPr txBox="1"/>
          <p:nvPr>
            <p:ph type="title"/>
          </p:nvPr>
        </p:nvSpPr>
        <p:spPr>
          <a:prstGeom prst="rect">
            <a:avLst/>
          </a:prstGeom>
        </p:spPr>
        <p:txBody>
          <a:bodyPr/>
          <a:lstStyle/>
          <a:p>
            <a:pPr/>
            <a:r>
              <a:t>Wearable Computing</a:t>
            </a:r>
          </a:p>
        </p:txBody>
      </p:sp>
      <p:sp>
        <p:nvSpPr>
          <p:cNvPr id="351" name="Drei wesentliche Eigenschaften:…"/>
          <p:cNvSpPr txBox="1"/>
          <p:nvPr>
            <p:ph type="body" idx="1"/>
          </p:nvPr>
        </p:nvSpPr>
        <p:spPr>
          <a:xfrm>
            <a:off x="203200" y="1346041"/>
            <a:ext cx="12598400" cy="4352493"/>
          </a:xfrm>
          <a:prstGeom prst="rect">
            <a:avLst/>
          </a:prstGeom>
        </p:spPr>
        <p:txBody>
          <a:bodyPr/>
          <a:lstStyle/>
          <a:p>
            <a:pPr/>
            <a:r>
              <a:t>Drei wesentliche Eigenschaften:</a:t>
            </a:r>
          </a:p>
          <a:p>
            <a:pPr lvl="1"/>
            <a:r>
              <a:t>am oder nahe zum Körper getragen</a:t>
            </a:r>
          </a:p>
          <a:p>
            <a:pPr lvl="1"/>
            <a:r>
              <a:t>immer an und verfügbar</a:t>
            </a:r>
          </a:p>
          <a:p>
            <a:pPr lvl="1"/>
            <a:r>
              <a:t>kontextabhängige Information oder Dienste</a:t>
            </a:r>
          </a:p>
          <a:p>
            <a:pPr/>
            <a:r>
              <a:t>Ansatz ist komplementär zu UbiComp:</a:t>
            </a:r>
          </a:p>
          <a:p>
            <a:pPr lvl="1"/>
            <a:r>
              <a:t>UbiComp sieht die Intelligenz in der Umgebung</a:t>
            </a:r>
          </a:p>
          <a:p>
            <a:pPr lvl="1"/>
            <a:r>
              <a:t>Wearable Computing sieht die Intelligenz bei/an der Person</a:t>
            </a:r>
          </a:p>
        </p:txBody>
      </p:sp>
      <p:sp>
        <p:nvSpPr>
          <p:cNvPr id="35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3" name="http://images.gearjunkie.com/uploads/2015/11/night-view-headlamp.jpg"/>
          <p:cNvSpPr txBox="1"/>
          <p:nvPr/>
        </p:nvSpPr>
        <p:spPr>
          <a:xfrm>
            <a:off x="1116977" y="9219125"/>
            <a:ext cx="3752286" cy="204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900"/>
            </a:lvl1pPr>
          </a:lstStyle>
          <a:p>
            <a:pPr/>
            <a:r>
              <a:t>http://images.gearjunkie.com/uploads/2015/11/night-view-headlamp.jpg</a:t>
            </a:r>
          </a:p>
        </p:txBody>
      </p:sp>
      <p:pic>
        <p:nvPicPr>
          <p:cNvPr id="354" name="Bild" descr="Bild"/>
          <p:cNvPicPr>
            <a:picLocks noChangeAspect="1"/>
          </p:cNvPicPr>
          <p:nvPr/>
        </p:nvPicPr>
        <p:blipFill>
          <a:blip r:embed="rId2">
            <a:extLst/>
          </a:blip>
          <a:stretch>
            <a:fillRect/>
          </a:stretch>
        </p:blipFill>
        <p:spPr>
          <a:xfrm>
            <a:off x="463326" y="5772300"/>
            <a:ext cx="5059587" cy="3373059"/>
          </a:xfrm>
          <a:prstGeom prst="rect">
            <a:avLst/>
          </a:prstGeom>
          <a:ln w="3175"/>
        </p:spPr>
      </p:pic>
      <p:pic>
        <p:nvPicPr>
          <p:cNvPr id="355" name="Bild" descr="Bild"/>
          <p:cNvPicPr>
            <a:picLocks noChangeAspect="1"/>
          </p:cNvPicPr>
          <p:nvPr/>
        </p:nvPicPr>
        <p:blipFill>
          <a:blip r:embed="rId3">
            <a:extLst/>
          </a:blip>
          <a:stretch>
            <a:fillRect/>
          </a:stretch>
        </p:blipFill>
        <p:spPr>
          <a:xfrm>
            <a:off x="6391120" y="5772300"/>
            <a:ext cx="5853589" cy="3373059"/>
          </a:xfrm>
          <a:prstGeom prst="rect">
            <a:avLst/>
          </a:prstGeom>
          <a:ln w="3175"/>
        </p:spPr>
      </p:pic>
      <p:sp>
        <p:nvSpPr>
          <p:cNvPr id="356" name="https://thumbs-prod.si-cdn.com/MjkSCt-F8F4NxrrbRuqaLD-Dt4k=/1072x720/filters:no_upscale()/https://public-media.smithsonianmag.com/filer/b7/c5/b7c5b8eb-a66f-4f89-8021-0757a638afdc/tvilight-smart-streetlights-large.jpg"/>
          <p:cNvSpPr txBox="1"/>
          <p:nvPr/>
        </p:nvSpPr>
        <p:spPr>
          <a:xfrm>
            <a:off x="6085814" y="9262982"/>
            <a:ext cx="6464201"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https://thumbs-prod.si-cdn.com/MjkSCt-F8F4NxrrbRuqaLD-Dt4k=/1072x720/filters:no_upscale()/https://public-media.smithsonianmag.com/filer/b7/c5/b7c5b8eb-a66f-4f89-8021-0757a638afdc/tvilight-smart-streetlights-large.jpg</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8" name="MIThril-diag.jpg" descr="MIThril-diag.jpg"/>
          <p:cNvPicPr>
            <a:picLocks noChangeAspect="0"/>
          </p:cNvPicPr>
          <p:nvPr/>
        </p:nvPicPr>
        <p:blipFill>
          <a:blip r:embed="rId2">
            <a:extLst/>
          </a:blip>
          <a:stretch>
            <a:fillRect/>
          </a:stretch>
        </p:blipFill>
        <p:spPr>
          <a:xfrm>
            <a:off x="3531164" y="184876"/>
            <a:ext cx="4594579" cy="7211344"/>
          </a:xfrm>
          <a:prstGeom prst="rect">
            <a:avLst/>
          </a:prstGeom>
          <a:ln w="3175">
            <a:miter lim="400000"/>
          </a:ln>
        </p:spPr>
      </p:pic>
      <p:sp>
        <p:nvSpPr>
          <p:cNvPr id="359"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6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61" name="MIT Wearables"/>
          <p:cNvSpPr txBox="1"/>
          <p:nvPr>
            <p:ph type="title"/>
          </p:nvPr>
        </p:nvSpPr>
        <p:spPr>
          <a:prstGeom prst="rect">
            <a:avLst/>
          </a:prstGeom>
        </p:spPr>
        <p:txBody>
          <a:bodyPr/>
          <a:lstStyle/>
          <a:p>
            <a:pPr/>
            <a:r>
              <a:t>MIT Wearables</a:t>
            </a:r>
          </a:p>
        </p:txBody>
      </p:sp>
      <p:sp>
        <p:nvSpPr>
          <p:cNvPr id="362" name="MIThril…"/>
          <p:cNvSpPr txBox="1"/>
          <p:nvPr>
            <p:ph type="body" sz="half" idx="1"/>
          </p:nvPr>
        </p:nvSpPr>
        <p:spPr>
          <a:xfrm>
            <a:off x="203200" y="7158035"/>
            <a:ext cx="12598400" cy="2200070"/>
          </a:xfrm>
          <a:prstGeom prst="rect">
            <a:avLst/>
          </a:prstGeom>
        </p:spPr>
        <p:txBody>
          <a:bodyPr/>
          <a:lstStyle/>
          <a:p>
            <a:pPr marL="783590" indent="-285750">
              <a:defRPr sz="3800"/>
            </a:pPr>
            <a:r>
              <a:t>MIThril</a:t>
            </a:r>
          </a:p>
          <a:p>
            <a:pPr marL="783590" indent="-285750">
              <a:defRPr sz="3800"/>
            </a:pPr>
            <a:r>
              <a:t>Plattform für wearable computing Anwendungen</a:t>
            </a:r>
          </a:p>
          <a:p>
            <a:pPr marL="783590" indent="-285750"/>
            <a:r>
              <a:rPr sz="3800" u="sng">
                <a:solidFill>
                  <a:srgbClr val="434ED6"/>
                </a:solidFill>
                <a:uFill>
                  <a:solidFill>
                    <a:srgbClr val="434ED6"/>
                  </a:solidFill>
                </a:uFill>
                <a:hlinkClick r:id="rId3" invalidUrl="" action="" tgtFrame="" tooltip="" history="1" highlightClick="0" endSnd="0"/>
              </a:rPr>
              <a:t>www.media.mit.edu/wearables/ </a:t>
            </a:r>
          </a:p>
        </p:txBody>
      </p:sp>
      <p:sp>
        <p:nvSpPr>
          <p:cNvPr id="3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4" name="MIThril-vest.jpg" descr="MIThril-vest.jpg"/>
          <p:cNvPicPr>
            <a:picLocks noChangeAspect="0"/>
          </p:cNvPicPr>
          <p:nvPr/>
        </p:nvPicPr>
        <p:blipFill>
          <a:blip r:embed="rId4">
            <a:extLst/>
          </a:blip>
          <a:stretch>
            <a:fillRect/>
          </a:stretch>
        </p:blipFill>
        <p:spPr>
          <a:xfrm>
            <a:off x="8243147" y="190097"/>
            <a:ext cx="4594579" cy="7200901"/>
          </a:xfrm>
          <a:prstGeom prst="rect">
            <a:avLst/>
          </a:prstGeom>
          <a:ln w="3175">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6" name="CharmIT.jpg" descr="CharmIT.jpg"/>
          <p:cNvPicPr>
            <a:picLocks noChangeAspect="1"/>
          </p:cNvPicPr>
          <p:nvPr/>
        </p:nvPicPr>
        <p:blipFill>
          <a:blip r:embed="rId2">
            <a:extLst/>
          </a:blip>
          <a:stretch>
            <a:fillRect/>
          </a:stretch>
        </p:blipFill>
        <p:spPr>
          <a:xfrm>
            <a:off x="-673100" y="1446693"/>
            <a:ext cx="8012247" cy="8012248"/>
          </a:xfrm>
          <a:prstGeom prst="rect">
            <a:avLst/>
          </a:prstGeom>
          <a:ln w="3175">
            <a:miter lim="400000"/>
          </a:ln>
        </p:spPr>
      </p:pic>
      <p:sp>
        <p:nvSpPr>
          <p:cNvPr id="367"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6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69" name="CharmIT (www.charmed.com zeigt mittlerweile auf ETHZ)"/>
          <p:cNvSpPr txBox="1"/>
          <p:nvPr>
            <p:ph type="title"/>
          </p:nvPr>
        </p:nvSpPr>
        <p:spPr>
          <a:prstGeom prst="rect">
            <a:avLst/>
          </a:prstGeom>
        </p:spPr>
        <p:txBody>
          <a:bodyPr/>
          <a:lstStyle/>
          <a:p>
            <a:pPr>
              <a:defRPr sz="3000"/>
            </a:pPr>
            <a:r>
              <a:rPr sz="5100"/>
              <a:t>CharmIT</a:t>
            </a:r>
            <a:r>
              <a:t> (</a:t>
            </a:r>
            <a:r>
              <a:rPr u="sng">
                <a:solidFill>
                  <a:srgbClr val="434ED6"/>
                </a:solidFill>
                <a:uFill>
                  <a:solidFill>
                    <a:srgbClr val="434ED6"/>
                  </a:solidFill>
                </a:uFill>
                <a:hlinkClick r:id="rId3" invalidUrl="" action="" tgtFrame="" tooltip="" history="1" highlightClick="0" endSnd="0"/>
              </a:rPr>
              <a:t>www.charmed.com</a:t>
            </a:r>
            <a:r>
              <a:t> zeigt mittlerweile auf ETHZ)</a:t>
            </a:r>
          </a:p>
        </p:txBody>
      </p:sp>
      <p:sp>
        <p:nvSpPr>
          <p:cNvPr id="370" name="MIT Media Lab spin-off…"/>
          <p:cNvSpPr txBox="1"/>
          <p:nvPr>
            <p:ph type="body" idx="1"/>
          </p:nvPr>
        </p:nvSpPr>
        <p:spPr>
          <a:xfrm>
            <a:off x="5819188" y="1346041"/>
            <a:ext cx="6982412" cy="8012064"/>
          </a:xfrm>
          <a:prstGeom prst="rect">
            <a:avLst/>
          </a:prstGeom>
        </p:spPr>
        <p:txBody>
          <a:bodyPr/>
          <a:lstStyle/>
          <a:p>
            <a:pPr marL="783590" indent="-285750">
              <a:defRPr sz="3800"/>
            </a:pPr>
            <a:r>
              <a:t>MIT Media Lab spin-off</a:t>
            </a:r>
          </a:p>
          <a:p>
            <a:pPr marL="783590" indent="-285750">
              <a:defRPr sz="3800"/>
            </a:pPr>
            <a:r>
              <a:t>Komplettes „wearable“ system bundle</a:t>
            </a:r>
          </a:p>
          <a:p>
            <a:pPr lvl="1" marL="1183639" indent="-228600">
              <a:defRPr sz="3400"/>
            </a:pPr>
            <a:r>
              <a:t>PC class hardware</a:t>
            </a:r>
          </a:p>
          <a:p>
            <a:pPr lvl="2" marL="1640839" indent="-228600">
              <a:defRPr sz="2800"/>
            </a:pPr>
            <a:r>
              <a:t>Transmeta Crusoe processor</a:t>
            </a:r>
          </a:p>
          <a:p>
            <a:pPr lvl="2" marL="1640839" indent="-228600">
              <a:defRPr sz="2800"/>
            </a:pPr>
            <a:r>
              <a:t>20GB hard disk</a:t>
            </a:r>
          </a:p>
          <a:p>
            <a:pPr lvl="2" marL="1640839" indent="-228600">
              <a:defRPr sz="2800"/>
            </a:pPr>
            <a:r>
              <a:t>8h Batteriedauer (untersch. info)</a:t>
            </a:r>
          </a:p>
          <a:p>
            <a:pPr lvl="1" marL="1183639" indent="-228600">
              <a:defRPr sz="3400"/>
            </a:pPr>
            <a:r>
              <a:t>Linux operating system</a:t>
            </a:r>
          </a:p>
          <a:p>
            <a:pPr lvl="1" marL="1183639" indent="-228600">
              <a:defRPr sz="3400"/>
            </a:pPr>
            <a:r>
              <a:t>Clip-on display</a:t>
            </a:r>
          </a:p>
          <a:p>
            <a:pPr lvl="1" marL="1183639" indent="-228600">
              <a:defRPr sz="3400"/>
            </a:pPr>
            <a:r>
              <a:t>Twiddler Keyboard</a:t>
            </a:r>
          </a:p>
          <a:p>
            <a:pPr lvl="1" marL="1183639" indent="-228600">
              <a:defRPr sz="3400"/>
            </a:pPr>
            <a:r>
              <a:t>Finger mouse</a:t>
            </a:r>
          </a:p>
          <a:p>
            <a:pPr lvl="1" marL="1183639" indent="-228600">
              <a:defRPr sz="3400"/>
            </a:pPr>
            <a:r>
              <a:t>Umhängetasche</a:t>
            </a:r>
          </a:p>
        </p:txBody>
      </p:sp>
      <p:sp>
        <p:nvSpPr>
          <p:cNvPr id="3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3" name="image.pdf" descr="image.pdf"/>
          <p:cNvPicPr>
            <a:picLocks noChangeAspect="1"/>
          </p:cNvPicPr>
          <p:nvPr/>
        </p:nvPicPr>
        <p:blipFill>
          <a:blip r:embed="rId2">
            <a:extLst/>
          </a:blip>
          <a:stretch>
            <a:fillRect/>
          </a:stretch>
        </p:blipFill>
        <p:spPr>
          <a:xfrm>
            <a:off x="-2403306" y="5616627"/>
            <a:ext cx="15849479" cy="3856130"/>
          </a:xfrm>
          <a:prstGeom prst="rect">
            <a:avLst/>
          </a:prstGeom>
          <a:ln w="3175">
            <a:miter lim="400000"/>
          </a:ln>
        </p:spPr>
      </p:pic>
      <p:sp>
        <p:nvSpPr>
          <p:cNvPr id="37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76" name="Frühe Industrieforschung"/>
          <p:cNvSpPr txBox="1"/>
          <p:nvPr>
            <p:ph type="title"/>
          </p:nvPr>
        </p:nvSpPr>
        <p:spPr>
          <a:prstGeom prst="rect">
            <a:avLst/>
          </a:prstGeom>
        </p:spPr>
        <p:txBody>
          <a:bodyPr/>
          <a:lstStyle/>
          <a:p>
            <a:pPr/>
            <a:r>
              <a:t>Frühe Industrieforschung</a:t>
            </a:r>
          </a:p>
        </p:txBody>
      </p:sp>
      <p:sp>
        <p:nvSpPr>
          <p:cNvPr id="377" name="IBM wearables (Bilder rechts)…"/>
          <p:cNvSpPr txBox="1"/>
          <p:nvPr>
            <p:ph type="body" idx="1"/>
          </p:nvPr>
        </p:nvSpPr>
        <p:spPr>
          <a:xfrm>
            <a:off x="203200" y="1346041"/>
            <a:ext cx="12598400" cy="4339899"/>
          </a:xfrm>
          <a:prstGeom prst="rect">
            <a:avLst/>
          </a:prstGeom>
        </p:spPr>
        <p:txBody>
          <a:bodyPr/>
          <a:lstStyle/>
          <a:p>
            <a:pPr marL="708392" indent="-210552"/>
            <a:r>
              <a:rPr sz="2800"/>
              <a:t>IBM wearables (Bilder rechts)</a:t>
            </a:r>
            <a:endParaRPr sz="2800"/>
          </a:p>
          <a:p>
            <a:pPr marL="708392" indent="-210552"/>
            <a:r>
              <a:rPr sz="2800"/>
              <a:t>I-wear (EU-Orojekt, 2003, link mittlerweile tot)</a:t>
            </a:r>
            <a:endParaRPr sz="3400"/>
          </a:p>
          <a:p>
            <a:pPr lvl="1" marL="1116404" indent="-161364">
              <a:defRPr sz="2400"/>
            </a:pPr>
            <a:r>
              <a:t>Siemens, Philips, Samsonite, adidas, starlab.org</a:t>
            </a:r>
          </a:p>
          <a:p>
            <a:pPr lvl="1" marL="1116404" indent="-161364">
              <a:defRPr sz="2400"/>
            </a:pPr>
            <a:r>
              <a:t>Intelligent Clothing</a:t>
            </a:r>
          </a:p>
          <a:p>
            <a:pPr lvl="1" marL="1116404" indent="-161364">
              <a:defRPr sz="2400"/>
            </a:pPr>
            <a:r>
              <a:t>Antennen in Kleidung integriert</a:t>
            </a:r>
          </a:p>
          <a:p>
            <a:pPr marL="708392" indent="-210552">
              <a:defRPr sz="2800"/>
            </a:pPr>
            <a:r>
              <a:t>Xybernaut PC</a:t>
            </a:r>
          </a:p>
          <a:p>
            <a:pPr marL="708392" indent="-210552">
              <a:defRPr sz="2800"/>
            </a:pPr>
            <a:r>
              <a:t>Matsucom onHandPC</a:t>
            </a:r>
          </a:p>
          <a:p>
            <a:pPr marL="708392" indent="-210552">
              <a:defRPr sz="2800"/>
            </a:pPr>
            <a:r>
              <a:t>IBM Linux wrist watch (2001!) </a:t>
            </a:r>
            <a:r>
              <a:rPr sz="800" u="sng">
                <a:hlinkClick r:id="rId3" invalidUrl="" action="" tgtFrame="" tooltip="" history="1" highlightClick="0" endSnd="0"/>
              </a:rPr>
              <a:t>https://techcrunch.com/2010/04/05/remember-the-linux-wristwatch/</a:t>
            </a:r>
            <a:r>
              <a:t> </a:t>
            </a:r>
          </a:p>
        </p:txBody>
      </p:sp>
      <p:sp>
        <p:nvSpPr>
          <p:cNvPr id="3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9" name="linuxwatchjpg.jpg" descr="linuxwatchjpg.jpg"/>
          <p:cNvPicPr>
            <a:picLocks noChangeAspect="0"/>
          </p:cNvPicPr>
          <p:nvPr/>
        </p:nvPicPr>
        <p:blipFill>
          <a:blip r:embed="rId4">
            <a:extLst/>
          </a:blip>
          <a:stretch>
            <a:fillRect/>
          </a:stretch>
        </p:blipFill>
        <p:spPr>
          <a:xfrm>
            <a:off x="10647680" y="5803900"/>
            <a:ext cx="2357121" cy="3481494"/>
          </a:xfrm>
          <a:prstGeom prst="rect">
            <a:avLst/>
          </a:prstGeom>
          <a:ln w="3175">
            <a:miter lim="400000"/>
          </a:ln>
        </p:spPr>
      </p:pic>
      <p:pic>
        <p:nvPicPr>
          <p:cNvPr id="380" name="itsyhand.jpg" descr="itsyhand.jpg"/>
          <p:cNvPicPr>
            <a:picLocks noChangeAspect="0"/>
          </p:cNvPicPr>
          <p:nvPr/>
        </p:nvPicPr>
        <p:blipFill>
          <a:blip r:embed="rId5">
            <a:extLst/>
          </a:blip>
          <a:stretch>
            <a:fillRect/>
          </a:stretch>
        </p:blipFill>
        <p:spPr>
          <a:xfrm>
            <a:off x="8961120" y="0"/>
            <a:ext cx="4043681" cy="2700303"/>
          </a:xfrm>
          <a:prstGeom prst="rect">
            <a:avLst/>
          </a:prstGeom>
          <a:ln w="3175">
            <a:miter lim="400000"/>
          </a:ln>
        </p:spPr>
      </p:pic>
      <p:pic>
        <p:nvPicPr>
          <p:cNvPr id="381" name="open.png" descr="open.png"/>
          <p:cNvPicPr>
            <a:picLocks noChangeAspect="0"/>
          </p:cNvPicPr>
          <p:nvPr/>
        </p:nvPicPr>
        <p:blipFill>
          <a:blip r:embed="rId6">
            <a:extLst/>
          </a:blip>
          <a:stretch>
            <a:fillRect/>
          </a:stretch>
        </p:blipFill>
        <p:spPr>
          <a:xfrm>
            <a:off x="8961120" y="2661920"/>
            <a:ext cx="4043681" cy="3154116"/>
          </a:xfrm>
          <a:prstGeom prst="rect">
            <a:avLst/>
          </a:prstGeom>
          <a:ln w="3175">
            <a:miter lim="400000"/>
          </a:ln>
        </p:spPr>
      </p:pic>
      <p:pic>
        <p:nvPicPr>
          <p:cNvPr id="382" name="xybernaut.jpg" descr="xybernaut.jpg"/>
          <p:cNvPicPr>
            <a:picLocks noChangeAspect="0"/>
          </p:cNvPicPr>
          <p:nvPr/>
        </p:nvPicPr>
        <p:blipFill>
          <a:blip r:embed="rId7">
            <a:extLst/>
          </a:blip>
          <a:stretch>
            <a:fillRect/>
          </a:stretch>
        </p:blipFill>
        <p:spPr>
          <a:xfrm>
            <a:off x="8141547" y="5803900"/>
            <a:ext cx="2451101" cy="3481494"/>
          </a:xfrm>
          <a:prstGeom prst="rect">
            <a:avLst/>
          </a:prstGeom>
          <a:ln w="3175">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8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86" name="Frühe Wearable Produkte"/>
          <p:cNvSpPr txBox="1"/>
          <p:nvPr>
            <p:ph type="title"/>
          </p:nvPr>
        </p:nvSpPr>
        <p:spPr>
          <a:prstGeom prst="rect">
            <a:avLst/>
          </a:prstGeom>
        </p:spPr>
        <p:txBody>
          <a:bodyPr/>
          <a:lstStyle/>
          <a:p>
            <a:pPr/>
            <a:r>
              <a:t>Frühe Wearable Produkte</a:t>
            </a:r>
          </a:p>
        </p:txBody>
      </p:sp>
      <p:sp>
        <p:nvSpPr>
          <p:cNvPr id="387" name="Apple &amp; Burton „Amp Jacket“ (2003)…"/>
          <p:cNvSpPr txBox="1"/>
          <p:nvPr>
            <p:ph type="body" idx="1"/>
          </p:nvPr>
        </p:nvSpPr>
        <p:spPr>
          <a:xfrm>
            <a:off x="2870770" y="1346041"/>
            <a:ext cx="9930830" cy="8012064"/>
          </a:xfrm>
          <a:prstGeom prst="rect">
            <a:avLst/>
          </a:prstGeom>
        </p:spPr>
        <p:txBody>
          <a:bodyPr/>
          <a:lstStyle/>
          <a:p>
            <a:pPr marL="776070" indent="-278230">
              <a:defRPr sz="3700"/>
            </a:pPr>
            <a:r>
              <a:t>Apple &amp; Burton „Amp Jacket“ (2003)</a:t>
            </a:r>
          </a:p>
          <a:p>
            <a:pPr lvl="1" marL="1163469" indent="-208429">
              <a:defRPr sz="3100"/>
            </a:pPr>
            <a:r>
              <a:t>enthielt Apple iPod MP3 player</a:t>
            </a:r>
          </a:p>
          <a:p>
            <a:pPr lvl="1" marL="1163469" indent="-208429">
              <a:defRPr sz="3100"/>
            </a:pPr>
            <a:r>
              <a:t>Bedienung durch Tasten im Ärmel</a:t>
            </a:r>
          </a:p>
          <a:p>
            <a:pPr lvl="1" marL="1163469" indent="-208429">
              <a:defRPr sz="3100"/>
            </a:pPr>
            <a:r>
              <a:t>$500 ohne iPod</a:t>
            </a:r>
          </a:p>
          <a:p>
            <a:pPr marL="776070" indent="-278230">
              <a:defRPr sz="3700"/>
            </a:pPr>
          </a:p>
          <a:p>
            <a:pPr marL="776070" indent="-278230">
              <a:defRPr sz="3700"/>
            </a:pPr>
            <a:r>
              <a:t>Infineon &amp; O‘Neill „Hub Jacket“ (2004)</a:t>
            </a:r>
          </a:p>
          <a:p>
            <a:pPr lvl="1" marL="1163469" indent="-208429">
              <a:defRPr sz="3100"/>
            </a:pPr>
            <a:r>
              <a:t>enthielt eigene Elektronik mit…</a:t>
            </a:r>
          </a:p>
          <a:p>
            <a:pPr lvl="2" marL="1632675" indent="-220435">
              <a:defRPr sz="2700"/>
            </a:pPr>
            <a:r>
              <a:t>128MB MP3 player</a:t>
            </a:r>
          </a:p>
          <a:p>
            <a:pPr lvl="2" marL="1632675" indent="-220435">
              <a:defRPr sz="2700"/>
            </a:pPr>
            <a:r>
              <a:t>Bluetooth Freisprechanlage für Handys</a:t>
            </a:r>
          </a:p>
          <a:p>
            <a:pPr lvl="1" marL="1163469" indent="-208429">
              <a:defRPr sz="3100"/>
            </a:pPr>
            <a:r>
              <a:t>Bedienung durch Tasten im Ärmel</a:t>
            </a:r>
          </a:p>
          <a:p>
            <a:pPr lvl="1" marL="1163469" indent="-208429">
              <a:defRPr sz="3100"/>
            </a:pPr>
            <a:r>
              <a:t>€550 Inch. Elektronik</a:t>
            </a:r>
          </a:p>
        </p:txBody>
      </p:sp>
      <p:sp>
        <p:nvSpPr>
          <p:cNvPr id="38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89" name="1371_large.jpg" descr="1371_large.jpg"/>
          <p:cNvPicPr>
            <a:picLocks noChangeAspect="1"/>
          </p:cNvPicPr>
          <p:nvPr/>
        </p:nvPicPr>
        <p:blipFill>
          <a:blip r:embed="rId2">
            <a:extLst/>
          </a:blip>
          <a:stretch>
            <a:fillRect/>
          </a:stretch>
        </p:blipFill>
        <p:spPr>
          <a:xfrm>
            <a:off x="454942" y="1346041"/>
            <a:ext cx="2682975" cy="3876469"/>
          </a:xfrm>
          <a:prstGeom prst="rect">
            <a:avLst/>
          </a:prstGeom>
          <a:ln w="3175">
            <a:miter lim="400000"/>
          </a:ln>
        </p:spPr>
      </p:pic>
      <p:pic>
        <p:nvPicPr>
          <p:cNvPr id="390" name="HUB2_finalsize_1.jpg" descr="HUB2_finalsize_1.jpg"/>
          <p:cNvPicPr>
            <a:picLocks noChangeAspect="1"/>
          </p:cNvPicPr>
          <p:nvPr/>
        </p:nvPicPr>
        <p:blipFill>
          <a:blip r:embed="rId3">
            <a:extLst/>
          </a:blip>
          <a:stretch>
            <a:fillRect/>
          </a:stretch>
        </p:blipFill>
        <p:spPr>
          <a:xfrm>
            <a:off x="454942" y="4934531"/>
            <a:ext cx="2682727" cy="4006669"/>
          </a:xfrm>
          <a:prstGeom prst="rect">
            <a:avLst/>
          </a:prstGeom>
          <a:ln w="3175">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2" name="Bild" descr="Bild"/>
          <p:cNvPicPr>
            <a:picLocks noChangeAspect="1"/>
          </p:cNvPicPr>
          <p:nvPr/>
        </p:nvPicPr>
        <p:blipFill>
          <a:blip r:embed="rId2">
            <a:extLst/>
          </a:blip>
          <a:stretch>
            <a:fillRect/>
          </a:stretch>
        </p:blipFill>
        <p:spPr>
          <a:xfrm>
            <a:off x="-1" y="2093734"/>
            <a:ext cx="13004801" cy="7635677"/>
          </a:xfrm>
          <a:prstGeom prst="rect">
            <a:avLst/>
          </a:prstGeom>
          <a:ln w="3175"/>
        </p:spPr>
      </p:pic>
      <p:pic>
        <p:nvPicPr>
          <p:cNvPr id="393" name="Bild" descr="Bild"/>
          <p:cNvPicPr>
            <a:picLocks noChangeAspect="1"/>
          </p:cNvPicPr>
          <p:nvPr/>
        </p:nvPicPr>
        <p:blipFill>
          <a:blip r:embed="rId3">
            <a:extLst/>
          </a:blip>
          <a:stretch>
            <a:fillRect/>
          </a:stretch>
        </p:blipFill>
        <p:spPr>
          <a:xfrm>
            <a:off x="5308716" y="-763108"/>
            <a:ext cx="8695765" cy="3695701"/>
          </a:xfrm>
          <a:prstGeom prst="rect">
            <a:avLst/>
          </a:prstGeom>
          <a:ln w="3175"/>
        </p:spPr>
      </p:pic>
      <p:sp>
        <p:nvSpPr>
          <p:cNvPr id="394"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39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6" name="Aktuelle Wearables"/>
          <p:cNvSpPr txBox="1"/>
          <p:nvPr>
            <p:ph type="title"/>
          </p:nvPr>
        </p:nvSpPr>
        <p:spPr>
          <a:xfrm>
            <a:off x="203200" y="205081"/>
            <a:ext cx="4462153" cy="2350132"/>
          </a:xfrm>
          <a:prstGeom prst="rect">
            <a:avLst/>
          </a:prstGeom>
        </p:spPr>
        <p:txBody>
          <a:bodyPr/>
          <a:lstStyle/>
          <a:p>
            <a:pPr/>
            <a:r>
              <a:t>Aktuelle Wearables</a:t>
            </a:r>
          </a:p>
        </p:txBody>
      </p:sp>
      <p:sp>
        <p:nvSpPr>
          <p:cNvPr id="39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8" name="https://producthabits.com/wp-content/uploads/2017/09/Glass-Enterprise-Edition-1.png"/>
          <p:cNvSpPr txBox="1"/>
          <p:nvPr/>
        </p:nvSpPr>
        <p:spPr>
          <a:xfrm>
            <a:off x="9351902" y="2592006"/>
            <a:ext cx="3526942" cy="1672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https://producthabits.com/wp-content/uploads/2017/09/Glass-Enterprise-Edition-1.png</a:t>
            </a:r>
          </a:p>
        </p:txBody>
      </p:sp>
      <p:sp>
        <p:nvSpPr>
          <p:cNvPr id="399" name="https://images.techhive.com/images/article/2016/12/screen-shot-2016-12-14-at-9.58.04-am-100698964-large.jpg"/>
          <p:cNvSpPr txBox="1"/>
          <p:nvPr/>
        </p:nvSpPr>
        <p:spPr>
          <a:xfrm>
            <a:off x="8263194" y="9224082"/>
            <a:ext cx="3942767" cy="15498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600"/>
            </a:lvl1pPr>
          </a:lstStyle>
          <a:p>
            <a:pPr/>
            <a:r>
              <a:t>https://images.techhive.com/images/article/2016/12/screen-shot-2016-12-14-at-9.58.04-am-100698964-large.jpg</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40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03" name="Wearable Nutzung in den U.S.A (1/2017)"/>
          <p:cNvSpPr txBox="1"/>
          <p:nvPr>
            <p:ph type="title"/>
          </p:nvPr>
        </p:nvSpPr>
        <p:spPr>
          <a:prstGeom prst="rect">
            <a:avLst/>
          </a:prstGeom>
        </p:spPr>
        <p:txBody>
          <a:bodyPr/>
          <a:lstStyle/>
          <a:p>
            <a:pPr/>
            <a:r>
              <a:t>Wearable Nutzung in den U.S.A (1/2017)</a:t>
            </a:r>
          </a:p>
        </p:txBody>
      </p:sp>
      <p:sp>
        <p:nvSpPr>
          <p:cNvPr id="40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05" name="Bild" descr="Bild"/>
          <p:cNvPicPr>
            <a:picLocks noChangeAspect="1"/>
          </p:cNvPicPr>
          <p:nvPr/>
        </p:nvPicPr>
        <p:blipFill>
          <a:blip r:embed="rId3">
            <a:extLst/>
          </a:blip>
          <a:stretch>
            <a:fillRect/>
          </a:stretch>
        </p:blipFill>
        <p:spPr>
          <a:xfrm>
            <a:off x="19203" y="952598"/>
            <a:ext cx="11317237" cy="8473595"/>
          </a:xfrm>
          <a:prstGeom prst="rect">
            <a:avLst/>
          </a:prstGeom>
          <a:ln w="3175"/>
        </p:spPr>
      </p:pic>
      <p:sp>
        <p:nvSpPr>
          <p:cNvPr id="406" name="~1 out of 4 U.S. adults own a wearable device (1/2017)…"/>
          <p:cNvSpPr txBox="1"/>
          <p:nvPr>
            <p:ph type="body" sz="quarter" idx="1"/>
          </p:nvPr>
        </p:nvSpPr>
        <p:spPr>
          <a:xfrm>
            <a:off x="3471552" y="8367583"/>
            <a:ext cx="9457048" cy="1092122"/>
          </a:xfrm>
          <a:prstGeom prst="rect">
            <a:avLst/>
          </a:prstGeom>
        </p:spPr>
        <p:txBody>
          <a:bodyPr/>
          <a:lstStyle/>
          <a:p>
            <a:pPr>
              <a:defRPr sz="2800"/>
            </a:pPr>
            <a:r>
              <a:t>~1 out of 4 U.S. adults own a wearable device (1/2017)</a:t>
            </a:r>
          </a:p>
          <a:p>
            <a:pPr lvl="1" marL="656590" indent="-158750">
              <a:defRPr sz="2700"/>
            </a:pPr>
            <a:r>
              <a:rPr sz="1600" u="sng">
                <a:hlinkClick r:id="rId4" invalidUrl="" action="" tgtFrame="" tooltip="" history="1" highlightClick="0" endSnd="0"/>
              </a:rPr>
              <a:t>http://blog.wellable.co/2017/01/04/survey-nearly-25-of-americans-own-a-wearable-device</a:t>
            </a:r>
            <a:r>
              <a:t>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Butz, Krüger, Völkel: Mensch-Maschine-Interaktion, Kapitel 19 - Ubiquitous Computi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19 - Ubiquitous Computing		     		      Folie</a:t>
            </a:r>
          </a:p>
        </p:txBody>
      </p:sp>
      <p:sp>
        <p:nvSpPr>
          <p:cNvPr id="41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12" name="Imaginary Interfaces [UIST 2010]"/>
          <p:cNvSpPr txBox="1"/>
          <p:nvPr>
            <p:ph type="title"/>
          </p:nvPr>
        </p:nvSpPr>
        <p:spPr>
          <a:prstGeom prst="rect">
            <a:avLst/>
          </a:prstGeom>
        </p:spPr>
        <p:txBody>
          <a:bodyPr/>
          <a:lstStyle/>
          <a:p>
            <a:pPr/>
            <a:r>
              <a:t>Imaginary Interfaces [UIST 2010]</a:t>
            </a:r>
          </a:p>
        </p:txBody>
      </p:sp>
      <p:sp>
        <p:nvSpPr>
          <p:cNvPr id="41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4" name="https://www.youtube.com/watch?v=718RDJeISNA"/>
          <p:cNvSpPr txBox="1"/>
          <p:nvPr/>
        </p:nvSpPr>
        <p:spPr>
          <a:xfrm>
            <a:off x="6611513" y="9077946"/>
            <a:ext cx="6340326"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https://www.youtube.com/watch?v=718RDJeISNA</a:t>
            </a:r>
          </a:p>
        </p:txBody>
      </p:sp>
      <p:pic>
        <p:nvPicPr>
          <p:cNvPr id="415" name="UIST 2010 - Imaginary Interfaces_ Spatial Interaction with Empty Hands and without Visual Feedback.mp4" descr="UIST 2010 - Imaginary Interfaces_ Spatial Interaction with Empty Hands and without Visual Feedback.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 y="1398251"/>
            <a:ext cx="13004801" cy="73152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6369" fill="hold"/>
                                        <p:tgtEl>
                                          <p:spTgt spid="41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15"/>
                </p:tgtEl>
              </p:cMediaNode>
            </p:video>
            <p:seq concurrent="1" prevAc="none" nextAc="seek">
              <p:cTn id="8" evtFilter="cancelBubble" nodeType="interactiveSeq" restart="whenNotActive" fill="hold">
                <p:stCondLst>
                  <p:cond delay="0" evt="onClick">
                    <p:tgtEl>
                      <p:spTgt spid="41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15"/>
                                        </p:tgtEl>
                                      </p:cBhvr>
                                    </p:cmd>
                                  </p:childTnLst>
                                </p:cTn>
                              </p:par>
                            </p:childTnLst>
                          </p:cTn>
                        </p:par>
                      </p:childTnLst>
                    </p:cTn>
                  </p:par>
                </p:childTnLst>
              </p:cTn>
              <p:nextCondLst>
                <p:cond delay="0" evt="onClick">
                  <p:tgtEl>
                    <p:spTgt spid="415"/>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