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media/media1.mov" ContentType="video/unknown"/>
  <Override PartName="/ppt/notesSlides/notesSlide8.xml" ContentType="application/vnd.openxmlformats-officedocument.presentationml.notesSlide+xml"/>
  <Override PartName="/ppt/media/media1.mp4" ContentType="video/unknown"/>
  <Override PartName="/ppt/notesSlides/notesSlide9.xml" ContentType="application/vnd.openxmlformats-officedocument.presentationml.notesSlide+xml"/>
  <Override PartName="/ppt/notesSlides/notesSlide10.xml" ContentType="application/vnd.openxmlformats-officedocument.presentationml.notesSlide+xml"/>
  <Override PartName="/ppt/media/media1.mpg" ContentType="video/unknown"/>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57799" marR="57799" indent="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lvl1pPr>
    <a:lvl2pPr marL="57799" marR="57799" indent="34290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lvl2pPr>
    <a:lvl3pPr marL="57799" marR="57799" indent="68580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lvl3pPr>
    <a:lvl4pPr marL="57799" marR="57799" indent="102870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lvl4pPr>
    <a:lvl5pPr marL="57799" marR="57799" indent="137160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lvl5pPr>
    <a:lvl6pPr marL="57799" marR="57799" indent="171450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lvl6pPr>
    <a:lvl7pPr marL="57799" marR="57799" indent="205740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lvl7pPr>
    <a:lvl8pPr marL="57799" marR="57799" indent="240030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lvl8pPr>
    <a:lvl9pPr marL="57799" marR="57799" indent="274320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8F44A2F1-9E1F-4B54-A3A2-5F16C0AD49E2}"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wholeTbl>
    <a:band2H>
      <a:tcTxStyle b="def" i="def"/>
      <a:tcStyle>
        <a:tcBdr/>
        <a:fill>
          <a:solidFill>
            <a:srgbClr val="C5C7C9">
              <a:alpha val="30000"/>
            </a:srgbClr>
          </a:solidFill>
        </a:fill>
      </a:tcStyle>
    </a:band2H>
    <a:firstCol>
      <a:tcTxStyle b="off" i="off">
        <a:fontRef idx="minor">
          <a:srgbClr val="000000"/>
        </a:fontRef>
        <a:srgbClr val="000000"/>
      </a:tcTxStyle>
      <a:tcStyle>
        <a:tcBdr>
          <a:left>
            <a:ln w="28575"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firstCol>
    <a:lastRow>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28575"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lastRow>
    <a:firstRow>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28575"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firstRow>
  </a:tblStyle>
  <a:tblStyle styleId="{C7B018BB-80A7-4F77-B60F-C8B233D01FF8}" styleName="">
    <a:tblBg/>
    <a:wholeTbl>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b="def" i="def"/>
      <a:tcStyle>
        <a:tcBdr/>
        <a:fill>
          <a:solidFill>
            <a:srgbClr val="E1E0DA"/>
          </a:solidFill>
        </a:fill>
      </a:tcStyle>
    </a:band2H>
    <a:firstCol>
      <a:tcTxStyle b="on" i="de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i="de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2"/>
          </a:solidFill>
        </a:fill>
      </a:tcStyle>
    </a:firstRow>
  </a:tblStyle>
  <a:tblStyle styleId="{EEE7283C-3CF3-47DC-8721-378D4A62B228}" styleName="">
    <a:tblBg/>
    <a:wholeTbl>
      <a:tcTxStyle b="def" i="def">
        <a:font>
          <a:latin typeface="Helvetica Light"/>
          <a:ea typeface="Helvetica Light"/>
          <a:cs typeface="Helvetica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3D7"/>
          </a:solidFill>
        </a:fill>
      </a:tcStyle>
    </a:wholeTbl>
    <a:band2H>
      <a:tcTxStyle b="def" i="def"/>
      <a:tcStyle>
        <a:tcBdr/>
        <a:fill>
          <a:solidFill>
            <a:srgbClr val="C3C2C2"/>
          </a:solidFill>
        </a:fill>
      </a:tcStyle>
    </a:band2H>
    <a:firstCol>
      <a:tcTxStyle b="on" i="de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i="de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i="de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b="def" i="def">
        <a:font>
          <a:latin typeface="Helvetica Light"/>
          <a:ea typeface="Helvetica Light"/>
          <a:cs typeface="Helvetica Light"/>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b="def" i="def"/>
      <a:tcStyle>
        <a:tcBdr/>
        <a:fill>
          <a:solidFill>
            <a:srgbClr val="DCE5E6"/>
          </a:solidFill>
        </a:fill>
      </a:tcStyle>
    </a:band2H>
    <a:firstCol>
      <a:tcTxStyle b="on" i="de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i="de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i="de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b="def" i="def">
        <a:font>
          <a:latin typeface="Helvetica Light"/>
          <a:ea typeface="Helvetica Light"/>
          <a:cs typeface="Helvetica Light"/>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b="def" i="def"/>
      <a:tcStyle>
        <a:tcBdr/>
        <a:fill>
          <a:solidFill>
            <a:srgbClr val="DEDEDF"/>
          </a:solidFill>
        </a:fill>
      </a:tcStyle>
    </a:band2H>
    <a:firstCol>
      <a:tcTxStyle b="on" i="de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i="de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i="de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b="def" i="def">
        <a:font>
          <a:latin typeface="Helvetica Light"/>
          <a:ea typeface="Helvetica Light"/>
          <a:cs typeface="Helvetica Light"/>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b="def" i="def"/>
      <a:tcStyle>
        <a:tcBdr/>
        <a:fill>
          <a:solidFill>
            <a:srgbClr val="EDEEEE"/>
          </a:solidFill>
        </a:fill>
      </a:tcStyle>
    </a:band2H>
    <a:firstCol>
      <a:tcTxStyle b="on" i="def">
        <a:font>
          <a:latin typeface="Helvetica"/>
          <a:ea typeface="Helvetica"/>
          <a:cs typeface="Helvetica"/>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4C3C2611-4C71-4FC5-86AE-919BDF0F9419}" styleName="">
    <a:tblBg/>
    <a:wholeTbl>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b="def" i="def"/>
      <a:tcStyle>
        <a:tcBdr/>
        <a:fill>
          <a:solidFill>
            <a:srgbClr val="E3E5E8"/>
          </a:solidFill>
        </a:fill>
      </a:tcStyle>
    </a:band2H>
    <a:firstCol>
      <a:tcTxStyle b="on" i="de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de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21" name="Shape 21"/>
          <p:cNvSpPr/>
          <p:nvPr>
            <p:ph type="sldImg"/>
          </p:nvPr>
        </p:nvSpPr>
        <p:spPr>
          <a:xfrm>
            <a:off x="1143000" y="685800"/>
            <a:ext cx="4572000" cy="3429000"/>
          </a:xfrm>
          <a:prstGeom prst="rect">
            <a:avLst/>
          </a:prstGeom>
        </p:spPr>
        <p:txBody>
          <a:bodyPr/>
          <a:lstStyle/>
          <a:p>
            <a:pPr/>
          </a:p>
        </p:txBody>
      </p:sp>
      <p:sp>
        <p:nvSpPr>
          <p:cNvPr id="22" name="Shape 22"/>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825500" latinLnBrk="0">
      <a:defRPr sz="1500">
        <a:latin typeface="+mn-lt"/>
        <a:ea typeface="+mn-ea"/>
        <a:cs typeface="+mn-cs"/>
        <a:sym typeface="Arial"/>
      </a:defRPr>
    </a:lvl1pPr>
    <a:lvl2pPr indent="228600" defTabSz="825500" latinLnBrk="0">
      <a:defRPr sz="1500">
        <a:latin typeface="+mn-lt"/>
        <a:ea typeface="+mn-ea"/>
        <a:cs typeface="+mn-cs"/>
        <a:sym typeface="Arial"/>
      </a:defRPr>
    </a:lvl2pPr>
    <a:lvl3pPr indent="457200" defTabSz="825500" latinLnBrk="0">
      <a:defRPr sz="1500">
        <a:latin typeface="+mn-lt"/>
        <a:ea typeface="+mn-ea"/>
        <a:cs typeface="+mn-cs"/>
        <a:sym typeface="Arial"/>
      </a:defRPr>
    </a:lvl3pPr>
    <a:lvl4pPr indent="685800" defTabSz="825500" latinLnBrk="0">
      <a:defRPr sz="1500">
        <a:latin typeface="+mn-lt"/>
        <a:ea typeface="+mn-ea"/>
        <a:cs typeface="+mn-cs"/>
        <a:sym typeface="Arial"/>
      </a:defRPr>
    </a:lvl4pPr>
    <a:lvl5pPr indent="914400" defTabSz="825500" latinLnBrk="0">
      <a:defRPr sz="1500">
        <a:latin typeface="+mn-lt"/>
        <a:ea typeface="+mn-ea"/>
        <a:cs typeface="+mn-cs"/>
        <a:sym typeface="Arial"/>
      </a:defRPr>
    </a:lvl5pPr>
    <a:lvl6pPr indent="1143000" defTabSz="825500" latinLnBrk="0">
      <a:defRPr sz="1500">
        <a:latin typeface="+mn-lt"/>
        <a:ea typeface="+mn-ea"/>
        <a:cs typeface="+mn-cs"/>
        <a:sym typeface="Arial"/>
      </a:defRPr>
    </a:lvl6pPr>
    <a:lvl7pPr indent="1371600" defTabSz="825500" latinLnBrk="0">
      <a:defRPr sz="1500">
        <a:latin typeface="+mn-lt"/>
        <a:ea typeface="+mn-ea"/>
        <a:cs typeface="+mn-cs"/>
        <a:sym typeface="Arial"/>
      </a:defRPr>
    </a:lvl7pPr>
    <a:lvl8pPr indent="1600200" defTabSz="825500" latinLnBrk="0">
      <a:defRPr sz="1500">
        <a:latin typeface="+mn-lt"/>
        <a:ea typeface="+mn-ea"/>
        <a:cs typeface="+mn-cs"/>
        <a:sym typeface="Arial"/>
      </a:defRPr>
    </a:lvl8pPr>
    <a:lvl9pPr indent="1828800" defTabSz="825500" latinLnBrk="0">
      <a:defRPr sz="1500">
        <a:latin typeface="+mn-lt"/>
        <a:ea typeface="+mn-ea"/>
        <a:cs typeface="+mn-cs"/>
        <a:sym typeface="Arial"/>
      </a:defRPr>
    </a:lvl9pPr>
  </p:notesStyle>
</p:notesMaster>
</file>

<file path=ppt/notesSlides/_rels/notesSlide1.xml.rels><?xml version="1.0" encoding="UTF-8"?>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2.xml.rels><?xml version="1.0" encoding="UTF-8"?>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Relationships>

</file>

<file path=ppt/notesSlides/_rels/notesSlide3.xml.rels><?xml version="1.0" encoding="UTF-8"?>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Relationships>

</file>

<file path=ppt/notesSlides/_rels/notesSlide4.xml.rels><?xml version="1.0" encoding="UTF-8"?>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Relationships>

</file>

<file path=ppt/notesSlides/_rels/notesSlide5.xml.rels><?xml version="1.0" encoding="UTF-8"?>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Relationships>

</file>

<file path=ppt/notesSlides/_rels/notesSlide6.xml.rels><?xml version="1.0" encoding="UTF-8"?>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Relationships>

</file>

<file path=ppt/notesSlides/_rels/notesSlide7.xml.rels><?xml version="1.0" encoding="UTF-8"?>
<Relationships xmlns="http://schemas.openxmlformats.org/package/2006/relationships"><Relationship Id="rId1" Type="http://schemas.openxmlformats.org/officeDocument/2006/relationships/slide" Target="../slides/slide12.xml"/><Relationship Id="rId2" Type="http://schemas.openxmlformats.org/officeDocument/2006/relationships/notesMaster" Target="../notesMasters/notesMaster1.xml"/></Relationships>

</file>

<file path=ppt/notesSlides/_rels/notesSlide8.xml.rels><?xml version="1.0" encoding="UTF-8"?>
<Relationships xmlns="http://schemas.openxmlformats.org/package/2006/relationships"><Relationship Id="rId1" Type="http://schemas.openxmlformats.org/officeDocument/2006/relationships/slide" Target="../slides/slide14.xml"/><Relationship Id="rId2" Type="http://schemas.openxmlformats.org/officeDocument/2006/relationships/notesMaster" Target="../notesMasters/notesMaster1.xml"/></Relationships>

</file>

<file path=ppt/notesSlides/_rels/notesSlide9.xml.rels><?xml version="1.0" encoding="UTF-8"?>
<Relationships xmlns="http://schemas.openxmlformats.org/package/2006/relationships"><Relationship Id="rId1" Type="http://schemas.openxmlformats.org/officeDocument/2006/relationships/slide" Target="../slides/slide18.xml"/><Relationship Id="rId2" Type="http://schemas.openxmlformats.org/officeDocument/2006/relationships/notesMaster" Target="../notesMasters/notesMaster1.xml"/></Relationships>

</file>

<file path=ppt/notesSlides/_rels/notesSlide10.xml.rels><?xml version="1.0" encoding="UTF-8"?>
<Relationships xmlns="http://schemas.openxmlformats.org/package/2006/relationships"><Relationship Id="rId1" Type="http://schemas.openxmlformats.org/officeDocument/2006/relationships/slide" Target="../slides/slide20.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7" name="Shape 47"/>
          <p:cNvSpPr/>
          <p:nvPr>
            <p:ph type="sldImg"/>
          </p:nvPr>
        </p:nvSpPr>
        <p:spPr>
          <a:prstGeom prst="rect">
            <a:avLst/>
          </a:prstGeom>
        </p:spPr>
        <p:txBody>
          <a:bodyPr/>
          <a:lstStyle/>
          <a:p>
            <a:pPr/>
          </a:p>
        </p:txBody>
      </p:sp>
      <p:sp>
        <p:nvSpPr>
          <p:cNvPr id="48" name="Shape 48"/>
          <p:cNvSpPr/>
          <p:nvPr>
            <p:ph type="body" sz="quarter" idx="1"/>
          </p:nvPr>
        </p:nvSpPr>
        <p:spPr>
          <a:prstGeom prst="rect">
            <a:avLst/>
          </a:prstGeom>
        </p:spPr>
        <p:txBody>
          <a:bodyPr/>
          <a:lstStyle/>
          <a:p>
            <a:pPr/>
            <a:r>
              <a:t>Ein offensichtlicher Unterschied ist die Mobilität: Mobile Geräte sind immer dabei, passen in die Hosentasche, Informationen können schnell und einfach abgerufen werden.</a:t>
            </a:r>
          </a:p>
          <a:p>
            <a:pPr/>
            <a:r>
              <a:t> </a:t>
            </a:r>
          </a:p>
          <a:p>
            <a:pPr/>
            <a:r>
              <a:t>Mobile Geräte werden dadurch häufiger für kürzere Zeitspannen verwendet als Desktop-Systeme, so dass wir häufiger bei anderen Aufgaben unterbrochen werden und diese wieder aufnehmen müssen. </a:t>
            </a:r>
          </a:p>
          <a:p>
            <a:pPr/>
          </a:p>
          <a:p>
            <a:pPr/>
            <a:r>
              <a:t>Mobile Interaktion muss des Weiteren an den Kontext angepasst werden. Ein bekanntes Beispiel ist die Interaktion mit ortsbasierten Diensten, wie z.B. einem Navigationsdienst.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2" name="Shape 62"/>
          <p:cNvSpPr/>
          <p:nvPr>
            <p:ph type="sldImg"/>
          </p:nvPr>
        </p:nvSpPr>
        <p:spPr>
          <a:prstGeom prst="rect">
            <a:avLst/>
          </a:prstGeom>
        </p:spPr>
        <p:txBody>
          <a:bodyPr/>
          <a:lstStyle/>
          <a:p>
            <a:pPr/>
          </a:p>
        </p:txBody>
      </p:sp>
      <p:sp>
        <p:nvSpPr>
          <p:cNvPr id="63" name="Shape 63"/>
          <p:cNvSpPr/>
          <p:nvPr>
            <p:ph type="body" sz="quarter" idx="1"/>
          </p:nvPr>
        </p:nvSpPr>
        <p:spPr>
          <a:prstGeom prst="rect">
            <a:avLst/>
          </a:prstGeom>
        </p:spPr>
        <p:txBody>
          <a:bodyPr/>
          <a:lstStyle/>
          <a:p>
            <a:pPr/>
            <a:r>
              <a:t>Die Android Notification Bar wird zum Sammeln und An- zeigen von Notifikationen benutzt, um so die Unterbrechung während der Verwendung von anderen Applikationen des mobilen Gerätes zu reduzieren.</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7" name="Shape 77"/>
          <p:cNvSpPr/>
          <p:nvPr>
            <p:ph type="sldImg"/>
          </p:nvPr>
        </p:nvSpPr>
        <p:spPr>
          <a:prstGeom prst="rect">
            <a:avLst/>
          </a:prstGeom>
        </p:spPr>
        <p:txBody>
          <a:bodyPr/>
          <a:lstStyle/>
          <a:p>
            <a:pPr/>
          </a:p>
        </p:txBody>
      </p:sp>
      <p:sp>
        <p:nvSpPr>
          <p:cNvPr id="78" name="Shape 78"/>
          <p:cNvSpPr/>
          <p:nvPr>
            <p:ph type="body" sz="quarter" idx="1"/>
          </p:nvPr>
        </p:nvSpPr>
        <p:spPr>
          <a:prstGeom prst="rect">
            <a:avLst/>
          </a:prstGeom>
        </p:spPr>
        <p:txBody>
          <a:bodyPr/>
          <a:lstStyle/>
          <a:p>
            <a:pPr/>
            <a:r>
              <a:t>Fixme! Die letzte Formel ist vermutlich falsch, im Buch nachsehen ob auch dort!</a:t>
            </a:r>
          </a:p>
          <a:p>
            <a:pPr/>
          </a:p>
          <a:p>
            <a:pPr/>
            <a:r>
              <a:t>Tg= Gesamtzeit der Aufgabe inklusive Unterbrechung, Tv= Zeitspanne die vor der Unterbrechung auf die Aufgabe verwendet wurde, Tn= Zeitspanne die nach der Unterbrechung auf die Aufgabe verwendet wird und Tu= Zeitspanne der Unterbrechung.</a:t>
            </a:r>
          </a:p>
          <a:p>
            <a:pPr/>
          </a:p>
          <a:p>
            <a:pPr/>
            <a:r>
              <a:t>Zur Reduktion der Negativeffekte einer Unterbrechung, also zur Verringerung von Tu lassen sich grundsätzlich zwei unterschiedliche Strategien verfolgen: die präventive Strategie und die kurative Strategie.</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6" name="Shape 86"/>
          <p:cNvSpPr/>
          <p:nvPr>
            <p:ph type="sldImg"/>
          </p:nvPr>
        </p:nvSpPr>
        <p:spPr>
          <a:prstGeom prst="rect">
            <a:avLst/>
          </a:prstGeom>
        </p:spPr>
        <p:txBody>
          <a:bodyPr/>
          <a:lstStyle/>
          <a:p>
            <a:pPr/>
          </a:p>
        </p:txBody>
      </p:sp>
      <p:sp>
        <p:nvSpPr>
          <p:cNvPr id="87" name="Shape 87"/>
          <p:cNvSpPr/>
          <p:nvPr>
            <p:ph type="body" sz="quarter" idx="1"/>
          </p:nvPr>
        </p:nvSpPr>
        <p:spPr>
          <a:prstGeom prst="rect">
            <a:avLst/>
          </a:prstGeom>
        </p:spPr>
        <p:txBody>
          <a:bodyPr/>
          <a:lstStyle/>
          <a:p>
            <a:pPr/>
            <a:r>
              <a:t>Beim Hin- und herblicken zwischen mehreren Displays verliert man normal die Orientierung, wo man gerade auf dem anderen Display war.</a:t>
            </a:r>
          </a:p>
          <a:p>
            <a:pPr/>
          </a:p>
          <a:p>
            <a:pPr/>
            <a:r>
              <a:t>In der physikalischen Welt halten die Leute dann einen Finger an die Stelle. Bei Displays, die zu weit weg dafür sind, kann man z.B. ein Fähnchen anzeigen, oder einen Lichtpunkt o.ä.</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5" name="Shape 95"/>
          <p:cNvSpPr/>
          <p:nvPr>
            <p:ph type="sldImg"/>
          </p:nvPr>
        </p:nvSpPr>
        <p:spPr>
          <a:prstGeom prst="rect">
            <a:avLst/>
          </a:prstGeom>
        </p:spPr>
        <p:txBody>
          <a:bodyPr/>
          <a:lstStyle/>
          <a:p>
            <a:pPr/>
          </a:p>
        </p:txBody>
      </p:sp>
      <p:sp>
        <p:nvSpPr>
          <p:cNvPr id="96" name="Shape 96"/>
          <p:cNvSpPr/>
          <p:nvPr>
            <p:ph type="body" sz="quarter" idx="1"/>
          </p:nvPr>
        </p:nvSpPr>
        <p:spPr>
          <a:prstGeom prst="rect">
            <a:avLst/>
          </a:prstGeom>
        </p:spPr>
        <p:txBody>
          <a:bodyPr/>
          <a:lstStyle/>
          <a:p>
            <a:pPr/>
            <a:r>
              <a:t>Der mittlere Button erlaubt einen Anruf zu halten, ohne dass dies der Anrufer bemerkt.</a:t>
            </a:r>
          </a:p>
          <a:p>
            <a:pPr/>
          </a:p>
          <a:p>
            <a:pPr/>
            <a:r>
              <a:t>Dabei wird einfach nur der Alarm vorübergehend unterdrückt. Der Anrufer merkt davon nichts, für ihn klingelt es einfach weiter. Der Angerufene kann allerdings noch schnell eine Operation zu Ende führen, bevor er dann das Telefonat annimmt.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1" name="Shape 111"/>
          <p:cNvSpPr/>
          <p:nvPr>
            <p:ph type="sldImg"/>
          </p:nvPr>
        </p:nvSpPr>
        <p:spPr>
          <a:prstGeom prst="rect">
            <a:avLst/>
          </a:prstGeom>
        </p:spPr>
        <p:txBody>
          <a:bodyPr/>
          <a:lstStyle/>
          <a:p>
            <a:pPr/>
          </a:p>
        </p:txBody>
      </p:sp>
      <p:sp>
        <p:nvSpPr>
          <p:cNvPr id="112" name="Shape 112"/>
          <p:cNvSpPr/>
          <p:nvPr>
            <p:ph type="body" sz="quarter" idx="1"/>
          </p:nvPr>
        </p:nvSpPr>
        <p:spPr>
          <a:prstGeom prst="rect">
            <a:avLst/>
          </a:prstGeom>
        </p:spPr>
        <p:txBody>
          <a:bodyPr/>
          <a:lstStyle/>
          <a:p>
            <a:pPr/>
            <a:r>
              <a:t>Knöpfe und Schalter erlauben explizite Interaktion, die implizite Interaktion mit dem Navigationssystem erfolgt über die Bewegung des Autos und dem GPS, bzw. den Radumlaufsensoren.  </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3" name="Shape 133"/>
          <p:cNvSpPr/>
          <p:nvPr>
            <p:ph type="sldImg"/>
          </p:nvPr>
        </p:nvSpPr>
        <p:spPr>
          <a:prstGeom prst="rect">
            <a:avLst/>
          </a:prstGeom>
        </p:spPr>
        <p:txBody>
          <a:bodyPr/>
          <a:lstStyle/>
          <a:p>
            <a:pPr/>
          </a:p>
        </p:txBody>
      </p:sp>
      <p:sp>
        <p:nvSpPr>
          <p:cNvPr id="134" name="Shape 134"/>
          <p:cNvSpPr/>
          <p:nvPr>
            <p:ph type="body" sz="quarter" idx="1"/>
          </p:nvPr>
        </p:nvSpPr>
        <p:spPr>
          <a:prstGeom prst="rect">
            <a:avLst/>
          </a:prstGeom>
        </p:spPr>
        <p:txBody>
          <a:bodyPr/>
          <a:lstStyle/>
          <a:p>
            <a:pPr/>
            <a:r>
              <a:t>Visualisierungen, die über die Ausdehnung und Auflösung eines kleinen Bildschirms (Peephole) hinausgehen, können auf zwei Arten mit kleinen Displays exploriert werden. Links ist ein statisches Peephole zu sehen, hinter dem sich der Hintergrund verschiebt, Rechts ein dynamisches Peephole, welches vor einem statischen Hintergrund verschoben wird.</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9" name="Shape 149"/>
          <p:cNvSpPr/>
          <p:nvPr>
            <p:ph type="sldImg"/>
          </p:nvPr>
        </p:nvSpPr>
        <p:spPr>
          <a:prstGeom prst="rect">
            <a:avLst/>
          </a:prstGeom>
        </p:spPr>
        <p:txBody>
          <a:bodyPr/>
          <a:lstStyle/>
          <a:p>
            <a:pPr/>
          </a:p>
        </p:txBody>
      </p:sp>
      <p:sp>
        <p:nvSpPr>
          <p:cNvPr id="150" name="Shape 150"/>
          <p:cNvSpPr/>
          <p:nvPr>
            <p:ph type="body" sz="quarter" idx="1"/>
          </p:nvPr>
        </p:nvSpPr>
        <p:spPr>
          <a:prstGeom prst="rect">
            <a:avLst/>
          </a:prstGeom>
        </p:spPr>
        <p:txBody>
          <a:bodyPr/>
          <a:lstStyle/>
          <a:p>
            <a:pPr/>
            <a:r>
              <a:t>Links: die Methode Halo zur Visualisierung von off-screen Inhalten. Inhalte außerhalb des Bildschirms werden durch einen Kreisaus- schnitt auf dem Bildschirm visualisiert. Rechts: die Methode Wedge, die statt eines Kreisbogen eine Keildarstellung verwendet, deren nicht-sichtbare Spitze auf off-screen Elemente zeigt (Bilder aus Baudisch und Rosenholz [8] und Gustafson et al. [41]).</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1" name="Shape 181"/>
          <p:cNvSpPr/>
          <p:nvPr>
            <p:ph type="sldImg"/>
          </p:nvPr>
        </p:nvSpPr>
        <p:spPr>
          <a:prstGeom prst="rect">
            <a:avLst/>
          </a:prstGeom>
        </p:spPr>
        <p:txBody>
          <a:bodyPr/>
          <a:lstStyle/>
          <a:p>
            <a:pPr/>
          </a:p>
        </p:txBody>
      </p:sp>
      <p:sp>
        <p:nvSpPr>
          <p:cNvPr id="182" name="Shape 182"/>
          <p:cNvSpPr/>
          <p:nvPr>
            <p:ph type="body" sz="quarter" idx="1"/>
          </p:nvPr>
        </p:nvSpPr>
        <p:spPr>
          <a:prstGeom prst="rect">
            <a:avLst/>
          </a:prstGeom>
        </p:spPr>
        <p:txBody>
          <a:bodyPr/>
          <a:lstStyle/>
          <a:p>
            <a:pPr/>
            <a:r>
              <a:t>Eine Menge von einfachen Gesten, die mit einem mobilen Gerät ausgeführt werden können und mit einer Erkennungsrate von 80 Prozent verhältnismäßig robust zu erkennen sind</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6" name="Shape 196"/>
          <p:cNvSpPr/>
          <p:nvPr>
            <p:ph type="sldImg"/>
          </p:nvPr>
        </p:nvSpPr>
        <p:spPr>
          <a:prstGeom prst="rect">
            <a:avLst/>
          </a:prstGeom>
        </p:spPr>
        <p:txBody>
          <a:bodyPr/>
          <a:lstStyle/>
          <a:p>
            <a:pPr/>
          </a:p>
        </p:txBody>
      </p:sp>
      <p:sp>
        <p:nvSpPr>
          <p:cNvPr id="197" name="Shape 197"/>
          <p:cNvSpPr/>
          <p:nvPr>
            <p:ph type="body" sz="quarter" idx="1"/>
          </p:nvPr>
        </p:nvSpPr>
        <p:spPr>
          <a:prstGeom prst="rect">
            <a:avLst/>
          </a:prstGeom>
        </p:spPr>
        <p:txBody>
          <a:bodyPr/>
          <a:lstStyle/>
          <a:p>
            <a:pPr/>
            <a:r>
              <a:t>Beispiel von integrierter Sensorik in einem modernen Smartphone - Hier am Beispiel des iPhone 4, welches mehr als zehn Sensoren besitzt.</a:t>
            </a:r>
          </a:p>
        </p:txBody>
      </p:sp>
    </p:spTree>
  </p:cSld>
  <p:clrMapOvr>
    <a:masterClrMapping/>
  </p:clrMapOvr>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MMI Buch Master">
    <p:spTree>
      <p:nvGrpSpPr>
        <p:cNvPr id="1" name=""/>
        <p:cNvGrpSpPr/>
        <p:nvPr/>
      </p:nvGrpSpPr>
      <p:grpSpPr>
        <a:xfrm>
          <a:off x="0" y="0"/>
          <a:ext cx="0" cy="0"/>
          <a:chOff x="0" y="0"/>
          <a:chExt cx="0" cy="0"/>
        </a:xfrm>
      </p:grpSpPr>
      <p:sp>
        <p:nvSpPr>
          <p:cNvPr id="13" name="Titeltext"/>
          <p:cNvSpPr txBox="1"/>
          <p:nvPr>
            <p:ph type="title"/>
          </p:nvPr>
        </p:nvSpPr>
        <p:spPr>
          <a:prstGeom prst="rect">
            <a:avLst/>
          </a:prstGeom>
        </p:spPr>
        <p:txBody>
          <a:bodyPr/>
          <a:lstStyle/>
          <a:p>
            <a:pPr/>
            <a:r>
              <a:t>Titeltext</a:t>
            </a:r>
          </a:p>
        </p:txBody>
      </p:sp>
      <p:sp>
        <p:nvSpPr>
          <p:cNvPr id="14" name="Textebene 1…"/>
          <p:cNvSpPr txBox="1"/>
          <p:nvPr>
            <p:ph type="body" idx="1"/>
          </p:nvPr>
        </p:nvSpPr>
        <p:spPr>
          <a:prstGeom prst="rect">
            <a:avLst/>
          </a:prstGeom>
        </p:spPr>
        <p:txBody>
          <a:bodyPr/>
          <a:lstStyle/>
          <a:p>
            <a:pPr/>
            <a:r>
              <a:t>Textebene 1</a:t>
            </a:r>
          </a:p>
          <a:p>
            <a:pPr lvl="1"/>
            <a:r>
              <a:t>Textebene 2</a:t>
            </a:r>
          </a:p>
          <a:p>
            <a:pPr lvl="2"/>
            <a:r>
              <a:t>Textebene 3</a:t>
            </a:r>
          </a:p>
          <a:p>
            <a:pPr lvl="3"/>
            <a:r>
              <a:t>Textebene 4</a:t>
            </a:r>
          </a:p>
          <a:p>
            <a:pPr lvl="4"/>
            <a:r>
              <a:t>Textebene 5</a:t>
            </a:r>
          </a:p>
        </p:txBody>
      </p:sp>
      <p:sp>
        <p:nvSpPr>
          <p:cNvPr id="15" name="Foliennumm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Butz, Krüger, Völkel: Mensch-Maschine-Interaktion, Kapitel 18 - Mobile Interaktion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18 - Mobile Interaktion 		       		      Folie</a:t>
            </a:r>
          </a:p>
        </p:txBody>
      </p:sp>
      <p:sp>
        <p:nvSpPr>
          <p:cNvPr id="3"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4" name="Titeltext"/>
          <p:cNvSpPr txBox="1"/>
          <p:nvPr>
            <p:ph type="title"/>
          </p:nvPr>
        </p:nvSpPr>
        <p:spPr>
          <a:xfrm>
            <a:off x="203200" y="205081"/>
            <a:ext cx="12598400" cy="828677"/>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nchor="ctr"/>
          <a:lstStyle/>
          <a:p>
            <a:pPr/>
            <a:r>
              <a:t>Titeltext</a:t>
            </a:r>
          </a:p>
        </p:txBody>
      </p:sp>
      <p:sp>
        <p:nvSpPr>
          <p:cNvPr id="5" name="Textebene 1…"/>
          <p:cNvSpPr txBox="1"/>
          <p:nvPr>
            <p:ph type="body" idx="1"/>
          </p:nvPr>
        </p:nvSpPr>
        <p:spPr>
          <a:xfrm>
            <a:off x="203200" y="1346041"/>
            <a:ext cx="12598400" cy="80120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lstStyle>
            <a:lvl2pPr marL="765730" indent="-267890">
              <a:spcBef>
                <a:spcPts val="900"/>
              </a:spcBef>
              <a:buChar char="–"/>
              <a:defRPr sz="3000"/>
            </a:lvl2pPr>
            <a:lvl3pPr marL="1167311" indent="-212271">
              <a:spcBef>
                <a:spcPts val="700"/>
              </a:spcBef>
              <a:defRPr sz="2600"/>
            </a:lvl3pPr>
            <a:lvl4pPr marL="1620058" indent="-207818">
              <a:spcBef>
                <a:spcPts val="600"/>
              </a:spcBef>
              <a:buChar char="–"/>
              <a:defRPr sz="2000"/>
            </a:lvl4pPr>
            <a:lvl5pPr marL="2077258" indent="-207818">
              <a:spcBef>
                <a:spcPts val="600"/>
              </a:spcBef>
              <a:buChar char="»"/>
              <a:defRPr sz="2000"/>
            </a:lvl5pPr>
          </a:lstStyle>
          <a:p>
            <a:pPr/>
            <a:r>
              <a:t>Textebene 1</a:t>
            </a:r>
          </a:p>
          <a:p>
            <a:pPr lvl="1"/>
            <a:r>
              <a:t>Textebene 2</a:t>
            </a:r>
          </a:p>
          <a:p>
            <a:pPr lvl="2"/>
            <a:r>
              <a:t>Textebene 3</a:t>
            </a:r>
          </a:p>
          <a:p>
            <a:pPr lvl="3"/>
            <a:r>
              <a:t>Textebene 4</a:t>
            </a:r>
          </a:p>
          <a:p>
            <a:pPr lvl="4"/>
            <a:r>
              <a:t>Textebene 5</a:t>
            </a:r>
          </a:p>
        </p:txBody>
      </p:sp>
      <p:sp>
        <p:nvSpPr>
          <p:cNvPr id="6" name="Foliennummer"/>
          <p:cNvSpPr txBox="1"/>
          <p:nvPr>
            <p:ph type="sldNum" sz="quarter" idx="2"/>
          </p:nvPr>
        </p:nvSpPr>
        <p:spPr>
          <a:xfrm>
            <a:off x="12546999" y="9497434"/>
            <a:ext cx="291749" cy="278664"/>
          </a:xfrm>
          <a:prstGeom prst="rect">
            <a:avLst/>
          </a:prstGeom>
          <a:ln w="3175">
            <a:miter lim="400000"/>
          </a:ln>
        </p:spPr>
        <p:txBody>
          <a:bodyPr wrap="none" lIns="40640" tIns="40640" rIns="40640" bIns="40640">
            <a:spAutoFit/>
          </a:bodyPr>
          <a:lstStyle>
            <a:lvl1pPr marL="0" marR="0" algn="ctr" defTabSz="825500">
              <a:defRPr sz="1400"/>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Lst>
  <p:transition xmlns:p14="http://schemas.microsoft.com/office/powerpoint/2010/main" spd="med" advClick="1"/>
  <p:txStyles>
    <p:titleStyle>
      <a:lvl1pPr marL="57799" marR="57799" indent="0" algn="l" defTabSz="1295400" rtl="0" latinLnBrk="0">
        <a:lnSpc>
          <a:spcPct val="100000"/>
        </a:lnSpc>
        <a:spcBef>
          <a:spcPts val="0"/>
        </a:spcBef>
        <a:spcAft>
          <a:spcPts val="0"/>
        </a:spcAft>
        <a:buClrTx/>
        <a:buSzTx/>
        <a:buFontTx/>
        <a:buNone/>
        <a:tabLst/>
        <a:defRPr b="0" baseline="0" cap="none" i="0" spc="0" strike="noStrike" sz="4800" u="none">
          <a:solidFill>
            <a:srgbClr val="000000"/>
          </a:solidFill>
          <a:uFill>
            <a:solidFill>
              <a:srgbClr val="000000"/>
            </a:solidFill>
          </a:uFill>
          <a:latin typeface="+mn-lt"/>
          <a:ea typeface="+mn-ea"/>
          <a:cs typeface="+mn-cs"/>
          <a:sym typeface="Arial"/>
        </a:defRPr>
      </a:lvl1pPr>
      <a:lvl2pPr marL="57799" marR="57799" indent="228600" algn="l" defTabSz="1295400" rtl="0" latinLnBrk="0">
        <a:lnSpc>
          <a:spcPct val="100000"/>
        </a:lnSpc>
        <a:spcBef>
          <a:spcPts val="0"/>
        </a:spcBef>
        <a:spcAft>
          <a:spcPts val="0"/>
        </a:spcAft>
        <a:buClrTx/>
        <a:buSzTx/>
        <a:buFontTx/>
        <a:buNone/>
        <a:tabLst/>
        <a:defRPr b="0" baseline="0" cap="none" i="0" spc="0" strike="noStrike" sz="4800" u="none">
          <a:solidFill>
            <a:srgbClr val="000000"/>
          </a:solidFill>
          <a:uFill>
            <a:solidFill>
              <a:srgbClr val="000000"/>
            </a:solidFill>
          </a:uFill>
          <a:latin typeface="+mn-lt"/>
          <a:ea typeface="+mn-ea"/>
          <a:cs typeface="+mn-cs"/>
          <a:sym typeface="Arial"/>
        </a:defRPr>
      </a:lvl2pPr>
      <a:lvl3pPr marL="57799" marR="57799" indent="457200" algn="l" defTabSz="1295400" rtl="0" latinLnBrk="0">
        <a:lnSpc>
          <a:spcPct val="100000"/>
        </a:lnSpc>
        <a:spcBef>
          <a:spcPts val="0"/>
        </a:spcBef>
        <a:spcAft>
          <a:spcPts val="0"/>
        </a:spcAft>
        <a:buClrTx/>
        <a:buSzTx/>
        <a:buFontTx/>
        <a:buNone/>
        <a:tabLst/>
        <a:defRPr b="0" baseline="0" cap="none" i="0" spc="0" strike="noStrike" sz="4800" u="none">
          <a:solidFill>
            <a:srgbClr val="000000"/>
          </a:solidFill>
          <a:uFill>
            <a:solidFill>
              <a:srgbClr val="000000"/>
            </a:solidFill>
          </a:uFill>
          <a:latin typeface="+mn-lt"/>
          <a:ea typeface="+mn-ea"/>
          <a:cs typeface="+mn-cs"/>
          <a:sym typeface="Arial"/>
        </a:defRPr>
      </a:lvl3pPr>
      <a:lvl4pPr marL="57799" marR="57799" indent="685800" algn="l" defTabSz="1295400" rtl="0" latinLnBrk="0">
        <a:lnSpc>
          <a:spcPct val="100000"/>
        </a:lnSpc>
        <a:spcBef>
          <a:spcPts val="0"/>
        </a:spcBef>
        <a:spcAft>
          <a:spcPts val="0"/>
        </a:spcAft>
        <a:buClrTx/>
        <a:buSzTx/>
        <a:buFontTx/>
        <a:buNone/>
        <a:tabLst/>
        <a:defRPr b="0" baseline="0" cap="none" i="0" spc="0" strike="noStrike" sz="4800" u="none">
          <a:solidFill>
            <a:srgbClr val="000000"/>
          </a:solidFill>
          <a:uFill>
            <a:solidFill>
              <a:srgbClr val="000000"/>
            </a:solidFill>
          </a:uFill>
          <a:latin typeface="+mn-lt"/>
          <a:ea typeface="+mn-ea"/>
          <a:cs typeface="+mn-cs"/>
          <a:sym typeface="Arial"/>
        </a:defRPr>
      </a:lvl4pPr>
      <a:lvl5pPr marL="57799" marR="57799" indent="914400" algn="l" defTabSz="1295400" rtl="0" latinLnBrk="0">
        <a:lnSpc>
          <a:spcPct val="100000"/>
        </a:lnSpc>
        <a:spcBef>
          <a:spcPts val="0"/>
        </a:spcBef>
        <a:spcAft>
          <a:spcPts val="0"/>
        </a:spcAft>
        <a:buClrTx/>
        <a:buSzTx/>
        <a:buFontTx/>
        <a:buNone/>
        <a:tabLst/>
        <a:defRPr b="0" baseline="0" cap="none" i="0" spc="0" strike="noStrike" sz="4800" u="none">
          <a:solidFill>
            <a:srgbClr val="000000"/>
          </a:solidFill>
          <a:uFill>
            <a:solidFill>
              <a:srgbClr val="000000"/>
            </a:solidFill>
          </a:uFill>
          <a:latin typeface="+mn-lt"/>
          <a:ea typeface="+mn-ea"/>
          <a:cs typeface="+mn-cs"/>
          <a:sym typeface="Arial"/>
        </a:defRPr>
      </a:lvl5pPr>
      <a:lvl6pPr marL="57799" marR="57799" indent="1143000" algn="l" defTabSz="1295400" rtl="0" latinLnBrk="0">
        <a:lnSpc>
          <a:spcPct val="100000"/>
        </a:lnSpc>
        <a:spcBef>
          <a:spcPts val="0"/>
        </a:spcBef>
        <a:spcAft>
          <a:spcPts val="0"/>
        </a:spcAft>
        <a:buClrTx/>
        <a:buSzTx/>
        <a:buFontTx/>
        <a:buNone/>
        <a:tabLst/>
        <a:defRPr b="0" baseline="0" cap="none" i="0" spc="0" strike="noStrike" sz="4800" u="none">
          <a:solidFill>
            <a:srgbClr val="000000"/>
          </a:solidFill>
          <a:uFill>
            <a:solidFill>
              <a:srgbClr val="000000"/>
            </a:solidFill>
          </a:uFill>
          <a:latin typeface="+mn-lt"/>
          <a:ea typeface="+mn-ea"/>
          <a:cs typeface="+mn-cs"/>
          <a:sym typeface="Arial"/>
        </a:defRPr>
      </a:lvl6pPr>
      <a:lvl7pPr marL="57799" marR="57799" indent="1371600" algn="l" defTabSz="1295400" rtl="0" latinLnBrk="0">
        <a:lnSpc>
          <a:spcPct val="100000"/>
        </a:lnSpc>
        <a:spcBef>
          <a:spcPts val="0"/>
        </a:spcBef>
        <a:spcAft>
          <a:spcPts val="0"/>
        </a:spcAft>
        <a:buClrTx/>
        <a:buSzTx/>
        <a:buFontTx/>
        <a:buNone/>
        <a:tabLst/>
        <a:defRPr b="0" baseline="0" cap="none" i="0" spc="0" strike="noStrike" sz="4800" u="none">
          <a:solidFill>
            <a:srgbClr val="000000"/>
          </a:solidFill>
          <a:uFill>
            <a:solidFill>
              <a:srgbClr val="000000"/>
            </a:solidFill>
          </a:uFill>
          <a:latin typeface="+mn-lt"/>
          <a:ea typeface="+mn-ea"/>
          <a:cs typeface="+mn-cs"/>
          <a:sym typeface="Arial"/>
        </a:defRPr>
      </a:lvl7pPr>
      <a:lvl8pPr marL="57799" marR="57799" indent="1600200" algn="l" defTabSz="1295400" rtl="0" latinLnBrk="0">
        <a:lnSpc>
          <a:spcPct val="100000"/>
        </a:lnSpc>
        <a:spcBef>
          <a:spcPts val="0"/>
        </a:spcBef>
        <a:spcAft>
          <a:spcPts val="0"/>
        </a:spcAft>
        <a:buClrTx/>
        <a:buSzTx/>
        <a:buFontTx/>
        <a:buNone/>
        <a:tabLst/>
        <a:defRPr b="0" baseline="0" cap="none" i="0" spc="0" strike="noStrike" sz="4800" u="none">
          <a:solidFill>
            <a:srgbClr val="000000"/>
          </a:solidFill>
          <a:uFill>
            <a:solidFill>
              <a:srgbClr val="000000"/>
            </a:solidFill>
          </a:uFill>
          <a:latin typeface="+mn-lt"/>
          <a:ea typeface="+mn-ea"/>
          <a:cs typeface="+mn-cs"/>
          <a:sym typeface="Arial"/>
        </a:defRPr>
      </a:lvl8pPr>
      <a:lvl9pPr marL="57799" marR="57799" indent="1828800" algn="l" defTabSz="1295400" rtl="0" latinLnBrk="0">
        <a:lnSpc>
          <a:spcPct val="100000"/>
        </a:lnSpc>
        <a:spcBef>
          <a:spcPts val="0"/>
        </a:spcBef>
        <a:spcAft>
          <a:spcPts val="0"/>
        </a:spcAft>
        <a:buClrTx/>
        <a:buSzTx/>
        <a:buFontTx/>
        <a:buNone/>
        <a:tabLst/>
        <a:defRPr b="0" baseline="0" cap="none" i="0" spc="0" strike="noStrike" sz="4800" u="none">
          <a:solidFill>
            <a:srgbClr val="000000"/>
          </a:solidFill>
          <a:uFill>
            <a:solidFill>
              <a:srgbClr val="000000"/>
            </a:solidFill>
          </a:uFill>
          <a:latin typeface="+mn-lt"/>
          <a:ea typeface="+mn-ea"/>
          <a:cs typeface="+mn-cs"/>
          <a:sym typeface="Arial"/>
        </a:defRPr>
      </a:lvl9pPr>
    </p:titleStyle>
    <p:bodyStyle>
      <a:lvl1pPr marL="365492" marR="57799" indent="-324852" algn="l" defTabSz="1295400" rtl="0" latinLnBrk="0">
        <a:lnSpc>
          <a:spcPct val="100000"/>
        </a:lnSpc>
        <a:spcBef>
          <a:spcPts val="1000"/>
        </a:spcBef>
        <a:spcAft>
          <a:spcPts val="0"/>
        </a:spcAft>
        <a:buClrTx/>
        <a:buSzPct val="100000"/>
        <a:buFontTx/>
        <a:buChar char="•"/>
        <a:tabLst/>
        <a:defRPr b="0" baseline="0" cap="none" i="0" spc="0" strike="noStrike" sz="3600" u="none">
          <a:solidFill>
            <a:srgbClr val="000000"/>
          </a:solidFill>
          <a:uFill>
            <a:solidFill>
              <a:srgbClr val="000000"/>
            </a:solidFill>
          </a:uFill>
          <a:latin typeface="+mn-lt"/>
          <a:ea typeface="+mn-ea"/>
          <a:cs typeface="+mn-cs"/>
          <a:sym typeface="Arial"/>
        </a:defRPr>
      </a:lvl1pPr>
      <a:lvl2pPr marL="819308" marR="57799" indent="-321468" algn="l" defTabSz="1295400" rtl="0" latinLnBrk="0">
        <a:lnSpc>
          <a:spcPct val="100000"/>
        </a:lnSpc>
        <a:spcBef>
          <a:spcPts val="1000"/>
        </a:spcBef>
        <a:spcAft>
          <a:spcPts val="0"/>
        </a:spcAft>
        <a:buClrTx/>
        <a:buSzPct val="100000"/>
        <a:buFontTx/>
        <a:buChar char="•"/>
        <a:tabLst/>
        <a:defRPr b="0" baseline="0" cap="none" i="0" spc="0" strike="noStrike" sz="3600" u="none">
          <a:solidFill>
            <a:srgbClr val="000000"/>
          </a:solidFill>
          <a:uFill>
            <a:solidFill>
              <a:srgbClr val="000000"/>
            </a:solidFill>
          </a:uFill>
          <a:latin typeface="+mn-lt"/>
          <a:ea typeface="+mn-ea"/>
          <a:cs typeface="+mn-cs"/>
          <a:sym typeface="Arial"/>
        </a:defRPr>
      </a:lvl2pPr>
      <a:lvl3pPr marL="1248954" marR="57799" indent="-293914" algn="l" defTabSz="1295400" rtl="0" latinLnBrk="0">
        <a:lnSpc>
          <a:spcPct val="100000"/>
        </a:lnSpc>
        <a:spcBef>
          <a:spcPts val="1000"/>
        </a:spcBef>
        <a:spcAft>
          <a:spcPts val="0"/>
        </a:spcAft>
        <a:buClrTx/>
        <a:buSzPct val="100000"/>
        <a:buFontTx/>
        <a:buChar char="•"/>
        <a:tabLst/>
        <a:defRPr b="0" baseline="0" cap="none" i="0" spc="0" strike="noStrike" sz="3600" u="none">
          <a:solidFill>
            <a:srgbClr val="000000"/>
          </a:solidFill>
          <a:uFill>
            <a:solidFill>
              <a:srgbClr val="000000"/>
            </a:solidFill>
          </a:uFill>
          <a:latin typeface="+mn-lt"/>
          <a:ea typeface="+mn-ea"/>
          <a:cs typeface="+mn-cs"/>
          <a:sym typeface="Arial"/>
        </a:defRPr>
      </a:lvl3pPr>
      <a:lvl4pPr marL="1786312" marR="57799" indent="-374072" algn="l" defTabSz="1295400" rtl="0" latinLnBrk="0">
        <a:lnSpc>
          <a:spcPct val="100000"/>
        </a:lnSpc>
        <a:spcBef>
          <a:spcPts val="1000"/>
        </a:spcBef>
        <a:spcAft>
          <a:spcPts val="0"/>
        </a:spcAft>
        <a:buClrTx/>
        <a:buSzPct val="100000"/>
        <a:buFontTx/>
        <a:buChar char="•"/>
        <a:tabLst/>
        <a:defRPr b="0" baseline="0" cap="none" i="0" spc="0" strike="noStrike" sz="3600" u="none">
          <a:solidFill>
            <a:srgbClr val="000000"/>
          </a:solidFill>
          <a:uFill>
            <a:solidFill>
              <a:srgbClr val="000000"/>
            </a:solidFill>
          </a:uFill>
          <a:latin typeface="+mn-lt"/>
          <a:ea typeface="+mn-ea"/>
          <a:cs typeface="+mn-cs"/>
          <a:sym typeface="Arial"/>
        </a:defRPr>
      </a:lvl4pPr>
      <a:lvl5pPr marL="2243512" marR="57799" indent="-374072" algn="l" defTabSz="1295400" rtl="0" latinLnBrk="0">
        <a:lnSpc>
          <a:spcPct val="100000"/>
        </a:lnSpc>
        <a:spcBef>
          <a:spcPts val="1000"/>
        </a:spcBef>
        <a:spcAft>
          <a:spcPts val="0"/>
        </a:spcAft>
        <a:buClrTx/>
        <a:buSzPct val="100000"/>
        <a:buFontTx/>
        <a:buChar char="•"/>
        <a:tabLst/>
        <a:defRPr b="0" baseline="0" cap="none" i="0" spc="0" strike="noStrike" sz="3600" u="none">
          <a:solidFill>
            <a:srgbClr val="000000"/>
          </a:solidFill>
          <a:uFill>
            <a:solidFill>
              <a:srgbClr val="000000"/>
            </a:solidFill>
          </a:uFill>
          <a:latin typeface="+mn-lt"/>
          <a:ea typeface="+mn-ea"/>
          <a:cs typeface="+mn-cs"/>
          <a:sym typeface="Arial"/>
        </a:defRPr>
      </a:lvl5pPr>
      <a:lvl6pPr marL="2243512" marR="57799" indent="-374072" algn="l" defTabSz="1295400" rtl="0" latinLnBrk="0">
        <a:lnSpc>
          <a:spcPct val="100000"/>
        </a:lnSpc>
        <a:spcBef>
          <a:spcPts val="1000"/>
        </a:spcBef>
        <a:spcAft>
          <a:spcPts val="0"/>
        </a:spcAft>
        <a:buClrTx/>
        <a:buSzPct val="100000"/>
        <a:buFontTx/>
        <a:buChar char="•"/>
        <a:tabLst/>
        <a:defRPr b="0" baseline="0" cap="none" i="0" spc="0" strike="noStrike" sz="3600" u="none">
          <a:solidFill>
            <a:srgbClr val="000000"/>
          </a:solidFill>
          <a:uFill>
            <a:solidFill>
              <a:srgbClr val="000000"/>
            </a:solidFill>
          </a:uFill>
          <a:latin typeface="+mn-lt"/>
          <a:ea typeface="+mn-ea"/>
          <a:cs typeface="+mn-cs"/>
          <a:sym typeface="Arial"/>
        </a:defRPr>
      </a:lvl6pPr>
      <a:lvl7pPr marL="2243512" marR="57799" indent="-374072" algn="l" defTabSz="1295400" rtl="0" latinLnBrk="0">
        <a:lnSpc>
          <a:spcPct val="100000"/>
        </a:lnSpc>
        <a:spcBef>
          <a:spcPts val="1000"/>
        </a:spcBef>
        <a:spcAft>
          <a:spcPts val="0"/>
        </a:spcAft>
        <a:buClrTx/>
        <a:buSzPct val="100000"/>
        <a:buFontTx/>
        <a:buChar char="•"/>
        <a:tabLst/>
        <a:defRPr b="0" baseline="0" cap="none" i="0" spc="0" strike="noStrike" sz="3600" u="none">
          <a:solidFill>
            <a:srgbClr val="000000"/>
          </a:solidFill>
          <a:uFill>
            <a:solidFill>
              <a:srgbClr val="000000"/>
            </a:solidFill>
          </a:uFill>
          <a:latin typeface="+mn-lt"/>
          <a:ea typeface="+mn-ea"/>
          <a:cs typeface="+mn-cs"/>
          <a:sym typeface="Arial"/>
        </a:defRPr>
      </a:lvl7pPr>
      <a:lvl8pPr marL="2243512" marR="57799" indent="-374072" algn="l" defTabSz="1295400" rtl="0" latinLnBrk="0">
        <a:lnSpc>
          <a:spcPct val="100000"/>
        </a:lnSpc>
        <a:spcBef>
          <a:spcPts val="1000"/>
        </a:spcBef>
        <a:spcAft>
          <a:spcPts val="0"/>
        </a:spcAft>
        <a:buClrTx/>
        <a:buSzPct val="100000"/>
        <a:buFontTx/>
        <a:buChar char="•"/>
        <a:tabLst/>
        <a:defRPr b="0" baseline="0" cap="none" i="0" spc="0" strike="noStrike" sz="3600" u="none">
          <a:solidFill>
            <a:srgbClr val="000000"/>
          </a:solidFill>
          <a:uFill>
            <a:solidFill>
              <a:srgbClr val="000000"/>
            </a:solidFill>
          </a:uFill>
          <a:latin typeface="+mn-lt"/>
          <a:ea typeface="+mn-ea"/>
          <a:cs typeface="+mn-cs"/>
          <a:sym typeface="Arial"/>
        </a:defRPr>
      </a:lvl8pPr>
      <a:lvl9pPr marL="2243512" marR="57799" indent="-374072" algn="l" defTabSz="1295400" rtl="0" latinLnBrk="0">
        <a:lnSpc>
          <a:spcPct val="100000"/>
        </a:lnSpc>
        <a:spcBef>
          <a:spcPts val="1000"/>
        </a:spcBef>
        <a:spcAft>
          <a:spcPts val="0"/>
        </a:spcAft>
        <a:buClrTx/>
        <a:buSzPct val="100000"/>
        <a:buFontTx/>
        <a:buChar char="•"/>
        <a:tabLst/>
        <a:defRPr b="0" baseline="0" cap="none" i="0" spc="0" strike="noStrike" sz="3600" u="none">
          <a:solidFill>
            <a:srgbClr val="000000"/>
          </a:solidFill>
          <a:uFill>
            <a:solidFill>
              <a:srgbClr val="000000"/>
            </a:solidFill>
          </a:uFill>
          <a:latin typeface="+mn-lt"/>
          <a:ea typeface="+mn-ea"/>
          <a:cs typeface="+mn-cs"/>
          <a:sym typeface="Arial"/>
        </a:defRPr>
      </a:lvl9pPr>
    </p:bodyStyle>
    <p:otherStyle>
      <a:lvl1pPr marL="0" marR="0" indent="0" algn="ctr" defTabSz="8255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Arial"/>
        </a:defRPr>
      </a:lvl1pPr>
      <a:lvl2pPr marL="0" marR="0" indent="228600" algn="ctr" defTabSz="8255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Arial"/>
        </a:defRPr>
      </a:lvl2pPr>
      <a:lvl3pPr marL="0" marR="0" indent="457200" algn="ctr" defTabSz="8255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Arial"/>
        </a:defRPr>
      </a:lvl3pPr>
      <a:lvl4pPr marL="0" marR="0" indent="685800" algn="ctr" defTabSz="8255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Arial"/>
        </a:defRPr>
      </a:lvl4pPr>
      <a:lvl5pPr marL="0" marR="0" indent="914400" algn="ctr" defTabSz="8255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Arial"/>
        </a:defRPr>
      </a:lvl5pPr>
      <a:lvl6pPr marL="0" marR="0" indent="1143000" algn="ctr" defTabSz="8255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Arial"/>
        </a:defRPr>
      </a:lvl6pPr>
      <a:lvl7pPr marL="0" marR="0" indent="1371600" algn="ctr" defTabSz="8255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Arial"/>
        </a:defRPr>
      </a:lvl7pPr>
      <a:lvl8pPr marL="0" marR="0" indent="1600200" algn="ctr" defTabSz="8255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Arial"/>
        </a:defRPr>
      </a:lvl8pPr>
      <a:lvl9pPr marL="0" marR="0" indent="1828800" algn="ctr" defTabSz="8255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Arial"/>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2.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5.png"/><Relationship Id="rId7" Type="http://schemas.openxmlformats.org/officeDocument/2006/relationships/image" Target="../media/image6.png"/><Relationship Id="rId8" Type="http://schemas.openxmlformats.org/officeDocument/2006/relationships/image" Target="../media/image7.png"/></Relationships>

</file>

<file path=ppt/slides/_rels/slide3.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8.png"/></Relationships>

</file>

<file path=ppt/slides/_rels/slide5.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tif"/></Relationships>

</file>

<file path=ppt/slides/_rels/slide6.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9.png"/></Relationships>

</file>

<file path=ppt/slides/_rels/slide7.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10.png"/></Relationships>

</file>

<file path=ppt/slides/_rels/slide8.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1.png"/></Relationships>

</file>

<file path=ppt/slides/_rels/slide10.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2.png"/></Relationships>

</file>

<file path=ppt/slides/_rels/slide11.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3.png"/></Relationships>

</file>

<file path=ppt/slides/_rels/slide13.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video" Target="../media/media1.mov"/><Relationship Id="rId3" Type="http://schemas.microsoft.com/office/2007/relationships/media" Target="../media/media1.mov"/><Relationship Id="rId4" Type="http://schemas.openxmlformats.org/officeDocument/2006/relationships/image" Target="../media/image14.png"/></Relationships>

</file>

<file path=ppt/slides/_rels/slide14.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15.png"/><Relationship Id="rId4" Type="http://schemas.openxmlformats.org/officeDocument/2006/relationships/image" Target="../media/image16.png"/></Relationships>

</file>

<file path=ppt/slides/_rels/slide15.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video" Target="../media/media1.mp4"/><Relationship Id="rId3" Type="http://schemas.microsoft.com/office/2007/relationships/media" Target="../media/media1.mp4"/><Relationship Id="rId4" Type="http://schemas.openxmlformats.org/officeDocument/2006/relationships/image" Target="../media/image17.png"/></Relationships>

</file>

<file path=ppt/slides/_rels/slide16.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8.png"/><Relationship Id="rId3" Type="http://schemas.openxmlformats.org/officeDocument/2006/relationships/image" Target="../media/image19.png"/></Relationships>

</file>

<file path=ppt/slides/_rels/slide18.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20.png"/></Relationships>

</file>

<file path=ppt/slides/_rels/slide19.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21.png"/></Relationships>

</file>

<file path=ppt/slides/_rels/slide2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video" Target="../media/media1.mpg"/><Relationship Id="rId3" Type="http://schemas.microsoft.com/office/2007/relationships/media" Target="../media/media1.mpg"/><Relationship Id="rId4" Type="http://schemas.openxmlformats.org/officeDocument/2006/relationships/image" Target="../media/image22.png"/><Relationship Id="rId5" Type="http://schemas.openxmlformats.org/officeDocument/2006/relationships/hyperlink" Target="https://www.youtube.com/watch?v=_-DI6pwnEQc" TargetMode="Externa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 name="Butz, Krüger, Völkel: Mensch-Maschine-Interaktion, Kapitel 18 - Mobile Interaktion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18 - Mobile Interaktion 		       		      Folie</a:t>
            </a:r>
          </a:p>
        </p:txBody>
      </p:sp>
      <p:sp>
        <p:nvSpPr>
          <p:cNvPr id="25"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26" name="Mensch-Maschine-Interaktion"/>
          <p:cNvSpPr txBox="1"/>
          <p:nvPr>
            <p:ph type="title"/>
          </p:nvPr>
        </p:nvSpPr>
        <p:spPr>
          <a:prstGeom prst="rect">
            <a:avLst/>
          </a:prstGeom>
        </p:spPr>
        <p:txBody>
          <a:bodyPr/>
          <a:lstStyle/>
          <a:p>
            <a:pPr/>
            <a:r>
              <a:t>Mensch-Maschine-Interaktion</a:t>
            </a:r>
          </a:p>
        </p:txBody>
      </p:sp>
      <p:sp>
        <p:nvSpPr>
          <p:cNvPr id="27" name="Foliennummer"/>
          <p:cNvSpPr txBox="1"/>
          <p:nvPr>
            <p:ph type="sldNum" sz="quarter" idx="2"/>
          </p:nvPr>
        </p:nvSpPr>
        <p:spPr>
          <a:xfrm>
            <a:off x="12596441" y="9497434"/>
            <a:ext cx="192865" cy="27866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28" name="frame3.png" descr="frame3.png"/>
          <p:cNvPicPr>
            <a:picLocks noChangeAspect="1"/>
          </p:cNvPicPr>
          <p:nvPr/>
        </p:nvPicPr>
        <p:blipFill>
          <a:blip r:embed="rId2">
            <a:extLst/>
          </a:blip>
          <a:stretch>
            <a:fillRect/>
          </a:stretch>
        </p:blipFill>
        <p:spPr>
          <a:xfrm>
            <a:off x="1749259" y="1556079"/>
            <a:ext cx="9506282" cy="7419033"/>
          </a:xfrm>
          <a:prstGeom prst="rect">
            <a:avLst/>
          </a:prstGeom>
          <a:ln w="3175"/>
        </p:spPr>
      </p:pic>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 name="Butz, Krüger, Völkel: Mensch-Maschine-Interaktion, Kapitel 18 - Mobile Interaktion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18 - Mobile Interaktion 		       		      Folie</a:t>
            </a:r>
          </a:p>
        </p:txBody>
      </p:sp>
      <p:sp>
        <p:nvSpPr>
          <p:cNvPr id="31"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32" name="Was macht Mobile Interaktion so besonders?"/>
          <p:cNvSpPr txBox="1"/>
          <p:nvPr>
            <p:ph type="title"/>
          </p:nvPr>
        </p:nvSpPr>
        <p:spPr>
          <a:prstGeom prst="rect">
            <a:avLst/>
          </a:prstGeom>
        </p:spPr>
        <p:txBody>
          <a:bodyPr/>
          <a:lstStyle/>
          <a:p>
            <a:pPr/>
            <a:r>
              <a:t>Was macht Mobile Interaktion so besonders?</a:t>
            </a:r>
          </a:p>
        </p:txBody>
      </p:sp>
      <p:sp>
        <p:nvSpPr>
          <p:cNvPr id="33" name="Foliennummer"/>
          <p:cNvSpPr txBox="1"/>
          <p:nvPr>
            <p:ph type="sldNum" sz="quarter" idx="2"/>
          </p:nvPr>
        </p:nvSpPr>
        <p:spPr>
          <a:xfrm>
            <a:off x="12596441" y="9497434"/>
            <a:ext cx="192865" cy="27866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34" name="Bild" descr="Bild"/>
          <p:cNvPicPr>
            <a:picLocks noChangeAspect="1"/>
          </p:cNvPicPr>
          <p:nvPr/>
        </p:nvPicPr>
        <p:blipFill>
          <a:blip r:embed="rId3">
            <a:extLst/>
          </a:blip>
          <a:stretch>
            <a:fillRect/>
          </a:stretch>
        </p:blipFill>
        <p:spPr>
          <a:xfrm>
            <a:off x="177800" y="1187450"/>
            <a:ext cx="4064000" cy="4064000"/>
          </a:xfrm>
          <a:prstGeom prst="rect">
            <a:avLst/>
          </a:prstGeom>
          <a:ln w="3175"/>
        </p:spPr>
      </p:pic>
      <p:pic>
        <p:nvPicPr>
          <p:cNvPr id="35" name="Bild" descr="Bild"/>
          <p:cNvPicPr>
            <a:picLocks noChangeAspect="1"/>
          </p:cNvPicPr>
          <p:nvPr/>
        </p:nvPicPr>
        <p:blipFill>
          <a:blip r:embed="rId4">
            <a:extLst/>
          </a:blip>
          <a:srcRect l="50570" t="2311" r="3279" b="2311"/>
          <a:stretch>
            <a:fillRect/>
          </a:stretch>
        </p:blipFill>
        <p:spPr>
          <a:xfrm>
            <a:off x="5562184" y="1917898"/>
            <a:ext cx="1321746" cy="2603282"/>
          </a:xfrm>
          <a:prstGeom prst="rect">
            <a:avLst/>
          </a:prstGeom>
          <a:ln w="3175"/>
        </p:spPr>
      </p:pic>
      <p:pic>
        <p:nvPicPr>
          <p:cNvPr id="36" name="Bild" descr="Bild"/>
          <p:cNvPicPr>
            <a:picLocks noChangeAspect="1"/>
          </p:cNvPicPr>
          <p:nvPr/>
        </p:nvPicPr>
        <p:blipFill>
          <a:blip r:embed="rId5">
            <a:extLst/>
          </a:blip>
          <a:stretch>
            <a:fillRect/>
          </a:stretch>
        </p:blipFill>
        <p:spPr>
          <a:xfrm>
            <a:off x="5403106" y="5162384"/>
            <a:ext cx="1639751" cy="2603105"/>
          </a:xfrm>
          <a:prstGeom prst="rect">
            <a:avLst/>
          </a:prstGeom>
          <a:ln w="3175"/>
        </p:spPr>
      </p:pic>
      <p:pic>
        <p:nvPicPr>
          <p:cNvPr id="37" name="Bild" descr="Bild"/>
          <p:cNvPicPr>
            <a:picLocks noChangeAspect="1"/>
          </p:cNvPicPr>
          <p:nvPr/>
        </p:nvPicPr>
        <p:blipFill>
          <a:blip r:embed="rId6">
            <a:extLst/>
          </a:blip>
          <a:stretch>
            <a:fillRect/>
          </a:stretch>
        </p:blipFill>
        <p:spPr>
          <a:xfrm>
            <a:off x="705185" y="4959321"/>
            <a:ext cx="3009230" cy="3009231"/>
          </a:xfrm>
          <a:prstGeom prst="rect">
            <a:avLst/>
          </a:prstGeom>
          <a:ln w="3175"/>
        </p:spPr>
      </p:pic>
      <p:pic>
        <p:nvPicPr>
          <p:cNvPr id="38" name="Bild" descr="Bild"/>
          <p:cNvPicPr>
            <a:picLocks noChangeAspect="1"/>
          </p:cNvPicPr>
          <p:nvPr/>
        </p:nvPicPr>
        <p:blipFill>
          <a:blip r:embed="rId7">
            <a:extLst/>
          </a:blip>
          <a:srcRect l="7440" t="11111" r="10230" b="9257"/>
          <a:stretch>
            <a:fillRect/>
          </a:stretch>
        </p:blipFill>
        <p:spPr>
          <a:xfrm>
            <a:off x="8553626" y="2069698"/>
            <a:ext cx="3568311" cy="2299504"/>
          </a:xfrm>
          <a:custGeom>
            <a:avLst/>
            <a:gdLst/>
            <a:ahLst/>
            <a:cxnLst>
              <a:cxn ang="0">
                <a:pos x="wd2" y="hd2"/>
              </a:cxn>
              <a:cxn ang="5400000">
                <a:pos x="wd2" y="hd2"/>
              </a:cxn>
              <a:cxn ang="10800000">
                <a:pos x="wd2" y="hd2"/>
              </a:cxn>
              <a:cxn ang="16200000">
                <a:pos x="wd2" y="hd2"/>
              </a:cxn>
            </a:cxnLst>
            <a:rect l="0" t="0" r="r" b="b"/>
            <a:pathLst>
              <a:path w="21393" h="21598" fill="norm" stroke="1" extrusionOk="0">
                <a:moveTo>
                  <a:pt x="10588" y="0"/>
                </a:moveTo>
                <a:cubicBezTo>
                  <a:pt x="10113" y="0"/>
                  <a:pt x="10052" y="33"/>
                  <a:pt x="10052" y="287"/>
                </a:cubicBezTo>
                <a:cubicBezTo>
                  <a:pt x="10052" y="445"/>
                  <a:pt x="10104" y="574"/>
                  <a:pt x="10166" y="574"/>
                </a:cubicBezTo>
                <a:cubicBezTo>
                  <a:pt x="10229" y="574"/>
                  <a:pt x="10859" y="643"/>
                  <a:pt x="11563" y="723"/>
                </a:cubicBezTo>
                <a:cubicBezTo>
                  <a:pt x="15795" y="1208"/>
                  <a:pt x="19937" y="2625"/>
                  <a:pt x="20797" y="3884"/>
                </a:cubicBezTo>
                <a:cubicBezTo>
                  <a:pt x="21157" y="4410"/>
                  <a:pt x="21157" y="4419"/>
                  <a:pt x="21047" y="4995"/>
                </a:cubicBezTo>
                <a:cubicBezTo>
                  <a:pt x="20806" y="6257"/>
                  <a:pt x="19560" y="8278"/>
                  <a:pt x="18030" y="9889"/>
                </a:cubicBezTo>
                <a:cubicBezTo>
                  <a:pt x="16320" y="11690"/>
                  <a:pt x="13102" y="13671"/>
                  <a:pt x="10623" y="14448"/>
                </a:cubicBezTo>
                <a:cubicBezTo>
                  <a:pt x="10073" y="14621"/>
                  <a:pt x="9395" y="14699"/>
                  <a:pt x="8451" y="14698"/>
                </a:cubicBezTo>
                <a:cubicBezTo>
                  <a:pt x="7201" y="14696"/>
                  <a:pt x="7024" y="14662"/>
                  <a:pt x="6469" y="14329"/>
                </a:cubicBezTo>
                <a:cubicBezTo>
                  <a:pt x="5396" y="13685"/>
                  <a:pt x="2515" y="10417"/>
                  <a:pt x="2495" y="9822"/>
                </a:cubicBezTo>
                <a:cubicBezTo>
                  <a:pt x="2490" y="9662"/>
                  <a:pt x="2436" y="9387"/>
                  <a:pt x="2376" y="9211"/>
                </a:cubicBezTo>
                <a:cubicBezTo>
                  <a:pt x="2316" y="9035"/>
                  <a:pt x="2293" y="8828"/>
                  <a:pt x="2324" y="8749"/>
                </a:cubicBezTo>
                <a:cubicBezTo>
                  <a:pt x="2355" y="8670"/>
                  <a:pt x="2172" y="8288"/>
                  <a:pt x="1917" y="7902"/>
                </a:cubicBezTo>
                <a:cubicBezTo>
                  <a:pt x="1662" y="7517"/>
                  <a:pt x="1451" y="7136"/>
                  <a:pt x="1451" y="7056"/>
                </a:cubicBezTo>
                <a:cubicBezTo>
                  <a:pt x="1451" y="6977"/>
                  <a:pt x="1326" y="6390"/>
                  <a:pt x="1170" y="5752"/>
                </a:cubicBezTo>
                <a:cubicBezTo>
                  <a:pt x="895" y="4621"/>
                  <a:pt x="879" y="4592"/>
                  <a:pt x="582" y="4592"/>
                </a:cubicBezTo>
                <a:cubicBezTo>
                  <a:pt x="-112" y="4592"/>
                  <a:pt x="-142" y="4809"/>
                  <a:pt x="264" y="6795"/>
                </a:cubicBezTo>
                <a:cubicBezTo>
                  <a:pt x="595" y="8419"/>
                  <a:pt x="601" y="8681"/>
                  <a:pt x="318" y="8972"/>
                </a:cubicBezTo>
                <a:cubicBezTo>
                  <a:pt x="21" y="9278"/>
                  <a:pt x="-31" y="9693"/>
                  <a:pt x="161" y="10236"/>
                </a:cubicBezTo>
                <a:cubicBezTo>
                  <a:pt x="385" y="10867"/>
                  <a:pt x="833" y="11182"/>
                  <a:pt x="1451" y="11134"/>
                </a:cubicBezTo>
                <a:cubicBezTo>
                  <a:pt x="2030" y="11090"/>
                  <a:pt x="2277" y="11317"/>
                  <a:pt x="2277" y="11902"/>
                </a:cubicBezTo>
                <a:cubicBezTo>
                  <a:pt x="2277" y="12109"/>
                  <a:pt x="2415" y="12736"/>
                  <a:pt x="2586" y="13296"/>
                </a:cubicBezTo>
                <a:lnTo>
                  <a:pt x="2898" y="14314"/>
                </a:lnTo>
                <a:lnTo>
                  <a:pt x="2707" y="14612"/>
                </a:lnTo>
                <a:lnTo>
                  <a:pt x="2517" y="14910"/>
                </a:lnTo>
                <a:lnTo>
                  <a:pt x="3059" y="15704"/>
                </a:lnTo>
                <a:cubicBezTo>
                  <a:pt x="4049" y="17148"/>
                  <a:pt x="4554" y="17778"/>
                  <a:pt x="5034" y="18179"/>
                </a:cubicBezTo>
                <a:cubicBezTo>
                  <a:pt x="5217" y="18333"/>
                  <a:pt x="5573" y="18729"/>
                  <a:pt x="5824" y="19059"/>
                </a:cubicBezTo>
                <a:cubicBezTo>
                  <a:pt x="6076" y="19389"/>
                  <a:pt x="6322" y="19659"/>
                  <a:pt x="6371" y="19659"/>
                </a:cubicBezTo>
                <a:cubicBezTo>
                  <a:pt x="6421" y="19659"/>
                  <a:pt x="6515" y="19762"/>
                  <a:pt x="6581" y="19887"/>
                </a:cubicBezTo>
                <a:cubicBezTo>
                  <a:pt x="6811" y="20322"/>
                  <a:pt x="7845" y="21042"/>
                  <a:pt x="8813" y="21441"/>
                </a:cubicBezTo>
                <a:cubicBezTo>
                  <a:pt x="9058" y="21542"/>
                  <a:pt x="9713" y="21595"/>
                  <a:pt x="10345" y="21598"/>
                </a:cubicBezTo>
                <a:cubicBezTo>
                  <a:pt x="10977" y="21600"/>
                  <a:pt x="11589" y="21552"/>
                  <a:pt x="11746" y="21452"/>
                </a:cubicBezTo>
                <a:cubicBezTo>
                  <a:pt x="11847" y="21388"/>
                  <a:pt x="12182" y="20920"/>
                  <a:pt x="12493" y="20416"/>
                </a:cubicBezTo>
                <a:cubicBezTo>
                  <a:pt x="13051" y="19511"/>
                  <a:pt x="13056" y="19501"/>
                  <a:pt x="12779" y="19544"/>
                </a:cubicBezTo>
                <a:cubicBezTo>
                  <a:pt x="12500" y="19587"/>
                  <a:pt x="12498" y="19585"/>
                  <a:pt x="12327" y="18455"/>
                </a:cubicBezTo>
                <a:cubicBezTo>
                  <a:pt x="12232" y="17831"/>
                  <a:pt x="12171" y="17295"/>
                  <a:pt x="12191" y="17262"/>
                </a:cubicBezTo>
                <a:cubicBezTo>
                  <a:pt x="12212" y="17230"/>
                  <a:pt x="12140" y="17062"/>
                  <a:pt x="12032" y="16890"/>
                </a:cubicBezTo>
                <a:cubicBezTo>
                  <a:pt x="11924" y="16717"/>
                  <a:pt x="11774" y="16437"/>
                  <a:pt x="11699" y="16267"/>
                </a:cubicBezTo>
                <a:lnTo>
                  <a:pt x="11563" y="15958"/>
                </a:lnTo>
                <a:lnTo>
                  <a:pt x="10875" y="16234"/>
                </a:lnTo>
                <a:cubicBezTo>
                  <a:pt x="9924" y="16616"/>
                  <a:pt x="8469" y="16732"/>
                  <a:pt x="7994" y="16465"/>
                </a:cubicBezTo>
                <a:cubicBezTo>
                  <a:pt x="7793" y="16351"/>
                  <a:pt x="7628" y="16200"/>
                  <a:pt x="7628" y="16129"/>
                </a:cubicBezTo>
                <a:cubicBezTo>
                  <a:pt x="7628" y="16058"/>
                  <a:pt x="8018" y="15955"/>
                  <a:pt x="8496" y="15902"/>
                </a:cubicBezTo>
                <a:cubicBezTo>
                  <a:pt x="10084" y="15724"/>
                  <a:pt x="12142" y="14915"/>
                  <a:pt x="14147" y="13676"/>
                </a:cubicBezTo>
                <a:cubicBezTo>
                  <a:pt x="14738" y="13312"/>
                  <a:pt x="15352" y="13010"/>
                  <a:pt x="15513" y="13009"/>
                </a:cubicBezTo>
                <a:cubicBezTo>
                  <a:pt x="15673" y="13008"/>
                  <a:pt x="15798" y="12941"/>
                  <a:pt x="15789" y="12860"/>
                </a:cubicBezTo>
                <a:cubicBezTo>
                  <a:pt x="15779" y="12780"/>
                  <a:pt x="15997" y="12527"/>
                  <a:pt x="16274" y="12297"/>
                </a:cubicBezTo>
                <a:cubicBezTo>
                  <a:pt x="16551" y="12067"/>
                  <a:pt x="17059" y="11631"/>
                  <a:pt x="17404" y="11324"/>
                </a:cubicBezTo>
                <a:cubicBezTo>
                  <a:pt x="17750" y="11018"/>
                  <a:pt x="18067" y="10799"/>
                  <a:pt x="18109" y="10840"/>
                </a:cubicBezTo>
                <a:cubicBezTo>
                  <a:pt x="18150" y="10880"/>
                  <a:pt x="18130" y="11122"/>
                  <a:pt x="18063" y="11377"/>
                </a:cubicBezTo>
                <a:cubicBezTo>
                  <a:pt x="17997" y="11631"/>
                  <a:pt x="17918" y="12066"/>
                  <a:pt x="17887" y="12342"/>
                </a:cubicBezTo>
                <a:cubicBezTo>
                  <a:pt x="17844" y="12730"/>
                  <a:pt x="17869" y="12673"/>
                  <a:pt x="18004" y="12100"/>
                </a:cubicBezTo>
                <a:cubicBezTo>
                  <a:pt x="18305" y="10821"/>
                  <a:pt x="18621" y="10138"/>
                  <a:pt x="19232" y="9434"/>
                </a:cubicBezTo>
                <a:cubicBezTo>
                  <a:pt x="19991" y="8560"/>
                  <a:pt x="20949" y="6959"/>
                  <a:pt x="21199" y="6147"/>
                </a:cubicBezTo>
                <a:cubicBezTo>
                  <a:pt x="21435" y="5384"/>
                  <a:pt x="21458" y="4334"/>
                  <a:pt x="21254" y="3660"/>
                </a:cubicBezTo>
                <a:cubicBezTo>
                  <a:pt x="20986" y="2773"/>
                  <a:pt x="19703" y="1990"/>
                  <a:pt x="17278" y="1238"/>
                </a:cubicBezTo>
                <a:cubicBezTo>
                  <a:pt x="15094" y="559"/>
                  <a:pt x="12069" y="0"/>
                  <a:pt x="10588" y="0"/>
                </a:cubicBezTo>
                <a:close/>
                <a:moveTo>
                  <a:pt x="15905" y="12987"/>
                </a:moveTo>
                <a:lnTo>
                  <a:pt x="16067" y="13453"/>
                </a:lnTo>
                <a:cubicBezTo>
                  <a:pt x="16156" y="13709"/>
                  <a:pt x="16238" y="13918"/>
                  <a:pt x="16250" y="13919"/>
                </a:cubicBezTo>
                <a:cubicBezTo>
                  <a:pt x="16330" y="13922"/>
                  <a:pt x="16248" y="13614"/>
                  <a:pt x="16091" y="13326"/>
                </a:cubicBezTo>
                <a:lnTo>
                  <a:pt x="15905" y="12987"/>
                </a:lnTo>
                <a:close/>
                <a:moveTo>
                  <a:pt x="17050" y="13073"/>
                </a:moveTo>
                <a:cubicBezTo>
                  <a:pt x="17023" y="13094"/>
                  <a:pt x="17007" y="13141"/>
                  <a:pt x="17007" y="13214"/>
                </a:cubicBezTo>
                <a:cubicBezTo>
                  <a:pt x="17007" y="13299"/>
                  <a:pt x="17111" y="13648"/>
                  <a:pt x="17240" y="13993"/>
                </a:cubicBezTo>
                <a:cubicBezTo>
                  <a:pt x="17562" y="14855"/>
                  <a:pt x="17837" y="14619"/>
                  <a:pt x="17823" y="13490"/>
                </a:cubicBezTo>
                <a:lnTo>
                  <a:pt x="17818" y="13132"/>
                </a:lnTo>
                <a:lnTo>
                  <a:pt x="17726" y="13490"/>
                </a:lnTo>
                <a:lnTo>
                  <a:pt x="17635" y="13848"/>
                </a:lnTo>
                <a:lnTo>
                  <a:pt x="17450" y="13453"/>
                </a:lnTo>
                <a:cubicBezTo>
                  <a:pt x="17312" y="13158"/>
                  <a:pt x="17132" y="13007"/>
                  <a:pt x="17050" y="13073"/>
                </a:cubicBezTo>
                <a:close/>
                <a:moveTo>
                  <a:pt x="15273" y="14370"/>
                </a:moveTo>
                <a:cubicBezTo>
                  <a:pt x="15267" y="14384"/>
                  <a:pt x="15304" y="14456"/>
                  <a:pt x="15382" y="14593"/>
                </a:cubicBezTo>
                <a:cubicBezTo>
                  <a:pt x="15581" y="14945"/>
                  <a:pt x="15582" y="14951"/>
                  <a:pt x="15365" y="15697"/>
                </a:cubicBezTo>
                <a:cubicBezTo>
                  <a:pt x="15199" y="16268"/>
                  <a:pt x="15165" y="16305"/>
                  <a:pt x="14858" y="16267"/>
                </a:cubicBezTo>
                <a:cubicBezTo>
                  <a:pt x="14678" y="16245"/>
                  <a:pt x="14492" y="16192"/>
                  <a:pt x="14447" y="16148"/>
                </a:cubicBezTo>
                <a:cubicBezTo>
                  <a:pt x="14402" y="16104"/>
                  <a:pt x="14337" y="16135"/>
                  <a:pt x="14304" y="16219"/>
                </a:cubicBezTo>
                <a:cubicBezTo>
                  <a:pt x="14267" y="16313"/>
                  <a:pt x="14206" y="16322"/>
                  <a:pt x="14140" y="16241"/>
                </a:cubicBezTo>
                <a:cubicBezTo>
                  <a:pt x="14082" y="16169"/>
                  <a:pt x="13754" y="16070"/>
                  <a:pt x="13414" y="16017"/>
                </a:cubicBezTo>
                <a:cubicBezTo>
                  <a:pt x="12839" y="15929"/>
                  <a:pt x="12798" y="15940"/>
                  <a:pt x="12798" y="16204"/>
                </a:cubicBezTo>
                <a:cubicBezTo>
                  <a:pt x="12798" y="16360"/>
                  <a:pt x="12862" y="16547"/>
                  <a:pt x="12943" y="16618"/>
                </a:cubicBezTo>
                <a:cubicBezTo>
                  <a:pt x="13037" y="16700"/>
                  <a:pt x="13104" y="16998"/>
                  <a:pt x="13126" y="17441"/>
                </a:cubicBezTo>
                <a:cubicBezTo>
                  <a:pt x="13146" y="17823"/>
                  <a:pt x="13201" y="18200"/>
                  <a:pt x="13252" y="18280"/>
                </a:cubicBezTo>
                <a:cubicBezTo>
                  <a:pt x="13304" y="18360"/>
                  <a:pt x="13345" y="18576"/>
                  <a:pt x="13345" y="18757"/>
                </a:cubicBezTo>
                <a:cubicBezTo>
                  <a:pt x="13345" y="19084"/>
                  <a:pt x="13472" y="19201"/>
                  <a:pt x="13567" y="18962"/>
                </a:cubicBezTo>
                <a:cubicBezTo>
                  <a:pt x="13593" y="18894"/>
                  <a:pt x="13799" y="18759"/>
                  <a:pt x="14023" y="18660"/>
                </a:cubicBezTo>
                <a:cubicBezTo>
                  <a:pt x="14248" y="18562"/>
                  <a:pt x="14453" y="18390"/>
                  <a:pt x="14480" y="18280"/>
                </a:cubicBezTo>
                <a:cubicBezTo>
                  <a:pt x="14507" y="18170"/>
                  <a:pt x="14618" y="18082"/>
                  <a:pt x="14725" y="18082"/>
                </a:cubicBezTo>
                <a:cubicBezTo>
                  <a:pt x="14889" y="18082"/>
                  <a:pt x="14912" y="18022"/>
                  <a:pt x="14863" y="17721"/>
                </a:cubicBezTo>
                <a:cubicBezTo>
                  <a:pt x="14815" y="17420"/>
                  <a:pt x="14850" y="17333"/>
                  <a:pt x="15061" y="17199"/>
                </a:cubicBezTo>
                <a:cubicBezTo>
                  <a:pt x="15200" y="17111"/>
                  <a:pt x="15396" y="17043"/>
                  <a:pt x="15496" y="17050"/>
                </a:cubicBezTo>
                <a:cubicBezTo>
                  <a:pt x="15643" y="17061"/>
                  <a:pt x="15652" y="17037"/>
                  <a:pt x="15541" y="16931"/>
                </a:cubicBezTo>
                <a:cubicBezTo>
                  <a:pt x="15386" y="16780"/>
                  <a:pt x="15346" y="16087"/>
                  <a:pt x="15477" y="15820"/>
                </a:cubicBezTo>
                <a:cubicBezTo>
                  <a:pt x="15526" y="15721"/>
                  <a:pt x="15636" y="15641"/>
                  <a:pt x="15725" y="15641"/>
                </a:cubicBezTo>
                <a:cubicBezTo>
                  <a:pt x="15813" y="15641"/>
                  <a:pt x="15943" y="15529"/>
                  <a:pt x="16012" y="15391"/>
                </a:cubicBezTo>
                <a:cubicBezTo>
                  <a:pt x="16126" y="15165"/>
                  <a:pt x="16122" y="15159"/>
                  <a:pt x="15982" y="15332"/>
                </a:cubicBezTo>
                <a:cubicBezTo>
                  <a:pt x="15782" y="15577"/>
                  <a:pt x="15634" y="15433"/>
                  <a:pt x="15634" y="14992"/>
                </a:cubicBezTo>
                <a:cubicBezTo>
                  <a:pt x="15634" y="14780"/>
                  <a:pt x="15554" y="14582"/>
                  <a:pt x="15427" y="14478"/>
                </a:cubicBezTo>
                <a:cubicBezTo>
                  <a:pt x="15327" y="14396"/>
                  <a:pt x="15278" y="14355"/>
                  <a:pt x="15273" y="14370"/>
                </a:cubicBezTo>
                <a:close/>
              </a:path>
            </a:pathLst>
          </a:custGeom>
          <a:ln w="3175"/>
        </p:spPr>
      </p:pic>
      <p:pic>
        <p:nvPicPr>
          <p:cNvPr id="39" name="Bild" descr="Bild"/>
          <p:cNvPicPr>
            <a:picLocks noChangeAspect="1"/>
          </p:cNvPicPr>
          <p:nvPr/>
        </p:nvPicPr>
        <p:blipFill>
          <a:blip r:embed="rId8">
            <a:extLst/>
          </a:blip>
          <a:stretch>
            <a:fillRect/>
          </a:stretch>
        </p:blipFill>
        <p:spPr>
          <a:xfrm>
            <a:off x="7955505" y="5007583"/>
            <a:ext cx="4764553" cy="2912706"/>
          </a:xfrm>
          <a:prstGeom prst="rect">
            <a:avLst/>
          </a:prstGeom>
          <a:ln w="3175"/>
        </p:spPr>
      </p:pic>
      <p:grpSp>
        <p:nvGrpSpPr>
          <p:cNvPr id="46" name="Gruppieren"/>
          <p:cNvGrpSpPr/>
          <p:nvPr/>
        </p:nvGrpSpPr>
        <p:grpSpPr>
          <a:xfrm>
            <a:off x="185580" y="8680935"/>
            <a:ext cx="5201572" cy="760581"/>
            <a:chOff x="0" y="0"/>
            <a:chExt cx="5201571" cy="760580"/>
          </a:xfrm>
        </p:grpSpPr>
        <p:sp>
          <p:nvSpPr>
            <p:cNvPr id="40" name="http://upload.wikimedia.org/wikipedia/commons/thumb/c/c1/Computer-aj_aj_ashton_01.svg/320px-Computer-aj_aj_ashton_01.svg.png"/>
            <p:cNvSpPr txBox="1"/>
            <p:nvPr/>
          </p:nvSpPr>
          <p:spPr>
            <a:xfrm>
              <a:off x="6714" y="122429"/>
              <a:ext cx="4679764" cy="154988"/>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none" lIns="40640" tIns="40640" rIns="40640" bIns="40640" numCol="1" anchor="ctr">
              <a:spAutoFit/>
            </a:bodyPr>
            <a:lstStyle>
              <a:lvl1pPr>
                <a:defRPr sz="600"/>
              </a:lvl1pPr>
            </a:lstStyle>
            <a:p>
              <a:pPr/>
              <a:r>
                <a:t>http://upload.wikimedia.org/wikipedia/commons/thumb/c/c1/Computer-aj_aj_ashton_01.svg/320px-Computer-aj_aj_ashton_01.svg.png</a:t>
              </a:r>
            </a:p>
          </p:txBody>
        </p:sp>
        <p:sp>
          <p:nvSpPr>
            <p:cNvPr id="41" name="http://upload.wikimedia.org/wikipedia/commons/0/07/Iphone-5s-black.png"/>
            <p:cNvSpPr txBox="1"/>
            <p:nvPr/>
          </p:nvSpPr>
          <p:spPr>
            <a:xfrm>
              <a:off x="4925" y="489720"/>
              <a:ext cx="2625415" cy="154988"/>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none" lIns="40640" tIns="40640" rIns="40640" bIns="40640" numCol="1" anchor="ctr">
              <a:spAutoFit/>
            </a:bodyPr>
            <a:lstStyle>
              <a:lvl1pPr>
                <a:defRPr sz="600"/>
              </a:lvl1pPr>
            </a:lstStyle>
            <a:p>
              <a:pPr/>
              <a:r>
                <a:t>http://upload.wikimedia.org/wikipedia/commons/0/07/Iphone-5s-black.png</a:t>
              </a:r>
            </a:p>
          </p:txBody>
        </p:sp>
        <p:sp>
          <p:nvSpPr>
            <p:cNvPr id="42" name="http://upload.wikimedia.org/wikipedia/commons/thumb/9/91/Black_AppleWatch_with_NO-Screen.png/320px-Black_AppleWatch_with_NO-Screen.png"/>
            <p:cNvSpPr txBox="1"/>
            <p:nvPr/>
          </p:nvSpPr>
          <p:spPr>
            <a:xfrm>
              <a:off x="6714" y="0"/>
              <a:ext cx="5194858" cy="154988"/>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none" lIns="40640" tIns="40640" rIns="40640" bIns="40640" numCol="1" anchor="ctr">
              <a:spAutoFit/>
            </a:bodyPr>
            <a:lstStyle>
              <a:lvl1pPr>
                <a:defRPr sz="600"/>
              </a:lvl1pPr>
            </a:lstStyle>
            <a:p>
              <a:pPr/>
              <a:r>
                <a:t>http://upload.wikimedia.org/wikipedia/commons/thumb/9/91/Black_AppleWatch_with_NO-Screen.png/320px-Black_AppleWatch_with_NO-Screen.png</a:t>
              </a:r>
            </a:p>
          </p:txBody>
        </p:sp>
        <p:sp>
          <p:nvSpPr>
            <p:cNvPr id="43" name="http://upload.wikimedia.org/wikipedia/commons/thumb/9/96/Laptop_01.svg/320px-Laptop_01.svg.png"/>
            <p:cNvSpPr txBox="1"/>
            <p:nvPr/>
          </p:nvSpPr>
          <p:spPr>
            <a:xfrm>
              <a:off x="6714" y="367290"/>
              <a:ext cx="3570250" cy="154988"/>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none" lIns="40640" tIns="40640" rIns="40640" bIns="40640" numCol="1" anchor="ctr">
              <a:spAutoFit/>
            </a:bodyPr>
            <a:lstStyle>
              <a:lvl1pPr>
                <a:defRPr sz="600"/>
              </a:lvl1pPr>
            </a:lstStyle>
            <a:p>
              <a:pPr/>
              <a:r>
                <a:t>http://upload.wikimedia.org/wikipedia/commons/thumb/9/96/Laptop_01.svg/320px-Laptop_01.svg.png</a:t>
              </a:r>
            </a:p>
          </p:txBody>
        </p:sp>
        <p:sp>
          <p:nvSpPr>
            <p:cNvPr id="44" name="http://upload.wikimedia.org/wikipedia/commons/thumb/d/dd/Google_Glass_Main.jpg/800px-Google_Glass_Main.jpg"/>
            <p:cNvSpPr txBox="1"/>
            <p:nvPr/>
          </p:nvSpPr>
          <p:spPr>
            <a:xfrm>
              <a:off x="6714" y="244860"/>
              <a:ext cx="4048584" cy="154988"/>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none" lIns="40640" tIns="40640" rIns="40640" bIns="40640" numCol="1" anchor="ctr">
              <a:spAutoFit/>
            </a:bodyPr>
            <a:lstStyle>
              <a:lvl1pPr>
                <a:defRPr sz="600"/>
              </a:lvl1pPr>
            </a:lstStyle>
            <a:p>
              <a:pPr/>
              <a:r>
                <a:t>http://upload.wikimedia.org/wikipedia/commons/thumb/d/dd/Google_Glass_Main.jpg/800px-Google_Glass_Main.jpg</a:t>
              </a:r>
            </a:p>
          </p:txBody>
        </p:sp>
        <p:sp>
          <p:nvSpPr>
            <p:cNvPr id="45" name="http://upload.wikimedia.org/wikipedia/commons/thumb/f/f6/Xbox-One-Kinect.jpg/1024px-Xbox-One-Kinect.jpg"/>
            <p:cNvSpPr txBox="1"/>
            <p:nvPr/>
          </p:nvSpPr>
          <p:spPr>
            <a:xfrm>
              <a:off x="0" y="605593"/>
              <a:ext cx="3828206" cy="154988"/>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none" lIns="40640" tIns="40640" rIns="40640" bIns="40640" numCol="1" anchor="ctr">
              <a:spAutoFit/>
            </a:bodyPr>
            <a:lstStyle>
              <a:lvl1pPr>
                <a:defRPr sz="600"/>
              </a:lvl1pPr>
            </a:lstStyle>
            <a:p>
              <a:pPr/>
              <a:r>
                <a:t>http://upload.wikimedia.org/wikipedia/commons/thumb/f/f6/Xbox-One-Kinect.jpg/1024px-Xbox-One-Kinect.jpg</a:t>
              </a:r>
            </a:p>
          </p:txBody>
        </p:sp>
      </p:gr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0" name="Abgerundetes Rechteck"/>
          <p:cNvSpPr/>
          <p:nvPr/>
        </p:nvSpPr>
        <p:spPr>
          <a:xfrm>
            <a:off x="101599" y="1358900"/>
            <a:ext cx="12710161" cy="609600"/>
          </a:xfrm>
          <a:prstGeom prst="roundRect">
            <a:avLst>
              <a:gd name="adj" fmla="val 31250"/>
            </a:avLst>
          </a:prstGeom>
          <a:solidFill>
            <a:srgbClr val="4FC0E3"/>
          </a:solidFill>
          <a:ln w="3175">
            <a:solidFill>
              <a:srgbClr val="000000"/>
            </a:solidFill>
          </a:ln>
        </p:spPr>
        <p:txBody>
          <a:bodyPr lIns="40640" tIns="40640" rIns="40640" bIns="40640" anchor="ctr"/>
          <a:lstStyle/>
          <a:p>
            <a:pPr/>
          </a:p>
        </p:txBody>
      </p:sp>
      <p:sp>
        <p:nvSpPr>
          <p:cNvPr id="51" name="Butz, Krüger, Völkel: Mensch-Maschine-Interaktion, Kapitel 18 - Mobile Interaktion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18 - Mobile Interaktion 		       		      Folie</a:t>
            </a:r>
          </a:p>
        </p:txBody>
      </p:sp>
      <p:sp>
        <p:nvSpPr>
          <p:cNvPr id="52"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53" name="Kapitel 18 - Mobile Interaktion"/>
          <p:cNvSpPr txBox="1"/>
          <p:nvPr>
            <p:ph type="title"/>
          </p:nvPr>
        </p:nvSpPr>
        <p:spPr>
          <a:prstGeom prst="rect">
            <a:avLst/>
          </a:prstGeom>
        </p:spPr>
        <p:txBody>
          <a:bodyPr/>
          <a:lstStyle/>
          <a:p>
            <a:pPr/>
            <a:r>
              <a:t>Kapitel 18 - Mobile Interaktion</a:t>
            </a:r>
          </a:p>
        </p:txBody>
      </p:sp>
      <p:sp>
        <p:nvSpPr>
          <p:cNvPr id="54" name="Unterbrechbarkeit…"/>
          <p:cNvSpPr txBox="1"/>
          <p:nvPr>
            <p:ph type="body" idx="1"/>
          </p:nvPr>
        </p:nvSpPr>
        <p:spPr>
          <a:prstGeom prst="rect">
            <a:avLst/>
          </a:prstGeom>
        </p:spPr>
        <p:txBody>
          <a:bodyPr/>
          <a:lstStyle/>
          <a:p>
            <a:pPr/>
            <a:r>
              <a:t>Unterbrechbarkeit</a:t>
            </a:r>
          </a:p>
          <a:p>
            <a:pPr/>
            <a:r>
              <a:t>Explizite vs. Implizite Interaktion</a:t>
            </a:r>
          </a:p>
          <a:p>
            <a:pPr/>
            <a:r>
              <a:t>Visualisierungen für kleine Bildschirme</a:t>
            </a:r>
          </a:p>
          <a:p>
            <a:pPr/>
            <a:r>
              <a:t>Mobile Interaktionskonzepte</a:t>
            </a:r>
          </a:p>
          <a:p>
            <a:pPr/>
            <a:r>
              <a:t>Mobile Sensorik</a:t>
            </a:r>
          </a:p>
        </p:txBody>
      </p:sp>
      <p:sp>
        <p:nvSpPr>
          <p:cNvPr id="55" name="Foliennummer"/>
          <p:cNvSpPr txBox="1"/>
          <p:nvPr>
            <p:ph type="sldNum" sz="quarter" idx="2"/>
          </p:nvPr>
        </p:nvSpPr>
        <p:spPr>
          <a:xfrm>
            <a:off x="12596441" y="9497434"/>
            <a:ext cx="192865" cy="27866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7" name="Butz, Krüger, Völkel: Mensch-Maschine-Interaktion, Kapitel 18 - Mobile Interaktion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18 - Mobile Interaktion 		       		      Folie</a:t>
            </a:r>
          </a:p>
        </p:txBody>
      </p:sp>
      <p:sp>
        <p:nvSpPr>
          <p:cNvPr id="58"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59" name="Unterbrechbarkeit"/>
          <p:cNvSpPr txBox="1"/>
          <p:nvPr>
            <p:ph type="title"/>
          </p:nvPr>
        </p:nvSpPr>
        <p:spPr>
          <a:prstGeom prst="rect">
            <a:avLst/>
          </a:prstGeom>
        </p:spPr>
        <p:txBody>
          <a:bodyPr/>
          <a:lstStyle/>
          <a:p>
            <a:pPr/>
            <a:r>
              <a:t>Unterbrechbarkeit</a:t>
            </a:r>
          </a:p>
        </p:txBody>
      </p:sp>
      <p:sp>
        <p:nvSpPr>
          <p:cNvPr id="60" name="Foliennummer"/>
          <p:cNvSpPr txBox="1"/>
          <p:nvPr>
            <p:ph type="sldNum" sz="quarter" idx="2"/>
          </p:nvPr>
        </p:nvSpPr>
        <p:spPr>
          <a:xfrm>
            <a:off x="12596441" y="9497434"/>
            <a:ext cx="192865" cy="27866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61" name="notification-bar.png" descr="notification-bar.png"/>
          <p:cNvPicPr>
            <a:picLocks noChangeAspect="1"/>
          </p:cNvPicPr>
          <p:nvPr/>
        </p:nvPicPr>
        <p:blipFill>
          <a:blip r:embed="rId3">
            <a:extLst/>
          </a:blip>
          <a:stretch>
            <a:fillRect/>
          </a:stretch>
        </p:blipFill>
        <p:spPr>
          <a:xfrm>
            <a:off x="0" y="4736270"/>
            <a:ext cx="13004800" cy="761378"/>
          </a:xfrm>
          <a:prstGeom prst="rect">
            <a:avLst/>
          </a:prstGeom>
          <a:ln w="3175"/>
        </p:spPr>
      </p:pic>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5" name="Tint"/>
          <p:cNvSpPr/>
          <p:nvPr/>
        </p:nvSpPr>
        <p:spPr>
          <a:xfrm>
            <a:off x="3632249" y="5259501"/>
            <a:ext cx="1107384" cy="440086"/>
          </a:xfrm>
          <a:prstGeom prst="rect">
            <a:avLst/>
          </a:prstGeom>
          <a:solidFill>
            <a:srgbClr val="D6D6D6"/>
          </a:solidFill>
          <a:ln w="3175">
            <a:solidFill>
              <a:srgbClr val="000000"/>
            </a:solidFill>
          </a:ln>
          <a:extLst>
            <a:ext uri="{C572A759-6A51-4108-AA02-DFA0A04FC94B}">
              <ma14:wrappingTextBoxFlag xmlns:ma14="http://schemas.microsoft.com/office/mac/drawingml/2011/main" val="1"/>
            </a:ext>
          </a:extLst>
        </p:spPr>
        <p:txBody>
          <a:bodyPr lIns="40640" tIns="40640" rIns="40640" bIns="40640" anchor="ctr"/>
          <a:lstStyle/>
          <a:p>
            <a:pPr algn="ctr"/>
            <a:r>
              <a:t>T</a:t>
            </a:r>
            <a:r>
              <a:rPr baseline="-5999"/>
              <a:t>int</a:t>
            </a:r>
          </a:p>
        </p:txBody>
      </p:sp>
      <p:sp>
        <p:nvSpPr>
          <p:cNvPr id="66" name="Butz, Krüger, Völkel: Mensch-Maschine-Interaktion, Kapitel 18 - Mobile Interaktion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18 - Mobile Interaktion 		       		      Folie</a:t>
            </a:r>
          </a:p>
        </p:txBody>
      </p:sp>
      <p:sp>
        <p:nvSpPr>
          <p:cNvPr id="67"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68" name="Die Kosten für Unterbrechungen"/>
          <p:cNvSpPr txBox="1"/>
          <p:nvPr>
            <p:ph type="title"/>
          </p:nvPr>
        </p:nvSpPr>
        <p:spPr>
          <a:prstGeom prst="rect">
            <a:avLst/>
          </a:prstGeom>
        </p:spPr>
        <p:txBody>
          <a:bodyPr/>
          <a:lstStyle/>
          <a:p>
            <a:pPr/>
            <a:r>
              <a:t>Die Kosten für Unterbrechungen</a:t>
            </a:r>
          </a:p>
        </p:txBody>
      </p:sp>
      <p:sp>
        <p:nvSpPr>
          <p:cNvPr id="69" name="Foliennummer"/>
          <p:cNvSpPr txBox="1"/>
          <p:nvPr>
            <p:ph type="sldNum" sz="quarter" idx="2"/>
          </p:nvPr>
        </p:nvSpPr>
        <p:spPr>
          <a:xfrm>
            <a:off x="12596441" y="9497434"/>
            <a:ext cx="192865" cy="27866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70" name="Aufgabe ohne Unterbrechung dauert Tui…"/>
          <p:cNvSpPr txBox="1"/>
          <p:nvPr>
            <p:ph type="body" idx="1"/>
          </p:nvPr>
        </p:nvSpPr>
        <p:spPr>
          <a:xfrm>
            <a:off x="203200" y="1875754"/>
            <a:ext cx="12598400" cy="6477730"/>
          </a:xfrm>
          <a:prstGeom prst="rect">
            <a:avLst/>
          </a:prstGeom>
        </p:spPr>
        <p:txBody>
          <a:bodyPr/>
          <a:lstStyle/>
          <a:p>
            <a:pPr/>
            <a:r>
              <a:t>Aufgabe ohne Unterbrechung dauert T</a:t>
            </a:r>
            <a:r>
              <a:rPr baseline="-5999"/>
              <a:t>ui</a:t>
            </a:r>
          </a:p>
          <a:p>
            <a:pPr/>
            <a:r>
              <a:t>Unterbrechung selbst dauert T</a:t>
            </a:r>
            <a:r>
              <a:rPr baseline="-5999"/>
              <a:t>int</a:t>
            </a:r>
          </a:p>
          <a:p>
            <a:pPr/>
            <a:r>
              <a:t>Aufgabe mit Unterbrechung dauert T</a:t>
            </a:r>
            <a:r>
              <a:rPr baseline="-5999"/>
              <a:t>before</a:t>
            </a:r>
            <a:r>
              <a:t> + T</a:t>
            </a:r>
            <a:r>
              <a:rPr baseline="-5999"/>
              <a:t>int</a:t>
            </a:r>
            <a:r>
              <a:t> + T</a:t>
            </a:r>
            <a:r>
              <a:rPr baseline="-5999"/>
              <a:t>after</a:t>
            </a:r>
          </a:p>
          <a:p>
            <a:pPr/>
            <a:r>
              <a:t>Naive Annahme: T</a:t>
            </a:r>
            <a:r>
              <a:rPr baseline="-5999"/>
              <a:t>before</a:t>
            </a:r>
            <a:r>
              <a:t> + T</a:t>
            </a:r>
            <a:r>
              <a:rPr baseline="-5999"/>
              <a:t>after</a:t>
            </a:r>
            <a:r>
              <a:t> = T</a:t>
            </a:r>
            <a:r>
              <a:rPr baseline="-5999"/>
              <a:t>ui</a:t>
            </a:r>
            <a:r>
              <a:t>, aber:</a:t>
            </a:r>
          </a:p>
          <a:p>
            <a:pPr/>
          </a:p>
          <a:p>
            <a:pPr/>
          </a:p>
          <a:p>
            <a:pPr/>
            <a:r>
              <a:t>Auch wenn die Unterbrechung selbst (T</a:t>
            </a:r>
            <a:r>
              <a:rPr baseline="-5999"/>
              <a:t>int</a:t>
            </a:r>
            <a:r>
              <a:t>) nur sehr kurz ist, gilt normalerweise T</a:t>
            </a:r>
            <a:r>
              <a:rPr baseline="-5999"/>
              <a:t>before</a:t>
            </a:r>
            <a:r>
              <a:t> + T</a:t>
            </a:r>
            <a:r>
              <a:rPr baseline="-5999"/>
              <a:t>after</a:t>
            </a:r>
            <a:r>
              <a:t> &gt; T</a:t>
            </a:r>
            <a:r>
              <a:rPr baseline="-5999"/>
              <a:t>ui</a:t>
            </a:r>
          </a:p>
          <a:p>
            <a:pPr/>
            <a:r>
              <a:t>Also: alleine die Tatsache der Unterbrechung kostet Zeit!</a:t>
            </a:r>
          </a:p>
          <a:p>
            <a:pPr lvl="1"/>
            <a:r>
              <a:t>nachgewiesen z.B. in Studien für Desktop Umgebungen</a:t>
            </a:r>
          </a:p>
        </p:txBody>
      </p:sp>
      <p:pic>
        <p:nvPicPr>
          <p:cNvPr id="71" name="Bild" descr="Bild"/>
          <p:cNvPicPr>
            <a:picLocks noChangeAspect="1"/>
          </p:cNvPicPr>
          <p:nvPr/>
        </p:nvPicPr>
        <p:blipFill>
          <a:blip r:embed="rId3">
            <a:extLst/>
          </a:blip>
          <a:stretch>
            <a:fillRect/>
          </a:stretch>
        </p:blipFill>
        <p:spPr>
          <a:xfrm>
            <a:off x="10276630" y="66972"/>
            <a:ext cx="2660305" cy="2615967"/>
          </a:xfrm>
          <a:prstGeom prst="rect">
            <a:avLst/>
          </a:prstGeom>
          <a:ln w="3175"/>
        </p:spPr>
      </p:pic>
      <p:sp>
        <p:nvSpPr>
          <p:cNvPr id="72" name="http://www.fruitionfactors.com/wp-content/uploads/2012/07/Telephone-interruption.jpg"/>
          <p:cNvSpPr txBox="1"/>
          <p:nvPr/>
        </p:nvSpPr>
        <p:spPr>
          <a:xfrm>
            <a:off x="10577054" y="2671640"/>
            <a:ext cx="2069182" cy="143120"/>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lvl1pPr>
              <a:defRPr sz="400"/>
            </a:lvl1pPr>
          </a:lstStyle>
          <a:p>
            <a:pPr/>
            <a:r>
              <a:t>http://www.fruitionfactors.com/wp-content/uploads/2012/07/Telephone-interruption.jpg</a:t>
            </a:r>
          </a:p>
        </p:txBody>
      </p:sp>
      <p:sp>
        <p:nvSpPr>
          <p:cNvPr id="73" name="Iqbal, Shamsi T. und Eric Horvitz: Disruption and recovery of computing tasks: field study, analysis, and directions. In: Proceedings of ACM CHI 2007, Seiten 677–686. ACM, 2007"/>
          <p:cNvSpPr/>
          <p:nvPr/>
        </p:nvSpPr>
        <p:spPr>
          <a:xfrm>
            <a:off x="295909" y="8530495"/>
            <a:ext cx="12494444" cy="795210"/>
          </a:xfrm>
          <a:prstGeom prst="rect">
            <a:avLst/>
          </a:prstGeom>
          <a:solidFill>
            <a:srgbClr val="DCDEE0"/>
          </a:solidFill>
          <a:ln w="12700">
            <a:solidFill>
              <a:srgbClr val="000000"/>
            </a:solidFill>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p>
            <a:pPr lvl="1" indent="228600">
              <a:defRPr sz="2400"/>
            </a:pPr>
            <a:r>
              <a:t>Iqbal, Shamsi T. und Eric Horvitz: Disruption and recovery of computing tasks: field study, analysis, and directions. In: Proceedings of ACM CHI 2007, Seiten 677–686. ACM, 2007</a:t>
            </a:r>
          </a:p>
        </p:txBody>
      </p:sp>
      <p:sp>
        <p:nvSpPr>
          <p:cNvPr id="74" name="Tui"/>
          <p:cNvSpPr/>
          <p:nvPr/>
        </p:nvSpPr>
        <p:spPr>
          <a:xfrm>
            <a:off x="635000" y="4597400"/>
            <a:ext cx="5533629" cy="440085"/>
          </a:xfrm>
          <a:prstGeom prst="rect">
            <a:avLst/>
          </a:prstGeom>
          <a:solidFill>
            <a:srgbClr val="4EBFE2"/>
          </a:solidFill>
          <a:ln w="3175">
            <a:solidFill>
              <a:srgbClr val="000000"/>
            </a:solidFill>
          </a:ln>
          <a:extLst>
            <a:ext uri="{C572A759-6A51-4108-AA02-DFA0A04FC94B}">
              <ma14:wrappingTextBoxFlag xmlns:ma14="http://schemas.microsoft.com/office/mac/drawingml/2011/main" val="1"/>
            </a:ext>
          </a:extLst>
        </p:spPr>
        <p:txBody>
          <a:bodyPr lIns="40640" tIns="40640" rIns="40640" bIns="40640" anchor="ctr"/>
          <a:lstStyle/>
          <a:p>
            <a:pPr algn="ctr"/>
            <a:r>
              <a:t>T</a:t>
            </a:r>
            <a:r>
              <a:rPr baseline="-5999"/>
              <a:t>ui</a:t>
            </a:r>
          </a:p>
        </p:txBody>
      </p:sp>
      <p:sp>
        <p:nvSpPr>
          <p:cNvPr id="75" name="Tbefore"/>
          <p:cNvSpPr/>
          <p:nvPr/>
        </p:nvSpPr>
        <p:spPr>
          <a:xfrm>
            <a:off x="635000" y="5259501"/>
            <a:ext cx="2971701" cy="440086"/>
          </a:xfrm>
          <a:prstGeom prst="rect">
            <a:avLst/>
          </a:prstGeom>
          <a:solidFill>
            <a:srgbClr val="4EBFE2"/>
          </a:solidFill>
          <a:ln w="3175">
            <a:solidFill>
              <a:srgbClr val="000000"/>
            </a:solidFill>
          </a:ln>
          <a:extLst>
            <a:ext uri="{C572A759-6A51-4108-AA02-DFA0A04FC94B}">
              <ma14:wrappingTextBoxFlag xmlns:ma14="http://schemas.microsoft.com/office/mac/drawingml/2011/main" val="1"/>
            </a:ext>
          </a:extLst>
        </p:spPr>
        <p:txBody>
          <a:bodyPr lIns="40640" tIns="40640" rIns="40640" bIns="40640" anchor="ctr"/>
          <a:lstStyle/>
          <a:p>
            <a:pPr algn="ctr"/>
            <a:r>
              <a:t>T</a:t>
            </a:r>
            <a:r>
              <a:rPr baseline="-5999"/>
              <a:t>before</a:t>
            </a:r>
          </a:p>
        </p:txBody>
      </p:sp>
      <p:sp>
        <p:nvSpPr>
          <p:cNvPr id="76" name="Tafter"/>
          <p:cNvSpPr/>
          <p:nvPr/>
        </p:nvSpPr>
        <p:spPr>
          <a:xfrm>
            <a:off x="4765181" y="5259501"/>
            <a:ext cx="2971702" cy="440086"/>
          </a:xfrm>
          <a:prstGeom prst="rect">
            <a:avLst/>
          </a:prstGeom>
          <a:solidFill>
            <a:srgbClr val="4EBFE2"/>
          </a:solidFill>
          <a:ln w="3175">
            <a:solidFill>
              <a:srgbClr val="000000"/>
            </a:solidFill>
          </a:ln>
          <a:extLst>
            <a:ext uri="{C572A759-6A51-4108-AA02-DFA0A04FC94B}">
              <ma14:wrappingTextBoxFlag xmlns:ma14="http://schemas.microsoft.com/office/mac/drawingml/2011/main" val="1"/>
            </a:ext>
          </a:extLst>
        </p:spPr>
        <p:txBody>
          <a:bodyPr lIns="40640" tIns="40640" rIns="40640" bIns="40640" anchor="ctr"/>
          <a:lstStyle/>
          <a:p>
            <a:pPr algn="ctr"/>
            <a:r>
              <a:t>T</a:t>
            </a:r>
            <a:r>
              <a:rPr baseline="-5999"/>
              <a:t>after</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path" nodeType="clickEffect" presetSubtype="0" presetID="-1" grpId="1" accel="50000" decel="50000" fill="hold">
                                  <p:stCondLst>
                                    <p:cond delay="0"/>
                                  </p:stCondLst>
                                  <p:childTnLst>
                                    <p:animMotion path="M 0.000000 0.000000 L -0.086922 0.000000" origin="layout" pathEditMode="relative">
                                      <p:cBhvr>
                                        <p:cTn id="6" dur="1000" fill="hold"/>
                                        <p:tgtEl>
                                          <p:spTgt spid="76"/>
                                        </p:tgtEl>
                                        <p:attrNameLst>
                                          <p:attrName>ppt_x</p:attrName>
                                          <p:attrName>ppt_y</p:attrName>
                                        </p:attrNameLst>
                                      </p:cBhvr>
                                    </p:animMotion>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0" name="Butz, Krüger, Völkel: Mensch-Maschine-Interaktion, Kapitel 18 - Mobile Interaktion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18 - Mobile Interaktion 		       		      Folie</a:t>
            </a:r>
          </a:p>
        </p:txBody>
      </p:sp>
      <p:sp>
        <p:nvSpPr>
          <p:cNvPr id="81"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82" name="Kurative Strategie, Bsp: Gazemarks"/>
          <p:cNvSpPr txBox="1"/>
          <p:nvPr>
            <p:ph type="title"/>
          </p:nvPr>
        </p:nvSpPr>
        <p:spPr>
          <a:prstGeom prst="rect">
            <a:avLst/>
          </a:prstGeom>
        </p:spPr>
        <p:txBody>
          <a:bodyPr/>
          <a:lstStyle/>
          <a:p>
            <a:pPr/>
            <a:r>
              <a:t>Kurative Strategie, Bsp: Gazemarks</a:t>
            </a:r>
          </a:p>
        </p:txBody>
      </p:sp>
      <p:sp>
        <p:nvSpPr>
          <p:cNvPr id="83" name="Foliennummer"/>
          <p:cNvSpPr txBox="1"/>
          <p:nvPr>
            <p:ph type="sldNum" sz="quarter" idx="2"/>
          </p:nvPr>
        </p:nvSpPr>
        <p:spPr>
          <a:xfrm>
            <a:off x="12596441" y="9497434"/>
            <a:ext cx="192865" cy="27866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84" name="Bildschirmfoto 2014-09-11 um 14.54.18.png" descr="Bildschirmfoto 2014-09-11 um 14.54.18.png"/>
          <p:cNvPicPr>
            <a:picLocks noChangeAspect="1"/>
          </p:cNvPicPr>
          <p:nvPr/>
        </p:nvPicPr>
        <p:blipFill>
          <a:blip r:embed="rId3">
            <a:extLst/>
          </a:blip>
          <a:stretch>
            <a:fillRect/>
          </a:stretch>
        </p:blipFill>
        <p:spPr>
          <a:xfrm>
            <a:off x="983907" y="1143375"/>
            <a:ext cx="11036986" cy="7481447"/>
          </a:xfrm>
          <a:prstGeom prst="rect">
            <a:avLst/>
          </a:prstGeom>
          <a:ln w="3175"/>
        </p:spPr>
      </p:pic>
      <p:sp>
        <p:nvSpPr>
          <p:cNvPr id="85" name="Kern, Dagmar, Paul Marshall und Albrecht Schmidt: Gazemarks: gaze- based visual placeholders to ease attention switching. In: Proceedings of ACM CHI, Seiten 2093–2102. ACM, 2010."/>
          <p:cNvSpPr txBox="1"/>
          <p:nvPr/>
        </p:nvSpPr>
        <p:spPr>
          <a:xfrm>
            <a:off x="705552" y="8726193"/>
            <a:ext cx="11291306" cy="669871"/>
          </a:xfrm>
          <a:prstGeom prst="rect">
            <a:avLst/>
          </a:prstGeom>
          <a:solidFill>
            <a:srgbClr val="DCDEE0"/>
          </a:solidFill>
          <a:ln w="12700">
            <a:solidFill>
              <a:srgbClr val="000000"/>
            </a:solidFill>
            <a:miter lim="400000"/>
          </a:ln>
          <a:extLst>
            <a:ext uri="{C572A759-6A51-4108-AA02-DFA0A04FC94B}">
              <ma14:wrappingTextBoxFlag xmlns:ma14="http://schemas.microsoft.com/office/mac/drawingml/2011/main" val="1"/>
            </a:ext>
          </a:extLst>
        </p:spPr>
        <p:txBody>
          <a:bodyPr lIns="40640" tIns="40640" rIns="40640" bIns="40640" anchor="ctr">
            <a:spAutoFit/>
          </a:bodyPr>
          <a:lstStyle>
            <a:lvl1pPr>
              <a:defRPr sz="2000"/>
            </a:lvl1pPr>
          </a:lstStyle>
          <a:p>
            <a:pPr/>
            <a:r>
              <a:t>Kern, Dagmar, Paul Marshall und Albrecht Schmidt: Gazemarks: gaze- based visual placeholders to ease attention switching. In: Proceedings of ACM CHI, Seiten 2093–2102. ACM, 2010. </a:t>
            </a:r>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9" name="Butz, Krüger, Völkel: Mensch-Maschine-Interaktion, Kapitel 18 - Mobile Interaktion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18 - Mobile Interaktion 		       		      Folie</a:t>
            </a:r>
          </a:p>
        </p:txBody>
      </p:sp>
      <p:sp>
        <p:nvSpPr>
          <p:cNvPr id="90"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91" name="Präventive Strategie Bsp: Anruf aufschieben"/>
          <p:cNvSpPr txBox="1"/>
          <p:nvPr>
            <p:ph type="title"/>
          </p:nvPr>
        </p:nvSpPr>
        <p:spPr>
          <a:prstGeom prst="rect">
            <a:avLst/>
          </a:prstGeom>
        </p:spPr>
        <p:txBody>
          <a:bodyPr/>
          <a:lstStyle/>
          <a:p>
            <a:pPr/>
            <a:r>
              <a:t>Präventive Strategie Bsp: Anruf aufschieben</a:t>
            </a:r>
          </a:p>
        </p:txBody>
      </p:sp>
      <p:sp>
        <p:nvSpPr>
          <p:cNvPr id="92" name="Foliennummer"/>
          <p:cNvSpPr txBox="1"/>
          <p:nvPr>
            <p:ph type="sldNum" sz="quarter" idx="2"/>
          </p:nvPr>
        </p:nvSpPr>
        <p:spPr>
          <a:xfrm>
            <a:off x="12596441" y="9497434"/>
            <a:ext cx="192865" cy="27866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93" name="Bildschirmfoto 2014-09-11 um 14.58.25.png" descr="Bildschirmfoto 2014-09-11 um 14.58.25.png"/>
          <p:cNvPicPr>
            <a:picLocks noChangeAspect="1"/>
          </p:cNvPicPr>
          <p:nvPr/>
        </p:nvPicPr>
        <p:blipFill>
          <a:blip r:embed="rId3">
            <a:extLst/>
          </a:blip>
          <a:stretch>
            <a:fillRect/>
          </a:stretch>
        </p:blipFill>
        <p:spPr>
          <a:xfrm>
            <a:off x="4359508" y="1334226"/>
            <a:ext cx="4260384" cy="7035719"/>
          </a:xfrm>
          <a:prstGeom prst="rect">
            <a:avLst/>
          </a:prstGeom>
          <a:ln w="3175"/>
        </p:spPr>
      </p:pic>
      <p:sp>
        <p:nvSpPr>
          <p:cNvPr id="94" name="Matthias Böhmer, Christian Lander, Sven Gehring, Duncan Brumby, Antonio Krüger, Interrupted by a Phone Call: Exploring Designs for Lowering the Impact of Call Notifications for Smartphone Users, CHI 2014, ACM."/>
          <p:cNvSpPr txBox="1"/>
          <p:nvPr/>
        </p:nvSpPr>
        <p:spPr>
          <a:xfrm>
            <a:off x="941431" y="8626379"/>
            <a:ext cx="11244946" cy="619903"/>
          </a:xfrm>
          <a:prstGeom prst="rect">
            <a:avLst/>
          </a:prstGeom>
          <a:solidFill>
            <a:srgbClr val="DCDEE0"/>
          </a:solidFill>
          <a:ln w="12700">
            <a:solidFill>
              <a:srgbClr val="000000"/>
            </a:solidFill>
            <a:miter lim="400000"/>
          </a:ln>
          <a:extLst>
            <a:ext uri="{C572A759-6A51-4108-AA02-DFA0A04FC94B}">
              <ma14:wrappingTextBoxFlag xmlns:ma14="http://schemas.microsoft.com/office/mac/drawingml/2011/main" val="1"/>
            </a:ext>
          </a:extLst>
        </p:spPr>
        <p:txBody>
          <a:bodyPr lIns="40640" tIns="40640" rIns="40640" bIns="40640" anchor="ctr">
            <a:spAutoFit/>
          </a:bodyPr>
          <a:lstStyle>
            <a:lvl1pPr>
              <a:defRPr sz="1800"/>
            </a:lvl1pPr>
          </a:lstStyle>
          <a:p>
            <a:pPr/>
            <a:r>
              <a:t>Matthias Böhmer, Christian Lander, Sven Gehring, Duncan Brumby, Antonio Krüger, Interrupted by a Phone Call: Exploring Designs for Lowering the Impact of Call Notifications for Smartphone Users, CHI 2014, ACM. </a:t>
            </a:r>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8" name="Abgerundetes Rechteck"/>
          <p:cNvSpPr/>
          <p:nvPr/>
        </p:nvSpPr>
        <p:spPr>
          <a:xfrm>
            <a:off x="101599" y="1993900"/>
            <a:ext cx="12710161" cy="609600"/>
          </a:xfrm>
          <a:prstGeom prst="roundRect">
            <a:avLst>
              <a:gd name="adj" fmla="val 31250"/>
            </a:avLst>
          </a:prstGeom>
          <a:solidFill>
            <a:srgbClr val="4FC0E3"/>
          </a:solidFill>
          <a:ln w="3175">
            <a:solidFill>
              <a:srgbClr val="000000"/>
            </a:solidFill>
          </a:ln>
        </p:spPr>
        <p:txBody>
          <a:bodyPr lIns="40640" tIns="40640" rIns="40640" bIns="40640" anchor="ctr"/>
          <a:lstStyle/>
          <a:p>
            <a:pPr/>
          </a:p>
        </p:txBody>
      </p:sp>
      <p:sp>
        <p:nvSpPr>
          <p:cNvPr id="99" name="Butz, Krüger, Völkel: Mensch-Maschine-Interaktion, Kapitel 18 - Mobile Interaktion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18 - Mobile Interaktion 		       		      Folie</a:t>
            </a:r>
          </a:p>
        </p:txBody>
      </p:sp>
      <p:sp>
        <p:nvSpPr>
          <p:cNvPr id="100"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101" name="Chapter 18 - Mobile Interaction"/>
          <p:cNvSpPr txBox="1"/>
          <p:nvPr>
            <p:ph type="title"/>
          </p:nvPr>
        </p:nvSpPr>
        <p:spPr>
          <a:xfrm>
            <a:off x="203199" y="-379119"/>
            <a:ext cx="12598401" cy="2041262"/>
          </a:xfrm>
          <a:prstGeom prst="rect">
            <a:avLst/>
          </a:prstGeom>
        </p:spPr>
        <p:txBody>
          <a:bodyPr/>
          <a:lstStyle/>
          <a:p>
            <a:pPr/>
            <a:r>
              <a:t>Chapter 18 - Mobile Interaction</a:t>
            </a:r>
          </a:p>
        </p:txBody>
      </p:sp>
      <p:sp>
        <p:nvSpPr>
          <p:cNvPr id="102" name="Unterbrechbarkeit…"/>
          <p:cNvSpPr txBox="1"/>
          <p:nvPr>
            <p:ph type="body" idx="1"/>
          </p:nvPr>
        </p:nvSpPr>
        <p:spPr>
          <a:prstGeom prst="rect">
            <a:avLst/>
          </a:prstGeom>
        </p:spPr>
        <p:txBody>
          <a:bodyPr/>
          <a:lstStyle/>
          <a:p>
            <a:pPr/>
            <a:r>
              <a:t>Unterbrechbarkeit</a:t>
            </a:r>
          </a:p>
          <a:p>
            <a:pPr/>
            <a:r>
              <a:t>Explizite vs. Implizite Interaktion</a:t>
            </a:r>
          </a:p>
          <a:p>
            <a:pPr/>
            <a:r>
              <a:t>Visualisierungen für kleine Bildschirme</a:t>
            </a:r>
          </a:p>
          <a:p>
            <a:pPr/>
            <a:r>
              <a:t>Mobile Interaktionskonzepte</a:t>
            </a:r>
          </a:p>
          <a:p>
            <a:pPr/>
            <a:r>
              <a:t>Mobile Sensorik</a:t>
            </a:r>
          </a:p>
        </p:txBody>
      </p:sp>
      <p:sp>
        <p:nvSpPr>
          <p:cNvPr id="103" name="Foliennummer"/>
          <p:cNvSpPr txBox="1"/>
          <p:nvPr>
            <p:ph type="sldNum" sz="quarter" idx="2"/>
          </p:nvPr>
        </p:nvSpPr>
        <p:spPr>
          <a:xfrm>
            <a:off x="12596441" y="9497434"/>
            <a:ext cx="192865" cy="27866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5" name="Butz, Krüger, Völkel: Mensch-Maschine-Interaktion, Kapitel 18 - Mobile Interaktion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18 - Mobile Interaktion 		       		      Folie</a:t>
            </a:r>
          </a:p>
        </p:txBody>
      </p:sp>
      <p:sp>
        <p:nvSpPr>
          <p:cNvPr id="106"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107" name="Explizite vs. Implizite Interaktion"/>
          <p:cNvSpPr txBox="1"/>
          <p:nvPr>
            <p:ph type="title"/>
          </p:nvPr>
        </p:nvSpPr>
        <p:spPr>
          <a:prstGeom prst="rect">
            <a:avLst/>
          </a:prstGeom>
        </p:spPr>
        <p:txBody>
          <a:bodyPr/>
          <a:lstStyle/>
          <a:p>
            <a:pPr/>
            <a:r>
              <a:t>Explizite vs. Implizite Interaktion</a:t>
            </a:r>
          </a:p>
        </p:txBody>
      </p:sp>
      <p:sp>
        <p:nvSpPr>
          <p:cNvPr id="108" name="Foliennummer"/>
          <p:cNvSpPr txBox="1"/>
          <p:nvPr>
            <p:ph type="sldNum" sz="quarter" idx="2"/>
          </p:nvPr>
        </p:nvSpPr>
        <p:spPr>
          <a:xfrm>
            <a:off x="12596441" y="9497434"/>
            <a:ext cx="192865" cy="27866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09" name="Bild" descr="Bild"/>
          <p:cNvPicPr>
            <a:picLocks noChangeAspect="1"/>
          </p:cNvPicPr>
          <p:nvPr/>
        </p:nvPicPr>
        <p:blipFill>
          <a:blip r:embed="rId3">
            <a:extLst/>
          </a:blip>
          <a:stretch>
            <a:fillRect/>
          </a:stretch>
        </p:blipFill>
        <p:spPr>
          <a:xfrm>
            <a:off x="1477755" y="1332024"/>
            <a:ext cx="9460799" cy="7095600"/>
          </a:xfrm>
          <a:prstGeom prst="rect">
            <a:avLst/>
          </a:prstGeom>
          <a:ln w="3175"/>
        </p:spPr>
      </p:pic>
      <p:sp>
        <p:nvSpPr>
          <p:cNvPr id="110" name="http://upload.wikimedia.org/wikipedia/commons/thumb/0/0f/Porsche_911_%28997%29_Carrera_-_Flickr_-_The_Car_Spy_%2812%29.jpg/800px-Porsche_911_%28997%29_Carrera_-_Flickr_-_The_Car_Spy_%2812%29.jpg"/>
          <p:cNvSpPr txBox="1"/>
          <p:nvPr/>
        </p:nvSpPr>
        <p:spPr>
          <a:xfrm>
            <a:off x="1733299" y="8464626"/>
            <a:ext cx="8949711" cy="167273"/>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lvl1pPr>
              <a:defRPr sz="700"/>
            </a:lvl1pPr>
          </a:lstStyle>
          <a:p>
            <a:pPr/>
            <a:r>
              <a:t>http://upload.wikimedia.org/wikipedia/commons/thumb/0/0f/Porsche_911_%28997%29_Carrera_-_Flickr_-_The_Car_Spy_%2812%29.jpg/800px-Porsche_911_%28997%29_Carrera_-_Flickr_-_The_Car_Spy_%2812%29.jpg</a:t>
            </a:r>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4" name="Butz, Krüger, Völkel: Mensch-Maschine-Interaktion, Kapitel 18 - Mobile Interaktion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18 - Mobile Interaktion 		       		      Folie</a:t>
            </a:r>
          </a:p>
        </p:txBody>
      </p:sp>
      <p:sp>
        <p:nvSpPr>
          <p:cNvPr id="115"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116" name="Implizite Interaktion beim Laufen ;-)"/>
          <p:cNvSpPr txBox="1"/>
          <p:nvPr>
            <p:ph type="title"/>
          </p:nvPr>
        </p:nvSpPr>
        <p:spPr>
          <a:prstGeom prst="rect">
            <a:avLst/>
          </a:prstGeom>
        </p:spPr>
        <p:txBody>
          <a:bodyPr/>
          <a:lstStyle/>
          <a:p>
            <a:pPr/>
            <a:r>
              <a:t>Implizite Interaktion beim Laufen ;-)</a:t>
            </a:r>
          </a:p>
        </p:txBody>
      </p:sp>
      <p:sp>
        <p:nvSpPr>
          <p:cNvPr id="117"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18" name="Bildschirmfoto 2019-07-01 um 12.20.10.png" descr="Bildschirmfoto 2019-07-01 um 12.20.10.png"/>
          <p:cNvPicPr>
            <a:picLocks noChangeAspect="1"/>
          </p:cNvPicPr>
          <p:nvPr/>
        </p:nvPicPr>
        <p:blipFill>
          <a:blip r:embed="rId2">
            <a:extLst/>
          </a:blip>
          <a:stretch>
            <a:fillRect/>
          </a:stretch>
        </p:blipFill>
        <p:spPr>
          <a:xfrm>
            <a:off x="504331" y="1172127"/>
            <a:ext cx="11996138" cy="8186938"/>
          </a:xfrm>
          <a:prstGeom prst="rect">
            <a:avLst/>
          </a:prstGeom>
          <a:ln w="3175"/>
        </p:spPr>
      </p:pic>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0" name="Abgerundetes Rechteck"/>
          <p:cNvSpPr/>
          <p:nvPr/>
        </p:nvSpPr>
        <p:spPr>
          <a:xfrm>
            <a:off x="101599" y="2679700"/>
            <a:ext cx="12710161" cy="609600"/>
          </a:xfrm>
          <a:prstGeom prst="roundRect">
            <a:avLst>
              <a:gd name="adj" fmla="val 31250"/>
            </a:avLst>
          </a:prstGeom>
          <a:solidFill>
            <a:srgbClr val="4FC0E3"/>
          </a:solidFill>
          <a:ln w="3175">
            <a:solidFill>
              <a:srgbClr val="000000"/>
            </a:solidFill>
          </a:ln>
        </p:spPr>
        <p:txBody>
          <a:bodyPr lIns="40640" tIns="40640" rIns="40640" bIns="40640" anchor="ctr"/>
          <a:lstStyle/>
          <a:p>
            <a:pPr/>
          </a:p>
        </p:txBody>
      </p:sp>
      <p:sp>
        <p:nvSpPr>
          <p:cNvPr id="121" name="Butz, Krüger, Völkel: Mensch-Maschine-Interaktion, Kapitel 18 - Mobile Interaktion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18 - Mobile Interaktion 		       		      Folie</a:t>
            </a:r>
          </a:p>
        </p:txBody>
      </p:sp>
      <p:sp>
        <p:nvSpPr>
          <p:cNvPr id="122"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123" name="Chapter 18 - Mobile Interaction"/>
          <p:cNvSpPr txBox="1"/>
          <p:nvPr>
            <p:ph type="title"/>
          </p:nvPr>
        </p:nvSpPr>
        <p:spPr>
          <a:xfrm>
            <a:off x="203199" y="-379119"/>
            <a:ext cx="12598401" cy="2041262"/>
          </a:xfrm>
          <a:prstGeom prst="rect">
            <a:avLst/>
          </a:prstGeom>
        </p:spPr>
        <p:txBody>
          <a:bodyPr/>
          <a:lstStyle/>
          <a:p>
            <a:pPr/>
            <a:r>
              <a:t>Chapter 18 - Mobile Interaction</a:t>
            </a:r>
          </a:p>
        </p:txBody>
      </p:sp>
      <p:sp>
        <p:nvSpPr>
          <p:cNvPr id="124" name="Unterbrechbarkeit…"/>
          <p:cNvSpPr txBox="1"/>
          <p:nvPr>
            <p:ph type="body" idx="1"/>
          </p:nvPr>
        </p:nvSpPr>
        <p:spPr>
          <a:prstGeom prst="rect">
            <a:avLst/>
          </a:prstGeom>
        </p:spPr>
        <p:txBody>
          <a:bodyPr/>
          <a:lstStyle/>
          <a:p>
            <a:pPr/>
            <a:r>
              <a:t>Unterbrechbarkeit</a:t>
            </a:r>
          </a:p>
          <a:p>
            <a:pPr/>
            <a:r>
              <a:t>Explizite vs. Implizite Interaktion</a:t>
            </a:r>
          </a:p>
          <a:p>
            <a:pPr/>
            <a:r>
              <a:t>Visualisierungen für kleine Bildschirme</a:t>
            </a:r>
          </a:p>
          <a:p>
            <a:pPr/>
            <a:r>
              <a:t>Mobile Interaktionskonzepte</a:t>
            </a:r>
          </a:p>
          <a:p>
            <a:pPr/>
            <a:r>
              <a:t>Mobile Sensorik</a:t>
            </a:r>
          </a:p>
        </p:txBody>
      </p:sp>
      <p:sp>
        <p:nvSpPr>
          <p:cNvPr id="125" name="Foliennummer"/>
          <p:cNvSpPr txBox="1"/>
          <p:nvPr>
            <p:ph type="sldNum" sz="quarter" idx="2"/>
          </p:nvPr>
        </p:nvSpPr>
        <p:spPr>
          <a:xfrm>
            <a:off x="12553597" y="9497434"/>
            <a:ext cx="278553" cy="27866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7" name="Butz, Krüger, Völkel: Mensch-Maschine-Interaktion, Kapitel 18 - Mobile Interaktion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18 - Mobile Interaktion 		       		      Folie</a:t>
            </a:r>
          </a:p>
        </p:txBody>
      </p:sp>
      <p:sp>
        <p:nvSpPr>
          <p:cNvPr id="128"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129" name="Peephole Interaction"/>
          <p:cNvSpPr txBox="1"/>
          <p:nvPr>
            <p:ph type="title"/>
          </p:nvPr>
        </p:nvSpPr>
        <p:spPr>
          <a:prstGeom prst="rect">
            <a:avLst/>
          </a:prstGeom>
        </p:spPr>
        <p:txBody>
          <a:bodyPr/>
          <a:lstStyle/>
          <a:p>
            <a:pPr/>
            <a:r>
              <a:t>Peephole Interaction</a:t>
            </a:r>
          </a:p>
        </p:txBody>
      </p:sp>
      <p:sp>
        <p:nvSpPr>
          <p:cNvPr id="130"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31" name="peephole.pdf" descr="peephole.pdf"/>
          <p:cNvPicPr>
            <a:picLocks noChangeAspect="1"/>
          </p:cNvPicPr>
          <p:nvPr/>
        </p:nvPicPr>
        <p:blipFill>
          <a:blip r:embed="rId3">
            <a:extLst/>
          </a:blip>
          <a:stretch>
            <a:fillRect/>
          </a:stretch>
        </p:blipFill>
        <p:spPr>
          <a:xfrm>
            <a:off x="355600" y="1881045"/>
            <a:ext cx="12293600" cy="6769101"/>
          </a:xfrm>
          <a:prstGeom prst="rect">
            <a:avLst/>
          </a:prstGeom>
          <a:ln w="3175"/>
        </p:spPr>
      </p:pic>
      <p:sp>
        <p:nvSpPr>
          <p:cNvPr id="132" name="Butz, Andreas, and Antonio Krüger. &quot;Applying the peephole metaphor in a mixed-reality room.&quot; IEEE Computer Graphics and applications 26.1 (2006): 56-63."/>
          <p:cNvSpPr/>
          <p:nvPr/>
        </p:nvSpPr>
        <p:spPr>
          <a:xfrm>
            <a:off x="4463004" y="8763838"/>
            <a:ext cx="8406892" cy="619903"/>
          </a:xfrm>
          <a:prstGeom prst="rect">
            <a:avLst/>
          </a:prstGeom>
          <a:solidFill>
            <a:srgbClr val="DCDEE0"/>
          </a:solidFill>
          <a:ln w="12700">
            <a:solidFill>
              <a:srgbClr val="000000"/>
            </a:solidFill>
            <a:miter lim="400000"/>
          </a:ln>
          <a:extLst>
            <a:ext uri="{C572A759-6A51-4108-AA02-DFA0A04FC94B}">
              <ma14:wrappingTextBoxFlag xmlns:ma14="http://schemas.microsoft.com/office/mac/drawingml/2011/main" val="1"/>
            </a:ext>
          </a:extLst>
        </p:spPr>
        <p:txBody>
          <a:bodyPr lIns="40640" tIns="40640" rIns="40640" bIns="40640" anchor="ctr">
            <a:spAutoFit/>
          </a:bodyPr>
          <a:lstStyle/>
          <a:p>
            <a:pPr>
              <a:defRPr sz="1800"/>
            </a:pPr>
            <a:r>
              <a:t>Butz, Andreas, and Antonio Krüger. "Applying the peephole metaphor in a mixed-reality room." </a:t>
            </a:r>
            <a:r>
              <a:rPr i="1"/>
              <a:t>IEEE Computer Graphics and applications</a:t>
            </a:r>
            <a:r>
              <a:t> 26.1 (2006): 56-63.</a:t>
            </a:r>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6" name="Butz, Krüger, Völkel: Mensch-Maschine-Interaktion, Kapitel 18 - Mobile Interaktion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18 - Mobile Interaktion 		       		      Folie</a:t>
            </a:r>
          </a:p>
        </p:txBody>
      </p:sp>
      <p:sp>
        <p:nvSpPr>
          <p:cNvPr id="137"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138" name="Peephole Interaction [Ka-Ping Yee, CHI 2003]"/>
          <p:cNvSpPr txBox="1"/>
          <p:nvPr>
            <p:ph type="title"/>
          </p:nvPr>
        </p:nvSpPr>
        <p:spPr>
          <a:prstGeom prst="rect">
            <a:avLst/>
          </a:prstGeom>
        </p:spPr>
        <p:txBody>
          <a:bodyPr/>
          <a:lstStyle/>
          <a:p>
            <a:pPr/>
            <a:r>
              <a:t>Peephole Interaction </a:t>
            </a:r>
            <a:r>
              <a:rPr sz="2500"/>
              <a:t>[Ka-Ping Yee, CHI 2003]</a:t>
            </a:r>
          </a:p>
        </p:txBody>
      </p:sp>
      <p:sp>
        <p:nvSpPr>
          <p:cNvPr id="139"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40" name="yee-peepdemo-200kbps (Konvertiert).mov" descr="yee-peepdemo-200kbps (Konvertiert).mov"/>
          <p:cNvPicPr>
            <a:picLocks noChangeAspect="0"/>
          </p:cNvPicPr>
          <p:nvPr>
            <a:videoFile r:link="rId2"/>
            <p:extLst>
              <p:ext uri="{DAA4B4D4-6D71-4841-9C94-3DE7FCFB9230}">
                <p14:media xmlns:p14="http://schemas.microsoft.com/office/powerpoint/2010/main" r:embed="rId3"/>
              </p:ext>
            </p:extLst>
          </p:nvPr>
        </p:nvPicPr>
        <p:blipFill>
          <a:blip r:embed="rId4">
            <a:extLst/>
          </a:blip>
          <a:stretch>
            <a:fillRect/>
          </a:stretch>
        </p:blipFill>
        <p:spPr>
          <a:xfrm>
            <a:off x="1037090" y="1166614"/>
            <a:ext cx="10930620" cy="8197964"/>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mediacall" nodeType="clickEffect" presetSubtype="0" presetID="1" grpId="1" fill="hold">
                                  <p:stCondLst>
                                    <p:cond delay="0"/>
                                  </p:stCondLst>
                                  <p:childTnLst>
                                    <p:cmd type="call" cmd="playFrom(0.0)">
                                      <p:cBhvr>
                                        <p:cTn id="6" dur="352051" fill="hold"/>
                                        <p:tgtEl>
                                          <p:spTgt spid="140"/>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100000">
                <p:cTn id="7" fill="hold" display="0">
                  <p:stCondLst>
                    <p:cond delay="indefinite"/>
                  </p:stCondLst>
                </p:cTn>
                <p:tgtEl>
                  <p:spTgt spid="140"/>
                </p:tgtEl>
              </p:cMediaNode>
            </p:video>
            <p:seq concurrent="1" prevAc="none" nextAc="seek">
              <p:cTn id="8" evtFilter="cancelBubble" nodeType="interactiveSeq" restart="whenNotActive" fill="hold">
                <p:stCondLst>
                  <p:cond delay="0" evt="onClick">
                    <p:tgtEl>
                      <p:spTgt spid="140"/>
                    </p:tgtEl>
                  </p:cond>
                </p:stCondLst>
                <p:endSync delay="0" evt="end">
                  <p:rtn val="all"/>
                </p:endSync>
                <p:childTnLst>
                  <p:par>
                    <p:cTn id="9" fill="hold">
                      <p:stCondLst>
                        <p:cond delay="0"/>
                      </p:stCondLst>
                      <p:childTnLst>
                        <p:par>
                          <p:cTn id="10" fill="hold">
                            <p:stCondLst>
                              <p:cond delay="0"/>
                            </p:stCondLst>
                            <p:childTnLst>
                              <p:par>
                                <p:cTn id="11" presetClass="mediacall" nodeType="clickEffect" presetSubtype="0" presetID="2" fill="hold">
                                  <p:stCondLst>
                                    <p:cond delay="0"/>
                                  </p:stCondLst>
                                  <p:childTnLst>
                                    <p:cmd type="call" cmd="togglePause">
                                      <p:cBhvr>
                                        <p:cTn id="12" dur="1" fill="hold"/>
                                        <p:tgtEl>
                                          <p:spTgt spid="140"/>
                                        </p:tgtEl>
                                      </p:cBhvr>
                                    </p:cmd>
                                  </p:childTnLst>
                                </p:cTn>
                              </p:par>
                            </p:childTnLst>
                          </p:cTn>
                        </p:par>
                      </p:childTnLst>
                    </p:cTn>
                  </p:par>
                </p:childTnLst>
              </p:cTn>
              <p:nextCondLst>
                <p:cond delay="0" evt="onClick">
                  <p:tgtEl>
                    <p:spTgt spid="140"/>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2" name="Butz, Krüger, Völkel: Mensch-Maschine-Interaktion, Kapitel 18 - Mobile Interaktion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18 - Mobile Interaktion 		       		      Folie</a:t>
            </a:r>
          </a:p>
        </p:txBody>
      </p:sp>
      <p:sp>
        <p:nvSpPr>
          <p:cNvPr id="143"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144" name="Off-Screen Visualisierungen: Halo &amp; Wedge"/>
          <p:cNvSpPr txBox="1"/>
          <p:nvPr>
            <p:ph type="title"/>
          </p:nvPr>
        </p:nvSpPr>
        <p:spPr>
          <a:prstGeom prst="rect">
            <a:avLst/>
          </a:prstGeom>
        </p:spPr>
        <p:txBody>
          <a:bodyPr/>
          <a:lstStyle/>
          <a:p>
            <a:pPr/>
            <a:r>
              <a:t>Off-Screen Visualisierungen: Halo &amp; Wedge</a:t>
            </a:r>
          </a:p>
        </p:txBody>
      </p:sp>
      <p:sp>
        <p:nvSpPr>
          <p:cNvPr id="145"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46" name="halo.png" descr="halo.png"/>
          <p:cNvPicPr>
            <a:picLocks noChangeAspect="1"/>
          </p:cNvPicPr>
          <p:nvPr/>
        </p:nvPicPr>
        <p:blipFill>
          <a:blip r:embed="rId3">
            <a:extLst/>
          </a:blip>
          <a:stretch>
            <a:fillRect/>
          </a:stretch>
        </p:blipFill>
        <p:spPr>
          <a:xfrm>
            <a:off x="670336" y="1827472"/>
            <a:ext cx="6271040" cy="6098656"/>
          </a:xfrm>
          <a:prstGeom prst="rect">
            <a:avLst/>
          </a:prstGeom>
          <a:ln w="3175"/>
        </p:spPr>
      </p:pic>
      <p:pic>
        <p:nvPicPr>
          <p:cNvPr id="147" name="wedge.png" descr="wedge.png"/>
          <p:cNvPicPr>
            <a:picLocks noChangeAspect="1"/>
          </p:cNvPicPr>
          <p:nvPr/>
        </p:nvPicPr>
        <p:blipFill>
          <a:blip r:embed="rId4">
            <a:extLst/>
          </a:blip>
          <a:stretch>
            <a:fillRect/>
          </a:stretch>
        </p:blipFill>
        <p:spPr>
          <a:xfrm>
            <a:off x="7716173" y="1827472"/>
            <a:ext cx="4695383" cy="6098656"/>
          </a:xfrm>
          <a:prstGeom prst="rect">
            <a:avLst/>
          </a:prstGeom>
          <a:ln w="3175"/>
        </p:spPr>
      </p:pic>
      <p:sp>
        <p:nvSpPr>
          <p:cNvPr id="148" name="Baudisch, Patrick und Ruth Rosenholtz: Halo: a technique for visualizing off-screen objects. In: Proceedings of ACM CHI, pp 481–488. ACM, 2003.…"/>
          <p:cNvSpPr txBox="1"/>
          <p:nvPr/>
        </p:nvSpPr>
        <p:spPr>
          <a:xfrm>
            <a:off x="2524119" y="8236107"/>
            <a:ext cx="7956562" cy="951349"/>
          </a:xfrm>
          <a:prstGeom prst="rect">
            <a:avLst/>
          </a:prstGeom>
          <a:solidFill>
            <a:srgbClr val="DCDEE0"/>
          </a:solidFill>
          <a:ln w="12700">
            <a:solidFill>
              <a:srgbClr val="000000"/>
            </a:solidFill>
            <a:miter lim="400000"/>
          </a:ln>
          <a:extLst>
            <a:ext uri="{C572A759-6A51-4108-AA02-DFA0A04FC94B}">
              <ma14:wrappingTextBoxFlag xmlns:ma14="http://schemas.microsoft.com/office/mac/drawingml/2011/main" val="1"/>
            </a:ext>
          </a:extLst>
        </p:spPr>
        <p:txBody>
          <a:bodyPr lIns="40640" tIns="40640" rIns="40640" bIns="40640" anchor="ctr">
            <a:spAutoFit/>
          </a:bodyPr>
          <a:lstStyle/>
          <a:p>
            <a:pPr>
              <a:defRPr sz="1500"/>
            </a:pPr>
            <a:r>
              <a:t>Baudisch, Patrick und Ruth Rosenholtz: Halo: a technique for visualizing off-screen objects. In: Proceedings of ACM CHI, pp 481–488. ACM, 2003. </a:t>
            </a:r>
          </a:p>
          <a:p>
            <a:pPr>
              <a:defRPr sz="1500"/>
            </a:pPr>
            <a:r>
              <a:t>Gustafson, Sean, Patrick Baudisch, Carl Gutwin und Pourang Irani: Wedge: clutter-free visualization of off-screen locations. In: Proceedings of ACM CHI, pp 787–796. ACM, 2008. </a:t>
            </a:r>
          </a:p>
        </p:txBody>
      </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2" name="Butz, Krüger, Völkel: Mensch-Maschine-Interaktion, Kapitel 18 - Mobile Interaktion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18 - Mobile Interaktion 		       		      Folie</a:t>
            </a:r>
          </a:p>
        </p:txBody>
      </p:sp>
      <p:sp>
        <p:nvSpPr>
          <p:cNvPr id="153"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154" name="Wedge Video https://www.youtube.com/watch?v=nU1x7Hyr188"/>
          <p:cNvSpPr txBox="1"/>
          <p:nvPr>
            <p:ph type="title"/>
          </p:nvPr>
        </p:nvSpPr>
        <p:spPr>
          <a:prstGeom prst="rect">
            <a:avLst/>
          </a:prstGeom>
        </p:spPr>
        <p:txBody>
          <a:bodyPr/>
          <a:lstStyle/>
          <a:p>
            <a:pPr/>
            <a:r>
              <a:t>Wedge Video </a:t>
            </a:r>
            <a:r>
              <a:rPr sz="2200"/>
              <a:t>https://www.youtube.com/watch?v=nU1x7Hyr188  </a:t>
            </a:r>
          </a:p>
        </p:txBody>
      </p:sp>
      <p:sp>
        <p:nvSpPr>
          <p:cNvPr id="155"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56" name="Wedge.mp4" descr="Wedge.mp4"/>
          <p:cNvPicPr>
            <a:picLocks noChangeAspect="0"/>
          </p:cNvPicPr>
          <p:nvPr>
            <a:videoFile r:link="rId2"/>
            <p:extLst>
              <p:ext uri="{DAA4B4D4-6D71-4841-9C94-3DE7FCFB9230}">
                <p14:media xmlns:p14="http://schemas.microsoft.com/office/powerpoint/2010/main" r:embed="rId3"/>
              </p:ext>
            </p:extLst>
          </p:nvPr>
        </p:nvPicPr>
        <p:blipFill>
          <a:blip r:embed="rId4">
            <a:extLst/>
          </a:blip>
          <a:stretch>
            <a:fillRect/>
          </a:stretch>
        </p:blipFill>
        <p:spPr>
          <a:xfrm>
            <a:off x="1037433" y="1166871"/>
            <a:ext cx="10929934" cy="8197450"/>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mediacall" nodeType="clickEffect" presetSubtype="0" presetID="1" grpId="1" fill="hold">
                                  <p:stCondLst>
                                    <p:cond delay="0"/>
                                  </p:stCondLst>
                                  <p:childTnLst>
                                    <p:cmd type="call" cmd="playFrom(0.0)">
                                      <p:cBhvr>
                                        <p:cTn id="6" dur="138205" fill="hold"/>
                                        <p:tgtEl>
                                          <p:spTgt spid="156"/>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100000">
                <p:cTn id="7" fill="hold" display="0">
                  <p:stCondLst>
                    <p:cond delay="indefinite"/>
                  </p:stCondLst>
                </p:cTn>
                <p:tgtEl>
                  <p:spTgt spid="156"/>
                </p:tgtEl>
              </p:cMediaNode>
            </p:video>
            <p:seq concurrent="1" prevAc="none" nextAc="seek">
              <p:cTn id="8" evtFilter="cancelBubble" nodeType="interactiveSeq" restart="whenNotActive" fill="hold">
                <p:stCondLst>
                  <p:cond delay="0" evt="onClick">
                    <p:tgtEl>
                      <p:spTgt spid="156"/>
                    </p:tgtEl>
                  </p:cond>
                </p:stCondLst>
                <p:endSync delay="0" evt="end">
                  <p:rtn val="all"/>
                </p:endSync>
                <p:childTnLst>
                  <p:par>
                    <p:cTn id="9" fill="hold">
                      <p:stCondLst>
                        <p:cond delay="0"/>
                      </p:stCondLst>
                      <p:childTnLst>
                        <p:par>
                          <p:cTn id="10" fill="hold">
                            <p:stCondLst>
                              <p:cond delay="0"/>
                            </p:stCondLst>
                            <p:childTnLst>
                              <p:par>
                                <p:cTn id="11" presetClass="mediacall" nodeType="clickEffect" presetSubtype="0" presetID="2" fill="hold">
                                  <p:stCondLst>
                                    <p:cond delay="0"/>
                                  </p:stCondLst>
                                  <p:childTnLst>
                                    <p:cmd type="call" cmd="togglePause">
                                      <p:cBhvr>
                                        <p:cTn id="12" dur="1" fill="hold"/>
                                        <p:tgtEl>
                                          <p:spTgt spid="156"/>
                                        </p:tgtEl>
                                      </p:cBhvr>
                                    </p:cmd>
                                  </p:childTnLst>
                                </p:cTn>
                              </p:par>
                            </p:childTnLst>
                          </p:cTn>
                        </p:par>
                      </p:childTnLst>
                    </p:cTn>
                  </p:par>
                </p:childTnLst>
              </p:cTn>
              <p:nextCondLst>
                <p:cond delay="0" evt="onClick">
                  <p:tgtEl>
                    <p:spTgt spid="156"/>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8" name="Abgerundetes Rechteck"/>
          <p:cNvSpPr/>
          <p:nvPr/>
        </p:nvSpPr>
        <p:spPr>
          <a:xfrm>
            <a:off x="101599" y="3340100"/>
            <a:ext cx="12710161" cy="609600"/>
          </a:xfrm>
          <a:prstGeom prst="roundRect">
            <a:avLst>
              <a:gd name="adj" fmla="val 31250"/>
            </a:avLst>
          </a:prstGeom>
          <a:solidFill>
            <a:srgbClr val="4FC0E3"/>
          </a:solidFill>
          <a:ln w="3175">
            <a:solidFill>
              <a:srgbClr val="000000"/>
            </a:solidFill>
          </a:ln>
        </p:spPr>
        <p:txBody>
          <a:bodyPr lIns="40640" tIns="40640" rIns="40640" bIns="40640" anchor="ctr"/>
          <a:lstStyle/>
          <a:p>
            <a:pPr/>
          </a:p>
        </p:txBody>
      </p:sp>
      <p:sp>
        <p:nvSpPr>
          <p:cNvPr id="159" name="Butz, Krüger, Völkel: Mensch-Maschine-Interaktion, Kapitel 18 - Mobile Interaktion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18 - Mobile Interaktion 		       		      Folie</a:t>
            </a:r>
          </a:p>
        </p:txBody>
      </p:sp>
      <p:sp>
        <p:nvSpPr>
          <p:cNvPr id="160"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161" name="Chapter 18 - Mobile Interaction"/>
          <p:cNvSpPr txBox="1"/>
          <p:nvPr>
            <p:ph type="title"/>
          </p:nvPr>
        </p:nvSpPr>
        <p:spPr>
          <a:xfrm>
            <a:off x="203199" y="-379119"/>
            <a:ext cx="12598401" cy="2041262"/>
          </a:xfrm>
          <a:prstGeom prst="rect">
            <a:avLst/>
          </a:prstGeom>
        </p:spPr>
        <p:txBody>
          <a:bodyPr/>
          <a:lstStyle/>
          <a:p>
            <a:pPr/>
            <a:r>
              <a:t>Chapter 18 - Mobile Interaction</a:t>
            </a:r>
          </a:p>
        </p:txBody>
      </p:sp>
      <p:sp>
        <p:nvSpPr>
          <p:cNvPr id="162" name="Unterbrechbarkeit…"/>
          <p:cNvSpPr txBox="1"/>
          <p:nvPr>
            <p:ph type="body" idx="1"/>
          </p:nvPr>
        </p:nvSpPr>
        <p:spPr>
          <a:prstGeom prst="rect">
            <a:avLst/>
          </a:prstGeom>
        </p:spPr>
        <p:txBody>
          <a:bodyPr/>
          <a:lstStyle/>
          <a:p>
            <a:pPr/>
            <a:r>
              <a:t>Unterbrechbarkeit</a:t>
            </a:r>
          </a:p>
          <a:p>
            <a:pPr/>
            <a:r>
              <a:t>Explizite vs. Implizite Interaktion</a:t>
            </a:r>
          </a:p>
          <a:p>
            <a:pPr/>
            <a:r>
              <a:t>Visualisierungen für kleine Bildschirme</a:t>
            </a:r>
          </a:p>
          <a:p>
            <a:pPr/>
            <a:r>
              <a:t>Mobile Interaktionskonzepte</a:t>
            </a:r>
          </a:p>
          <a:p>
            <a:pPr/>
            <a:r>
              <a:t>Mobile Sensorik</a:t>
            </a:r>
          </a:p>
        </p:txBody>
      </p:sp>
      <p:sp>
        <p:nvSpPr>
          <p:cNvPr id="163"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5" name="Butz, Krüger, Völkel: Mensch-Maschine-Interaktion, Kapitel 18 - Mobile Interaktion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18 - Mobile Interaktion 		       		      Folie</a:t>
            </a:r>
          </a:p>
        </p:txBody>
      </p:sp>
      <p:sp>
        <p:nvSpPr>
          <p:cNvPr id="166"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167" name="Sprache als Interaktionsmodalität"/>
          <p:cNvSpPr txBox="1"/>
          <p:nvPr>
            <p:ph type="title"/>
          </p:nvPr>
        </p:nvSpPr>
        <p:spPr>
          <a:prstGeom prst="rect">
            <a:avLst/>
          </a:prstGeom>
        </p:spPr>
        <p:txBody>
          <a:bodyPr/>
          <a:lstStyle/>
          <a:p>
            <a:pPr/>
            <a:r>
              <a:t>Sprache als Interaktionsmodalität</a:t>
            </a:r>
          </a:p>
        </p:txBody>
      </p:sp>
      <p:sp>
        <p:nvSpPr>
          <p:cNvPr id="168"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69" name="Bild" descr="Bild"/>
          <p:cNvPicPr>
            <a:picLocks noChangeAspect="1"/>
          </p:cNvPicPr>
          <p:nvPr/>
        </p:nvPicPr>
        <p:blipFill>
          <a:blip r:embed="rId2">
            <a:extLst/>
          </a:blip>
          <a:stretch>
            <a:fillRect/>
          </a:stretch>
        </p:blipFill>
        <p:spPr>
          <a:xfrm>
            <a:off x="668086" y="1298582"/>
            <a:ext cx="2629681" cy="6153042"/>
          </a:xfrm>
          <a:prstGeom prst="rect">
            <a:avLst/>
          </a:prstGeom>
          <a:ln w="3175"/>
        </p:spPr>
      </p:pic>
      <p:sp>
        <p:nvSpPr>
          <p:cNvPr id="170" name="http://upload.wikimedia.org/wikipedia/commons/thumb/b/b8/Old_microphone.svg/256px-Old_microphone.svg.png"/>
          <p:cNvSpPr txBox="1"/>
          <p:nvPr/>
        </p:nvSpPr>
        <p:spPr>
          <a:xfrm>
            <a:off x="634941" y="7503935"/>
            <a:ext cx="2695972" cy="143119"/>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lvl1pPr>
              <a:defRPr sz="400"/>
            </a:lvl1pPr>
          </a:lstStyle>
          <a:p>
            <a:pPr/>
            <a:r>
              <a:t>http://upload.wikimedia.org/wikipedia/commons/thumb/b/b8/Old_microphone.svg/256px-Old_microphone.svg.png</a:t>
            </a:r>
          </a:p>
        </p:txBody>
      </p:sp>
      <p:pic>
        <p:nvPicPr>
          <p:cNvPr id="171" name="Bildschirmfoto 2015-07-26 um 15.52.00.png" descr="Bildschirmfoto 2015-07-26 um 15.52.00.png"/>
          <p:cNvPicPr>
            <a:picLocks noChangeAspect="1"/>
          </p:cNvPicPr>
          <p:nvPr/>
        </p:nvPicPr>
        <p:blipFill>
          <a:blip r:embed="rId3">
            <a:extLst/>
          </a:blip>
          <a:stretch>
            <a:fillRect/>
          </a:stretch>
        </p:blipFill>
        <p:spPr>
          <a:xfrm>
            <a:off x="4274459" y="1088953"/>
            <a:ext cx="9489622" cy="6343700"/>
          </a:xfrm>
          <a:prstGeom prst="rect">
            <a:avLst/>
          </a:prstGeom>
          <a:ln w="3175"/>
        </p:spPr>
      </p:pic>
      <p:sp>
        <p:nvSpPr>
          <p:cNvPr id="172" name="http://mobile.163.com/15/0719/10/AUSO1DJ50011179O.html"/>
          <p:cNvSpPr txBox="1"/>
          <p:nvPr/>
        </p:nvSpPr>
        <p:spPr>
          <a:xfrm>
            <a:off x="7374310" y="7491858"/>
            <a:ext cx="2550213" cy="167273"/>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lvl1pPr>
              <a:defRPr sz="700"/>
            </a:lvl1pPr>
          </a:lstStyle>
          <a:p>
            <a:pPr/>
            <a:r>
              <a:t>http://mobile.163.com/15/0719/10/AUSO1DJ50011179O.html</a:t>
            </a:r>
          </a:p>
        </p:txBody>
      </p:sp>
      <p:sp>
        <p:nvSpPr>
          <p:cNvPr id="173" name="Wäre eigentlich ein ganzes eigenes Kapitel,…"/>
          <p:cNvSpPr txBox="1"/>
          <p:nvPr>
            <p:ph type="body" sz="quarter" idx="1"/>
          </p:nvPr>
        </p:nvSpPr>
        <p:spPr>
          <a:xfrm>
            <a:off x="203200" y="7988288"/>
            <a:ext cx="12598400" cy="1369817"/>
          </a:xfrm>
          <a:prstGeom prst="rect">
            <a:avLst/>
          </a:prstGeom>
        </p:spPr>
        <p:txBody>
          <a:bodyPr/>
          <a:lstStyle/>
          <a:p>
            <a:pPr/>
            <a:r>
              <a:t>Wäre eigentlich ein ganzes eigenes Kapitel,</a:t>
            </a:r>
          </a:p>
          <a:p>
            <a:pPr/>
            <a:r>
              <a:t>Kurze Einführung beispielsweise in der IUI Vorlesung</a:t>
            </a:r>
          </a:p>
        </p:txBody>
      </p:sp>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5" name="Butz, Krüger, Völkel: Mensch-Maschine-Interaktion, Kapitel 18 - Mobile Interaktion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18 - Mobile Interaktion 		       		      Folie</a:t>
            </a:r>
          </a:p>
        </p:txBody>
      </p:sp>
      <p:sp>
        <p:nvSpPr>
          <p:cNvPr id="176"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177" name="Gestik-Interaktion mit mobilen Geräten"/>
          <p:cNvSpPr txBox="1"/>
          <p:nvPr>
            <p:ph type="title"/>
          </p:nvPr>
        </p:nvSpPr>
        <p:spPr>
          <a:prstGeom prst="rect">
            <a:avLst/>
          </a:prstGeom>
        </p:spPr>
        <p:txBody>
          <a:bodyPr/>
          <a:lstStyle/>
          <a:p>
            <a:pPr/>
            <a:r>
              <a:t>Gestik-Interaktion mit mobilen Geräten</a:t>
            </a:r>
          </a:p>
        </p:txBody>
      </p:sp>
      <p:sp>
        <p:nvSpPr>
          <p:cNvPr id="178"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79" name="gesture-classes-2.pdf" descr="gesture-classes-2.pdf"/>
          <p:cNvPicPr>
            <a:picLocks noChangeAspect="1"/>
          </p:cNvPicPr>
          <p:nvPr/>
        </p:nvPicPr>
        <p:blipFill>
          <a:blip r:embed="rId3">
            <a:extLst/>
          </a:blip>
          <a:stretch>
            <a:fillRect/>
          </a:stretch>
        </p:blipFill>
        <p:spPr>
          <a:xfrm>
            <a:off x="754215" y="1789841"/>
            <a:ext cx="11496370" cy="5737110"/>
          </a:xfrm>
          <a:prstGeom prst="rect">
            <a:avLst/>
          </a:prstGeom>
          <a:ln w="3175"/>
        </p:spPr>
      </p:pic>
      <p:sp>
        <p:nvSpPr>
          <p:cNvPr id="180" name="Kratz, Sven und Michael Rohs: A 3 Dollar gesture recognizer: simple gesture recognition for devices equipped with 3D acceleration sensors. In: Proceedings of the 15th international conference on Intelligent user interfaces, pp 341–344. ACM, 2010."/>
          <p:cNvSpPr txBox="1"/>
          <p:nvPr/>
        </p:nvSpPr>
        <p:spPr>
          <a:xfrm>
            <a:off x="987959" y="8127333"/>
            <a:ext cx="11028882" cy="1075441"/>
          </a:xfrm>
          <a:prstGeom prst="rect">
            <a:avLst/>
          </a:prstGeom>
          <a:solidFill>
            <a:srgbClr val="DCDEE0"/>
          </a:solidFill>
          <a:ln w="12700">
            <a:solidFill>
              <a:srgbClr val="000000"/>
            </a:solidFill>
            <a:miter lim="400000"/>
          </a:ln>
          <a:extLst>
            <a:ext uri="{C572A759-6A51-4108-AA02-DFA0A04FC94B}">
              <ma14:wrappingTextBoxFlag xmlns:ma14="http://schemas.microsoft.com/office/mac/drawingml/2011/main" val="1"/>
            </a:ext>
          </a:extLst>
        </p:spPr>
        <p:txBody>
          <a:bodyPr lIns="40640" tIns="40640" rIns="40640" bIns="40640" anchor="ctr">
            <a:spAutoFit/>
          </a:bodyPr>
          <a:lstStyle/>
          <a:p>
            <a:pPr/>
            <a:r>
              <a:t>Kratz, Sven und Michael Rohs: A 3 Dollar gesture recognizer: simple gesture recognition for devices equipped with 3D acceleration sensors. In: Proceedings of the 15th international conference on Intelligent user interfaces, pp 341–344. ACM, 2010. </a:t>
            </a:r>
          </a:p>
        </p:txBody>
      </p:sp>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4" name="Abgerundetes Rechteck"/>
          <p:cNvSpPr/>
          <p:nvPr/>
        </p:nvSpPr>
        <p:spPr>
          <a:xfrm>
            <a:off x="101599" y="4025900"/>
            <a:ext cx="12710161" cy="609600"/>
          </a:xfrm>
          <a:prstGeom prst="roundRect">
            <a:avLst>
              <a:gd name="adj" fmla="val 31250"/>
            </a:avLst>
          </a:prstGeom>
          <a:solidFill>
            <a:srgbClr val="4FC0E3"/>
          </a:solidFill>
          <a:ln w="3175">
            <a:solidFill>
              <a:srgbClr val="000000"/>
            </a:solidFill>
          </a:ln>
        </p:spPr>
        <p:txBody>
          <a:bodyPr lIns="40640" tIns="40640" rIns="40640" bIns="40640" anchor="ctr"/>
          <a:lstStyle/>
          <a:p>
            <a:pPr/>
          </a:p>
        </p:txBody>
      </p:sp>
      <p:sp>
        <p:nvSpPr>
          <p:cNvPr id="185" name="Butz, Krüger, Völkel: Mensch-Maschine-Interaktion, Kapitel 18 - Mobile Interaktion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18 - Mobile Interaktion 		       		      Folie</a:t>
            </a:r>
          </a:p>
        </p:txBody>
      </p:sp>
      <p:sp>
        <p:nvSpPr>
          <p:cNvPr id="186"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187" name="Chapter 18 - Mobile Interaction"/>
          <p:cNvSpPr txBox="1"/>
          <p:nvPr>
            <p:ph type="title"/>
          </p:nvPr>
        </p:nvSpPr>
        <p:spPr>
          <a:xfrm>
            <a:off x="203199" y="-379119"/>
            <a:ext cx="12598401" cy="2041262"/>
          </a:xfrm>
          <a:prstGeom prst="rect">
            <a:avLst/>
          </a:prstGeom>
        </p:spPr>
        <p:txBody>
          <a:bodyPr/>
          <a:lstStyle/>
          <a:p>
            <a:pPr/>
            <a:r>
              <a:t>Chapter 18 - Mobile Interaction</a:t>
            </a:r>
          </a:p>
        </p:txBody>
      </p:sp>
      <p:sp>
        <p:nvSpPr>
          <p:cNvPr id="188" name="Unterbrechbarkeit…"/>
          <p:cNvSpPr txBox="1"/>
          <p:nvPr>
            <p:ph type="body" idx="1"/>
          </p:nvPr>
        </p:nvSpPr>
        <p:spPr>
          <a:prstGeom prst="rect">
            <a:avLst/>
          </a:prstGeom>
        </p:spPr>
        <p:txBody>
          <a:bodyPr/>
          <a:lstStyle/>
          <a:p>
            <a:pPr/>
            <a:r>
              <a:t>Unterbrechbarkeit</a:t>
            </a:r>
          </a:p>
          <a:p>
            <a:pPr/>
            <a:r>
              <a:t>Explizite vs. Implizite Interaktion</a:t>
            </a:r>
          </a:p>
          <a:p>
            <a:pPr/>
            <a:r>
              <a:t>Visualisierungen für kleine Bildschirme</a:t>
            </a:r>
          </a:p>
          <a:p>
            <a:pPr/>
            <a:r>
              <a:t>Mobile Interaktionskonzepte</a:t>
            </a:r>
          </a:p>
          <a:p>
            <a:pPr/>
            <a:r>
              <a:t>Mobile Sensorik</a:t>
            </a:r>
          </a:p>
        </p:txBody>
      </p:sp>
      <p:sp>
        <p:nvSpPr>
          <p:cNvPr id="189"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1" name="Butz, Krüger, Völkel: Mensch-Maschine-Interaktion, Kapitel 18 - Mobile Interaktion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18 - Mobile Interaktion 		       		      Folie</a:t>
            </a:r>
          </a:p>
        </p:txBody>
      </p:sp>
      <p:sp>
        <p:nvSpPr>
          <p:cNvPr id="192"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193" name="Sensoren in einem aktuellen Smartphone"/>
          <p:cNvSpPr txBox="1"/>
          <p:nvPr>
            <p:ph type="title"/>
          </p:nvPr>
        </p:nvSpPr>
        <p:spPr>
          <a:prstGeom prst="rect">
            <a:avLst/>
          </a:prstGeom>
        </p:spPr>
        <p:txBody>
          <a:bodyPr/>
          <a:lstStyle/>
          <a:p>
            <a:pPr/>
            <a:r>
              <a:t>Sensoren in einem aktuellen Smartphone</a:t>
            </a:r>
          </a:p>
        </p:txBody>
      </p:sp>
      <p:sp>
        <p:nvSpPr>
          <p:cNvPr id="194"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95" name="sensoren2.pdf" descr="sensoren2.pdf"/>
          <p:cNvPicPr>
            <a:picLocks noChangeAspect="1"/>
          </p:cNvPicPr>
          <p:nvPr/>
        </p:nvPicPr>
        <p:blipFill>
          <a:blip r:embed="rId3">
            <a:extLst/>
          </a:blip>
          <a:stretch>
            <a:fillRect/>
          </a:stretch>
        </p:blipFill>
        <p:spPr>
          <a:xfrm>
            <a:off x="203200" y="3180008"/>
            <a:ext cx="12598400" cy="3393584"/>
          </a:xfrm>
          <a:prstGeom prst="rect">
            <a:avLst/>
          </a:prstGeom>
          <a:ln w="3175"/>
        </p:spPr>
      </p:pic>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9" name="Butz, Krüger, Völkel: Mensch-Maschine-Interaktion, Kapitel 18 - Mobile Interaktion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18 - Mobile Interaktion 		       		      Folie</a:t>
            </a:r>
          </a:p>
        </p:txBody>
      </p:sp>
      <p:sp>
        <p:nvSpPr>
          <p:cNvPr id="200"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201" name="Sensor-basierte Interaktion Bsp: Bump"/>
          <p:cNvSpPr txBox="1"/>
          <p:nvPr>
            <p:ph type="title"/>
          </p:nvPr>
        </p:nvSpPr>
        <p:spPr>
          <a:prstGeom prst="rect">
            <a:avLst/>
          </a:prstGeom>
        </p:spPr>
        <p:txBody>
          <a:bodyPr/>
          <a:lstStyle/>
          <a:p>
            <a:pPr/>
            <a:r>
              <a:t>Sensor-basierte Interaktion Bsp: Bump</a:t>
            </a:r>
          </a:p>
        </p:txBody>
      </p:sp>
      <p:sp>
        <p:nvSpPr>
          <p:cNvPr id="202"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203" name="Ubicomp03Video.mpg" descr="Ubicomp03Video.mpg"/>
          <p:cNvPicPr>
            <a:picLocks noChangeAspect="0"/>
          </p:cNvPicPr>
          <p:nvPr>
            <a:videoFile r:link="rId2"/>
            <p:extLst>
              <p:ext uri="{DAA4B4D4-6D71-4841-9C94-3DE7FCFB9230}">
                <p14:media xmlns:p14="http://schemas.microsoft.com/office/powerpoint/2010/main" r:embed="rId3"/>
              </p:ext>
            </p:extLst>
          </p:nvPr>
        </p:nvPicPr>
        <p:blipFill>
          <a:blip r:embed="rId4">
            <a:extLst/>
          </a:blip>
          <a:stretch>
            <a:fillRect/>
          </a:stretch>
        </p:blipFill>
        <p:spPr>
          <a:xfrm>
            <a:off x="817610" y="1000807"/>
            <a:ext cx="11369580" cy="7751986"/>
          </a:xfrm>
          <a:prstGeom prst="rect">
            <a:avLst/>
          </a:prstGeom>
          <a:ln w="12700">
            <a:miter lim="400000"/>
          </a:ln>
        </p:spPr>
      </p:pic>
      <p:sp>
        <p:nvSpPr>
          <p:cNvPr id="204" name="Hinckley, K. Synchronous Gestures for Multiple Persons and Computers. In Proc. UIST 2003 Symp. on User interface Software and Technology, Vancouver, Canada, pp. 149-158, https://www.youtube.com/watch?v=_-DI6pwnEQc"/>
          <p:cNvSpPr/>
          <p:nvPr/>
        </p:nvSpPr>
        <p:spPr>
          <a:xfrm>
            <a:off x="413895" y="8815162"/>
            <a:ext cx="12177011" cy="619903"/>
          </a:xfrm>
          <a:prstGeom prst="rect">
            <a:avLst/>
          </a:prstGeom>
          <a:solidFill>
            <a:srgbClr val="DCDEE0"/>
          </a:solidFill>
          <a:ln w="12700">
            <a:solidFill>
              <a:srgbClr val="000000"/>
            </a:solidFill>
            <a:miter lim="400000"/>
          </a:ln>
          <a:extLst>
            <a:ext uri="{C572A759-6A51-4108-AA02-DFA0A04FC94B}">
              <ma14:wrappingTextBoxFlag xmlns:ma14="http://schemas.microsoft.com/office/mac/drawingml/2011/main" val="1"/>
            </a:ext>
          </a:extLst>
        </p:spPr>
        <p:txBody>
          <a:bodyPr lIns="40640" tIns="40640" rIns="40640" bIns="40640" anchor="ctr">
            <a:spAutoFit/>
          </a:bodyPr>
          <a:lstStyle/>
          <a:p>
            <a:pPr>
              <a:defRPr sz="1800"/>
            </a:pPr>
            <a:r>
              <a:t>Hinckley, K. Synchronous Gestures for Multiple Persons and Computers. In Proc. UIST 2003 Symp. on User interface Software and Technology, Vancouver, Canada, pp. 149-158, </a:t>
            </a:r>
            <a:r>
              <a:rPr u="sng">
                <a:hlinkClick r:id="rId5" invalidUrl="" action="" tgtFrame="" tooltip="" history="1" highlightClick="0" endSnd="0"/>
              </a:rPr>
              <a:t>https://www.youtube.com/watch?v=_-DI6pwnEQc</a:t>
            </a:r>
            <a:r>
              <a:t> </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mediacall" nodeType="clickEffect" presetSubtype="0" presetID="1" grpId="1" fill="hold">
                                  <p:stCondLst>
                                    <p:cond delay="0"/>
                                  </p:stCondLst>
                                  <p:childTnLst>
                                    <p:cmd type="call" cmd="playFrom(0.0)">
                                      <p:cBhvr>
                                        <p:cTn id="6" dur="312711" fill="hold"/>
                                        <p:tgtEl>
                                          <p:spTgt spid="203"/>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100000">
                <p:cTn id="7" fill="hold" display="0">
                  <p:stCondLst>
                    <p:cond delay="indefinite"/>
                  </p:stCondLst>
                </p:cTn>
                <p:tgtEl>
                  <p:spTgt spid="203"/>
                </p:tgtEl>
              </p:cMediaNode>
            </p:video>
            <p:seq concurrent="1" prevAc="none" nextAc="seek">
              <p:cTn id="8" evtFilter="cancelBubble" nodeType="interactiveSeq" restart="whenNotActive" fill="hold">
                <p:stCondLst>
                  <p:cond delay="0" evt="onClick">
                    <p:tgtEl>
                      <p:spTgt spid="203"/>
                    </p:tgtEl>
                  </p:cond>
                </p:stCondLst>
                <p:endSync delay="0" evt="end">
                  <p:rtn val="all"/>
                </p:endSync>
                <p:childTnLst>
                  <p:par>
                    <p:cTn id="9" fill="hold">
                      <p:stCondLst>
                        <p:cond delay="0"/>
                      </p:stCondLst>
                      <p:childTnLst>
                        <p:par>
                          <p:cTn id="10" fill="hold">
                            <p:stCondLst>
                              <p:cond delay="0"/>
                            </p:stCondLst>
                            <p:childTnLst>
                              <p:par>
                                <p:cTn id="11" presetClass="mediacall" nodeType="clickEffect" presetSubtype="0" presetID="2" fill="hold">
                                  <p:stCondLst>
                                    <p:cond delay="0"/>
                                  </p:stCondLst>
                                  <p:childTnLst>
                                    <p:cmd type="call" cmd="togglePause">
                                      <p:cBhvr>
                                        <p:cTn id="12" dur="1" fill="hold"/>
                                        <p:tgtEl>
                                          <p:spTgt spid="203"/>
                                        </p:tgtEl>
                                      </p:cBhvr>
                                    </p:cmd>
                                  </p:childTnLst>
                                </p:cTn>
                              </p:par>
                            </p:childTnLst>
                          </p:cTn>
                        </p:par>
                      </p:childTnLst>
                    </p:cTn>
                  </p:par>
                </p:childTnLst>
              </p:cTn>
              <p:nextCondLst>
                <p:cond delay="0" evt="onClick">
                  <p:tgtEl>
                    <p:spTgt spid="203"/>
                  </p:tgtEl>
                </p:cond>
              </p:nextCondLst>
            </p:seq>
          </p:childTnLst>
        </p:cTn>
      </p:par>
    </p:tnLst>
  </p:timing>
</p:sld>
</file>

<file path=ppt/theme/theme1.xml><?xml version="1.0" encoding="utf-8"?>
<a:theme xmlns:a="http://schemas.openxmlformats.org/drawingml/2006/main" xmlns:r="http://schemas.openxmlformats.org/officeDocument/2006/relationships"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a:ea typeface="Arial"/>
        <a:cs typeface="Arial"/>
      </a:majorFont>
      <a:minorFont>
        <a:latin typeface="Arial"/>
        <a:ea typeface="Arial"/>
        <a:cs typeface="Arial"/>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BFC1DD"/>
        </a:solidFill>
        <a:ln w="3175" cap="flat">
          <a:solidFill>
            <a:srgbClr val="000000"/>
          </a:solidFill>
          <a:prstDash val="solid"/>
          <a:round/>
        </a:ln>
        <a:effectLst/>
        <a:sp3d/>
      </a:spPr>
      <a:bodyPr rot="0" spcFirstLastPara="1" vertOverflow="overflow" horzOverflow="overflow" vert="horz" wrap="square" lIns="40640" tIns="40640" rIns="40640" bIns="40640" numCol="1" spcCol="38100" rtlCol="0" anchor="ctr" upright="0">
        <a:spAutoFit/>
      </a:bodyPr>
      <a:lstStyle>
        <a:defPPr marL="57799" marR="57799" indent="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3175" cap="flat">
          <a:solidFill>
            <a:srgbClr val="000000"/>
          </a:solidFill>
          <a:prstDash val="solid"/>
          <a:round/>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3175" cap="flat">
          <a:noFill/>
          <a:miter lim="400000"/>
        </a:ln>
        <a:effectLst/>
        <a:sp3d/>
      </a:spPr>
      <a:bodyPr rot="0" spcFirstLastPara="1" vertOverflow="overflow" horzOverflow="overflow" vert="horz" wrap="square" lIns="40640" tIns="40640" rIns="40640" bIns="40640" numCol="1" spcCol="38100" rtlCol="0" anchor="ctr" upright="0">
        <a:spAutoFit/>
      </a:bodyPr>
      <a:lstStyle>
        <a:defPPr marL="57799" marR="57799" indent="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a:ea typeface="Arial"/>
        <a:cs typeface="Arial"/>
      </a:majorFont>
      <a:minorFont>
        <a:latin typeface="Arial"/>
        <a:ea typeface="Arial"/>
        <a:cs typeface="Arial"/>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BFC1DD"/>
        </a:solidFill>
        <a:ln w="3175" cap="flat">
          <a:solidFill>
            <a:srgbClr val="000000"/>
          </a:solidFill>
          <a:prstDash val="solid"/>
          <a:round/>
        </a:ln>
        <a:effectLst/>
        <a:sp3d/>
      </a:spPr>
      <a:bodyPr rot="0" spcFirstLastPara="1" vertOverflow="overflow" horzOverflow="overflow" vert="horz" wrap="square" lIns="40640" tIns="40640" rIns="40640" bIns="40640" numCol="1" spcCol="38100" rtlCol="0" anchor="ctr" upright="0">
        <a:spAutoFit/>
      </a:bodyPr>
      <a:lstStyle>
        <a:defPPr marL="57799" marR="57799" indent="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3175" cap="flat">
          <a:solidFill>
            <a:srgbClr val="000000"/>
          </a:solidFill>
          <a:prstDash val="solid"/>
          <a:round/>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3175" cap="flat">
          <a:noFill/>
          <a:miter lim="400000"/>
        </a:ln>
        <a:effectLst/>
        <a:sp3d/>
      </a:spPr>
      <a:bodyPr rot="0" spcFirstLastPara="1" vertOverflow="overflow" horzOverflow="overflow" vert="horz" wrap="square" lIns="40640" tIns="40640" rIns="40640" bIns="40640" numCol="1" spcCol="38100" rtlCol="0" anchor="ctr" upright="0">
        <a:spAutoFit/>
      </a:bodyPr>
      <a:lstStyle>
        <a:defPPr marL="57799" marR="57799" indent="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