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media1.mov" ContentType="video/unknown"/>
  <Override PartName="/ppt/notesSlides/notesSlide2.xml" ContentType="application/vnd.openxmlformats-officedocument.presentationml.notesSlide+xml"/>
  <Override PartName="/ppt/media/media1.mp4" ContentType="video/unknown"/>
  <Override PartName="/ppt/notesSlides/notesSlide3.xml" ContentType="application/vnd.openxmlformats-officedocument.presentationml.notesSlide+xml"/>
  <Override PartName="/ppt/media/media2.mov" ContentType="video/unknown"/>
  <Override PartName="/ppt/media/media2.mp4" ContentType="video/unknown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media3.mov" ContentType="video/unknown"/>
  <Override PartName="/ppt/media/media3.mp4" ContentType="video/unknown"/>
  <Override PartName="/ppt/media/media4.mp4" ContentType="video/unknown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media5.mp4" ContentType="video/unknown"/>
  <Override PartName="/ppt/media/media4.mov" ContentType="video/unknown"/>
  <Override PartName="/ppt/notesSlides/notesSlide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57799" marR="57799" indent="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57799" marR="57799" indent="3429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57799" marR="57799" indent="6858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57799" marR="57799" indent="10287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57799" marR="57799" indent="13716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57799" marR="57799" indent="17145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57799" marR="57799" indent="20574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57799" marR="57799" indent="24003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57799" marR="57799" indent="27432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1500">
        <a:latin typeface="+mn-lt"/>
        <a:ea typeface="+mn-ea"/>
        <a:cs typeface="+mn-cs"/>
        <a:sym typeface="Arial"/>
      </a:defRPr>
    </a:lvl1pPr>
    <a:lvl2pPr indent="228600" defTabSz="825500" latinLnBrk="0">
      <a:defRPr sz="1500">
        <a:latin typeface="+mn-lt"/>
        <a:ea typeface="+mn-ea"/>
        <a:cs typeface="+mn-cs"/>
        <a:sym typeface="Arial"/>
      </a:defRPr>
    </a:lvl2pPr>
    <a:lvl3pPr indent="457200" defTabSz="825500" latinLnBrk="0">
      <a:defRPr sz="1500">
        <a:latin typeface="+mn-lt"/>
        <a:ea typeface="+mn-ea"/>
        <a:cs typeface="+mn-cs"/>
        <a:sym typeface="Arial"/>
      </a:defRPr>
    </a:lvl3pPr>
    <a:lvl4pPr indent="685800" defTabSz="825500" latinLnBrk="0">
      <a:defRPr sz="1500">
        <a:latin typeface="+mn-lt"/>
        <a:ea typeface="+mn-ea"/>
        <a:cs typeface="+mn-cs"/>
        <a:sym typeface="Arial"/>
      </a:defRPr>
    </a:lvl4pPr>
    <a:lvl5pPr indent="914400" defTabSz="825500" latinLnBrk="0">
      <a:defRPr sz="1500">
        <a:latin typeface="+mn-lt"/>
        <a:ea typeface="+mn-ea"/>
        <a:cs typeface="+mn-cs"/>
        <a:sym typeface="Arial"/>
      </a:defRPr>
    </a:lvl5pPr>
    <a:lvl6pPr indent="1143000" defTabSz="825500" latinLnBrk="0">
      <a:defRPr sz="1500">
        <a:latin typeface="+mn-lt"/>
        <a:ea typeface="+mn-ea"/>
        <a:cs typeface="+mn-cs"/>
        <a:sym typeface="Arial"/>
      </a:defRPr>
    </a:lvl6pPr>
    <a:lvl7pPr indent="1371600" defTabSz="825500" latinLnBrk="0">
      <a:defRPr sz="1500">
        <a:latin typeface="+mn-lt"/>
        <a:ea typeface="+mn-ea"/>
        <a:cs typeface="+mn-cs"/>
        <a:sym typeface="Arial"/>
      </a:defRPr>
    </a:lvl7pPr>
    <a:lvl8pPr indent="1600200" defTabSz="825500" latinLnBrk="0">
      <a:defRPr sz="1500">
        <a:latin typeface="+mn-lt"/>
        <a:ea typeface="+mn-ea"/>
        <a:cs typeface="+mn-cs"/>
        <a:sym typeface="Arial"/>
      </a:defRPr>
    </a:lvl8pPr>
    <a:lvl9pPr indent="1828800" defTabSz="825500" latinLnBrk="0">
      <a:defRPr sz="15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2" name="Shape 5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Resistiver Touch Sensor: Um die x-Position zu messen, wird</a:t>
            </a:r>
          </a:p>
          <a:p>
            <a:pPr/>
            <a:r>
              <a:t>an der unteren Schicht die Spannung U angelegt und oben ux ausgelesen,</a:t>
            </a:r>
          </a:p>
          <a:p>
            <a:pPr/>
            <a:r>
              <a:t>sobald durch Druck ein Kontakt entsteht. Es gilt ux/U = x/W oder x = W*(ux/U)</a:t>
            </a:r>
          </a:p>
          <a:p>
            <a:pPr/>
            <a:r>
              <a:t>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3" name="Shape 8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FTIR Touch Sensor: Licht wird seitlich durch IR-LEDs ein- gespeist und an der Grenzfla ̈che Plexiglas-Luft totalreflektiert. Dru ̈ckt ein Objekt die Silikonschicht an das Plexiglas, dann tritt dort Licht aus und erleuchtet das Objekt, das daraufhin im Kamerabild sichtbar wird.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3" name="Shape 10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 Touch Sensor: Licht wird von unten durch die Plexiglas- scheibe gestrahlt. Sobald ein Objekt die Oberfla ̈che beru ̈hrt oder ihr sehr nahe kommt, wird es davon erleuchtet und im Kamerabild sichtbar.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Bill Buxtons Modell der 3 Zustände für Maus (Oben rechts), Single Touch (Oben links) und einen Stift mit Taste (Unten), in Anlehnung an Buxton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Shape 17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Echte Finger haben eine festgelegte Eingabeauflösung, künstliche Finger können schon besser auflösen, am Besten sind in dieser Hinsicht virtuelle Finger (aka Mauszeiger).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9" name="Shape 22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Tap. Double Tap, Dwell (long tap), Scroll, Pan, Slide, Two finger single tap, pinch, zoom, rotate.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8" name="Shape 23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Blick von oben auf den interaktiven Tisch…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7" name="Shape 24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…und was der Bildsensor sieht, nach Kantendetektion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4" name="Shape 28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Photohelix: Ein gemischt physikalisches und grafisches In- terface mit unterschiedlichen Rollen fu ̈r beide Ha ̈nde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MI Buch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4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eltext"/>
          <p:cNvSpPr txBox="1"/>
          <p:nvPr>
            <p:ph type="title"/>
          </p:nvPr>
        </p:nvSpPr>
        <p:spPr>
          <a:xfrm>
            <a:off x="203200" y="205081"/>
            <a:ext cx="12598400" cy="82867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Titeltext</a:t>
            </a:r>
          </a:p>
        </p:txBody>
      </p:sp>
      <p:sp>
        <p:nvSpPr>
          <p:cNvPr id="5" name="Textebene 1…"/>
          <p:cNvSpPr txBox="1"/>
          <p:nvPr>
            <p:ph type="body" idx="1"/>
          </p:nvPr>
        </p:nvSpPr>
        <p:spPr>
          <a:xfrm>
            <a:off x="203200" y="1346041"/>
            <a:ext cx="12598400" cy="80120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/>
          <a:lstStyle>
            <a:lvl2pPr marL="765730" indent="-267890">
              <a:spcBef>
                <a:spcPts val="900"/>
              </a:spcBef>
              <a:buChar char="–"/>
              <a:defRPr sz="3000"/>
            </a:lvl2pPr>
            <a:lvl3pPr marL="1167311" indent="-212271">
              <a:spcBef>
                <a:spcPts val="700"/>
              </a:spcBef>
              <a:defRPr sz="2600"/>
            </a:lvl3pPr>
            <a:lvl4pPr marL="1620058" indent="-207818">
              <a:spcBef>
                <a:spcPts val="600"/>
              </a:spcBef>
              <a:buChar char="–"/>
              <a:defRPr sz="2000"/>
            </a:lvl4pPr>
            <a:lvl5pPr marL="2077258" indent="-207818">
              <a:spcBef>
                <a:spcPts val="600"/>
              </a:spcBef>
              <a:buChar char="»"/>
              <a:defRPr sz="20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/>
          <p:nvPr>
            <p:ph type="sldNum" sz="quarter" idx="2"/>
          </p:nvPr>
        </p:nvSpPr>
        <p:spPr>
          <a:xfrm>
            <a:off x="12546999" y="9497434"/>
            <a:ext cx="291749" cy="278664"/>
          </a:xfrm>
          <a:prstGeom prst="rect">
            <a:avLst/>
          </a:prstGeom>
          <a:ln w="3175">
            <a:miter lim="400000"/>
          </a:ln>
        </p:spPr>
        <p:txBody>
          <a:bodyPr wrap="none" lIns="40640" tIns="40640" rIns="40640" bIns="40640">
            <a:spAutoFit/>
          </a:bodyPr>
          <a:lstStyle>
            <a:lvl1pPr marL="0" marR="0" algn="ctr" defTabSz="8255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57799" marR="57799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65492" marR="57799" indent="-32485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19308" marR="57799" indent="-3214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48954" marR="57799" indent="-293914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863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hyperlink" Target="http://electronics.howstuffworks.com/iphone2.htm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3" Type="http://schemas.microsoft.com/office/2007/relationships/media" Target="../media/media2.mov"/><Relationship Id="rId4" Type="http://schemas.openxmlformats.org/officeDocument/2006/relationships/image" Target="../media/image14.png"/><Relationship Id="rId5" Type="http://schemas.openxmlformats.org/officeDocument/2006/relationships/hyperlink" Target="https://www.youtube.com/watch?v=pQpr3W-YmcQ" TargetMode="Externa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sethsandler.com/multitouch/mtmini/" TargetMode="External"/><Relationship Id="rId3" Type="http://schemas.openxmlformats.org/officeDocument/2006/relationships/image" Target="../media/image1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6.png"/><Relationship Id="rId5" Type="http://schemas.openxmlformats.org/officeDocument/2006/relationships/hyperlink" Target="https://www.youtube.com/watch?v=0h-RhyopUmc" TargetMode="Externa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hyperlink" Target="http://upload.wikimedia.org/wikipedia/commons/thumb/d/d6/Midas_gold2.jpg/220px-Midas_gold2.jpg" TargetMode="Externa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hyperlink" Target="http://upload.wikimedia.org/wikipedia/commons/thumb/9/9a/Cursor-design1-arrow-steep.svg/64px-Cursor-design1-arrow-steep.svg.png" TargetMode="External"/><Relationship Id="rId6" Type="http://schemas.openxmlformats.org/officeDocument/2006/relationships/image" Target="../media/image2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3" Type="http://schemas.microsoft.com/office/2007/relationships/media" Target="../media/media3.mov"/><Relationship Id="rId4" Type="http://schemas.openxmlformats.org/officeDocument/2006/relationships/image" Target="../media/image2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patrickbaudisch.com/projects/lucidtouch/" TargetMode="External"/><Relationship Id="rId3" Type="http://schemas.openxmlformats.org/officeDocument/2006/relationships/video" Target="../media/media3.mp4"/><Relationship Id="rId4" Type="http://schemas.microsoft.com/office/2007/relationships/media" Target="../media/media3.mp4"/><Relationship Id="rId5" Type="http://schemas.openxmlformats.org/officeDocument/2006/relationships/image" Target="../media/image2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3" Type="http://schemas.microsoft.com/office/2007/relationships/media" Target="../media/media4.mp4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hyperlink" Target="http://en.wikipedia.org/wiki/Multi-touch" TargetMode="Externa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7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youtube.com/watch?v=xEWOLqIRfH8" TargetMode="External"/><Relationship Id="rId3" Type="http://schemas.openxmlformats.org/officeDocument/2006/relationships/video" Target="../media/media5.mp4"/><Relationship Id="rId4" Type="http://schemas.microsoft.com/office/2007/relationships/media" Target="../media/media5.mp4"/><Relationship Id="rId5" Type="http://schemas.openxmlformats.org/officeDocument/2006/relationships/image" Target="../media/image39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3" Type="http://schemas.openxmlformats.org/officeDocument/2006/relationships/video" Target="../media/media4.mov"/><Relationship Id="rId4" Type="http://schemas.microsoft.com/office/2007/relationships/media" Target="../media/media4.mov"/><Relationship Id="rId5" Type="http://schemas.openxmlformats.org/officeDocument/2006/relationships/image" Target="../media/image41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3" Type="http://schemas.openxmlformats.org/officeDocument/2006/relationships/hyperlink" Target="http://upload.wikimedia.org/wikipedia/en/thumb/2/2e/MERL-LOBBY.JPG/270px-MERL-LOBBY.JPG" TargetMode="External"/><Relationship Id="rId4" Type="http://schemas.openxmlformats.org/officeDocument/2006/relationships/image" Target="../media/image44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" name="Mensch-Maschine-Interak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Mensch-Maschine-Interaktion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" name="frame3.png" descr="fram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9259" y="1556079"/>
            <a:ext cx="9506282" cy="7419033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bgerundetes Rechteck"/>
          <p:cNvSpPr/>
          <p:nvPr/>
        </p:nvSpPr>
        <p:spPr>
          <a:xfrm>
            <a:off x="101599" y="18288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1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3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Kapitel 17 - Interaktive Oberfläch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34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143681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bgerundetes Rechteck"/>
          <p:cNvSpPr/>
          <p:nvPr/>
        </p:nvSpPr>
        <p:spPr>
          <a:xfrm>
            <a:off x="101599" y="24765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8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3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" name="Kapitel 17 - Interaktive Oberfläch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41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4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12045" y="121680"/>
            <a:ext cx="6400801" cy="5542825"/>
          </a:xfrm>
          <a:prstGeom prst="rect">
            <a:avLst/>
          </a:prstGeom>
          <a:ln w="3175"/>
        </p:spPr>
      </p:pic>
      <p:sp>
        <p:nvSpPr>
          <p:cNvPr id="45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46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7" name="Resistive Touch Sens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Resistive Touch Sensor</a:t>
            </a:r>
          </a:p>
        </p:txBody>
      </p:sp>
      <p:sp>
        <p:nvSpPr>
          <p:cNvPr id="48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9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7269" y="4867725"/>
            <a:ext cx="8193023" cy="717729"/>
          </a:xfrm>
          <a:prstGeom prst="rect">
            <a:avLst/>
          </a:prstGeom>
          <a:ln w="3175"/>
        </p:spPr>
      </p:pic>
      <p:pic>
        <p:nvPicPr>
          <p:cNvPr id="50" name="resistiv.pdf" descr="resistiv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200" y="6277241"/>
            <a:ext cx="12598400" cy="2607457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5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6" name="Capacitive Touch Sens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Capacitive Touch Sensor</a:t>
            </a:r>
          </a:p>
        </p:txBody>
      </p:sp>
      <p:sp>
        <p:nvSpPr>
          <p:cNvPr id="5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8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699" y="1369854"/>
            <a:ext cx="11709402" cy="7791483"/>
          </a:xfrm>
          <a:prstGeom prst="rect">
            <a:avLst/>
          </a:prstGeom>
          <a:ln w="3175"/>
        </p:spPr>
      </p:pic>
      <p:sp>
        <p:nvSpPr>
          <p:cNvPr id="59" name="http://electronics.howstuffworks.com/iphone2.htm"/>
          <p:cNvSpPr txBox="1"/>
          <p:nvPr/>
        </p:nvSpPr>
        <p:spPr>
          <a:xfrm>
            <a:off x="3881097" y="8909735"/>
            <a:ext cx="5141006" cy="3405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 marL="57785" marR="57785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 u="sng">
                <a:hlinkClick r:id="rId3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3" invalidUrl="" action="" tgtFrame="" tooltip="" history="1" highlightClick="0" endSnd="0"/>
              </a:rPr>
              <a:t>http://electronics.howstuffworks.com/iphone2.htm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6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3" name="CapWidgets [Kratz et al. CHI 2011]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CapWidgets </a:t>
            </a:r>
            <a:r>
              <a:rPr sz="2400"/>
              <a:t>[Kratz et al. CHI 2011]</a:t>
            </a:r>
          </a:p>
        </p:txBody>
      </p:sp>
      <p:sp>
        <p:nvSpPr>
          <p:cNvPr id="64" name="Zum Bearbeiten doppelklicke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6" name="CapWidgets_ Exploring Tangible Controls on Mobile Devices-3.mov" descr="CapWidgets_ Exploring Tangible Controls on Mobile Devices-3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841500"/>
            <a:ext cx="12992100" cy="7308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20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6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6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6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0" name="Sketch-a-TUI [Wiethoff et al. TEI 2012]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Sketch-a-TUI </a:t>
            </a:r>
            <a:r>
              <a:rPr sz="2200"/>
              <a:t>[Wiethoff et al. TEI 2012]</a:t>
            </a:r>
          </a:p>
        </p:txBody>
      </p:sp>
      <p:sp>
        <p:nvSpPr>
          <p:cNvPr id="71" name="Prototyping Methode für TUIs auf kapazitiven Touchscreen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Prototyping Methode für TUIs auf kapazitiven Touchscreens</a:t>
            </a:r>
          </a:p>
          <a:p>
            <a:pPr/>
            <a:r>
              <a:t>Verwendet elektrisch leitende Tinte zur Übertragung</a:t>
            </a:r>
          </a:p>
          <a:p>
            <a:pPr/>
            <a:r>
              <a:t>Gleiches Prinzip für alle Arten von kapazitiven Oberflächen</a:t>
            </a:r>
          </a:p>
        </p:txBody>
      </p:sp>
      <p:sp>
        <p:nvSpPr>
          <p:cNvPr id="7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3" name="Bildschirmfoto 2012-11-13 um 21.38.14.png" descr="Bildschirmfoto 2012-11-13 um 21.38.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05358" y="4572000"/>
            <a:ext cx="5397842" cy="4826001"/>
          </a:xfrm>
          <a:prstGeom prst="rect">
            <a:avLst/>
          </a:prstGeom>
          <a:ln w="3175"/>
        </p:spPr>
      </p:pic>
      <p:pic>
        <p:nvPicPr>
          <p:cNvPr id="74" name="Bildschirmfoto 2012-11-13 um 21.38.39.png" descr="Bildschirmfoto 2012-11-13 um 21.38.3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00" y="4419600"/>
            <a:ext cx="6591300" cy="2367589"/>
          </a:xfrm>
          <a:prstGeom prst="rect">
            <a:avLst/>
          </a:prstGeom>
          <a:ln w="3175"/>
        </p:spPr>
      </p:pic>
      <p:pic>
        <p:nvPicPr>
          <p:cNvPr id="75" name="Bildschirmfoto 2012-11-13 um 21.39.16.png" descr="Bildschirmfoto 2012-11-13 um 21.39.1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700" y="6777441"/>
            <a:ext cx="5753100" cy="2671359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7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" name="FTIR Touch Sens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FTIR Touch Sensor</a:t>
            </a:r>
          </a:p>
        </p:txBody>
      </p:sp>
      <p:sp>
        <p:nvSpPr>
          <p:cNvPr id="8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1" name="ftir.pdf" descr="ftir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816" y="2584543"/>
            <a:ext cx="12663168" cy="4584514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86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7" name="Zum Bearbeiten doppelklick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8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9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9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3" name="Jeff Han’s TED talk im Feb. 2006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Jeff Han’s TED talk im Feb. 2006</a:t>
            </a:r>
          </a:p>
        </p:txBody>
      </p:sp>
      <p:sp>
        <p:nvSpPr>
          <p:cNvPr id="9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95" name="Jeff-Han-TED.mp4" descr="Jeff-Han-TED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182469" y="1275648"/>
            <a:ext cx="10639862" cy="79798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066" fill="hold"/>
                                        <p:tgtEl>
                                          <p:spTgt spid="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9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9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9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9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" name="DI Touch Sens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 Touch Sensor</a:t>
            </a:r>
          </a:p>
        </p:txBody>
      </p:sp>
      <p:sp>
        <p:nvSpPr>
          <p:cNvPr id="100" name="Foliennummer"/>
          <p:cNvSpPr txBox="1"/>
          <p:nvPr>
            <p:ph type="sldNum" sz="quarter" idx="2"/>
          </p:nvPr>
        </p:nvSpPr>
        <p:spPr>
          <a:xfrm>
            <a:off x="12553597" y="9497434"/>
            <a:ext cx="278553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01" name="di.pdf" descr="di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200" y="2407833"/>
            <a:ext cx="12598400" cy="4937934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06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7" name="Multitouch DIY Projekt für die Ferien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Multitouch DIY Projekt für die Ferien!</a:t>
            </a:r>
          </a:p>
        </p:txBody>
      </p:sp>
      <p:sp>
        <p:nvSpPr>
          <p:cNvPr id="108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09" name="Multitouch-DIY-3.mov" descr="Multitouch-DIY-3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612900" y="1714500"/>
            <a:ext cx="9760450" cy="7239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https://www.youtube.com/watch?v=pQpr3W-YmcQ"/>
          <p:cNvSpPr txBox="1"/>
          <p:nvPr/>
        </p:nvSpPr>
        <p:spPr>
          <a:xfrm>
            <a:off x="287776" y="944295"/>
            <a:ext cx="6505401" cy="4023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rPr u="sng">
                <a:hlinkClick r:id="rId5" invalidUrl="" action="" tgtFrame="" tooltip="" history="1" highlightClick="0" endSnd="0"/>
              </a:rPr>
              <a:t>https://www.youtube.com/watch?v=pQpr3W-YmcQ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33" fill="hold"/>
                                        <p:tgtEl>
                                          <p:spTgt spid="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0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0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0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1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4" name="http://sethsandler.com/multitouch/mtmini/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http://sethsandler.com/multitouch/mtmini/</a:t>
            </a:r>
            <a:r>
              <a:t> </a:t>
            </a:r>
          </a:p>
        </p:txBody>
      </p:sp>
      <p:sp>
        <p:nvSpPr>
          <p:cNvPr id="1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6" name="Bild 1.png" descr="Bild 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52700" y="1643844"/>
            <a:ext cx="7904771" cy="7384877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1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0" name="Beispiel: The ReacTab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Beispiel: The ReacTable</a:t>
            </a:r>
          </a:p>
        </p:txBody>
      </p:sp>
      <p:sp>
        <p:nvSpPr>
          <p:cNvPr id="12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22" name="ReacTable.mp4" descr="ReacTable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151244" y="1252228"/>
            <a:ext cx="10702312" cy="8026735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https://www.youtube.com/watch?v=0h-RhyopUmc"/>
          <p:cNvSpPr txBox="1"/>
          <p:nvPr/>
        </p:nvSpPr>
        <p:spPr>
          <a:xfrm>
            <a:off x="7284858" y="585607"/>
            <a:ext cx="5536493" cy="352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>
              <a:defRPr sz="1900"/>
            </a:pPr>
            <a:r>
              <a:rPr u="sng">
                <a:hlinkClick r:id="rId5" invalidUrl="" action="" tgtFrame="" tooltip="" history="1" highlightClick="0" endSnd="0"/>
              </a:rPr>
              <a:t>https://www.youtube.com/watch?v=0h-RhyopUmc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880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2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2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Abgerundetes Rechteck"/>
          <p:cNvSpPr/>
          <p:nvPr/>
        </p:nvSpPr>
        <p:spPr>
          <a:xfrm>
            <a:off x="101599" y="29972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26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2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8" name="Kapitel 17 - Interaktive Oberfläch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129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13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3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4" name="Buxtons Modell der 3 Zustände"/>
          <p:cNvSpPr txBox="1"/>
          <p:nvPr>
            <p:ph type="title"/>
          </p:nvPr>
        </p:nvSpPr>
        <p:spPr>
          <a:xfrm>
            <a:off x="190500" y="205081"/>
            <a:ext cx="12598400" cy="828677"/>
          </a:xfrm>
          <a:prstGeom prst="rect">
            <a:avLst/>
          </a:prstGeom>
        </p:spPr>
        <p:txBody>
          <a:bodyPr/>
          <a:lstStyle/>
          <a:p>
            <a:pPr/>
            <a:r>
              <a:t>Buxtons Modell der 3 Zustände</a:t>
            </a:r>
          </a:p>
        </p:txBody>
      </p:sp>
      <p:sp>
        <p:nvSpPr>
          <p:cNvPr id="13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6" name="Source: Buxton, William: A three-state model of graphical input. In: Proceedings of INTERACT, pp 449–456. North-Holland, 1990."/>
          <p:cNvSpPr txBox="1"/>
          <p:nvPr/>
        </p:nvSpPr>
        <p:spPr>
          <a:xfrm>
            <a:off x="65720" y="9053277"/>
            <a:ext cx="12536618" cy="42127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700"/>
            </a:lvl1pPr>
          </a:lstStyle>
          <a:p>
            <a:pPr/>
            <a:r>
              <a:t>Source: Buxton, William: A three-state model of graphical input. In: Proceedings of INTERACT, pp 449–456. North-Holland, 1990. </a:t>
            </a:r>
            <a:endParaRPr sz="700"/>
          </a:p>
        </p:txBody>
      </p:sp>
      <p:pic>
        <p:nvPicPr>
          <p:cNvPr id="137" name="3state.pdf" descr="3stat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1327" y="1568213"/>
            <a:ext cx="12062146" cy="6950608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Abgerundetes Rechteck"/>
          <p:cNvSpPr/>
          <p:nvPr/>
        </p:nvSpPr>
        <p:spPr>
          <a:xfrm>
            <a:off x="101599" y="35560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42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4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4" name="Kapitel 17 - Interaktive Oberflächen"/>
          <p:cNvSpPr txBox="1"/>
          <p:nvPr>
            <p:ph type="title"/>
          </p:nvPr>
        </p:nvSpPr>
        <p:spPr>
          <a:xfrm>
            <a:off x="203199" y="-379119"/>
            <a:ext cx="12598401" cy="2041262"/>
          </a:xfrm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145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14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4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" name="König Midas und interaktive Oberflächen??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König Midas und interaktive Oberflächen???</a:t>
            </a:r>
          </a:p>
        </p:txBody>
      </p:sp>
      <p:sp>
        <p:nvSpPr>
          <p:cNvPr id="151" name="Man kann nichts berühren, ohne es zu selektieren"/>
          <p:cNvSpPr txBox="1"/>
          <p:nvPr>
            <p:ph type="body" sz="quarter" idx="1"/>
          </p:nvPr>
        </p:nvSpPr>
        <p:spPr>
          <a:xfrm>
            <a:off x="406400" y="1688941"/>
            <a:ext cx="5042198" cy="1982098"/>
          </a:xfrm>
          <a:prstGeom prst="rect">
            <a:avLst/>
          </a:prstGeom>
        </p:spPr>
        <p:txBody>
          <a:bodyPr/>
          <a:lstStyle/>
          <a:p>
            <a:pPr/>
            <a:r>
              <a:t>Man kann nichts berühren, ohne es zu selektieren</a:t>
            </a:r>
          </a:p>
        </p:txBody>
      </p:sp>
      <p:sp>
        <p:nvSpPr>
          <p:cNvPr id="15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3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14728" y="1336457"/>
            <a:ext cx="5288430" cy="7858277"/>
          </a:xfrm>
          <a:prstGeom prst="rect">
            <a:avLst/>
          </a:prstGeom>
          <a:ln w="3175"/>
        </p:spPr>
      </p:pic>
      <p:sp>
        <p:nvSpPr>
          <p:cNvPr id="154" name="Source: Wikipedia, http://upload.wikimedia.org/wikipedia/commons/thumb/d/d6/Midas_gold2.jpg/220px-Midas_gold2.jpg"/>
          <p:cNvSpPr txBox="1"/>
          <p:nvPr/>
        </p:nvSpPr>
        <p:spPr>
          <a:xfrm>
            <a:off x="329878" y="8375904"/>
            <a:ext cx="5627041" cy="83621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>
            <a:spAutoFit/>
          </a:bodyPr>
          <a:lstStyle/>
          <a:p>
            <a:pPr>
              <a:defRPr sz="1700"/>
            </a:pPr>
            <a:r>
              <a:t>Source: Wikipedia, </a:t>
            </a:r>
            <a:r>
              <a:rPr u="sng">
                <a:hlinkClick r:id="rId3" invalidUrl="" action="" tgtFrame="" tooltip="" history="1" highlightClick="0" endSnd="0"/>
              </a:rPr>
              <a:t>http://upload.wikimedia.org/wikipedia/commons/thumb/d/d6/Midas_gold2.jpg/220px-Midas_gold2.jpg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bgerundetes Rechteck"/>
          <p:cNvSpPr/>
          <p:nvPr/>
        </p:nvSpPr>
        <p:spPr>
          <a:xfrm>
            <a:off x="101599" y="40894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57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5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9" name="Kapitel 17 - Interaktive Oberflächen"/>
          <p:cNvSpPr txBox="1"/>
          <p:nvPr>
            <p:ph type="title"/>
          </p:nvPr>
        </p:nvSpPr>
        <p:spPr>
          <a:xfrm>
            <a:off x="203199" y="-379119"/>
            <a:ext cx="12598401" cy="2041262"/>
          </a:xfrm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160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16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6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" name="Das Fat Finger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Das Fat Finger Problem</a:t>
            </a:r>
          </a:p>
        </p:txBody>
      </p:sp>
      <p:sp>
        <p:nvSpPr>
          <p:cNvPr id="16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7" name="Bild" descr="Bild"/>
          <p:cNvPicPr>
            <a:picLocks noChangeAspect="1"/>
          </p:cNvPicPr>
          <p:nvPr/>
        </p:nvPicPr>
        <p:blipFill>
          <a:blip r:embed="rId3">
            <a:extLst/>
          </a:blip>
          <a:srcRect l="0" t="4967" r="8864" b="716"/>
          <a:stretch>
            <a:fillRect/>
          </a:stretch>
        </p:blipFill>
        <p:spPr>
          <a:xfrm>
            <a:off x="1372346" y="3713014"/>
            <a:ext cx="2100956" cy="3105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87" fill="norm" stroke="1" extrusionOk="0">
                <a:moveTo>
                  <a:pt x="8232" y="2"/>
                </a:moveTo>
                <a:cubicBezTo>
                  <a:pt x="7950" y="-11"/>
                  <a:pt x="7678" y="41"/>
                  <a:pt x="7442" y="167"/>
                </a:cubicBezTo>
                <a:cubicBezTo>
                  <a:pt x="7166" y="314"/>
                  <a:pt x="7159" y="475"/>
                  <a:pt x="7397" y="1254"/>
                </a:cubicBezTo>
                <a:cubicBezTo>
                  <a:pt x="7514" y="1639"/>
                  <a:pt x="7552" y="1915"/>
                  <a:pt x="7511" y="2071"/>
                </a:cubicBezTo>
                <a:cubicBezTo>
                  <a:pt x="7477" y="2200"/>
                  <a:pt x="7459" y="2418"/>
                  <a:pt x="7466" y="2554"/>
                </a:cubicBezTo>
                <a:cubicBezTo>
                  <a:pt x="7473" y="2690"/>
                  <a:pt x="7439" y="2816"/>
                  <a:pt x="7393" y="2835"/>
                </a:cubicBezTo>
                <a:cubicBezTo>
                  <a:pt x="7346" y="2855"/>
                  <a:pt x="7307" y="2922"/>
                  <a:pt x="7307" y="2984"/>
                </a:cubicBezTo>
                <a:cubicBezTo>
                  <a:pt x="7307" y="3046"/>
                  <a:pt x="7206" y="3239"/>
                  <a:pt x="7083" y="3415"/>
                </a:cubicBezTo>
                <a:cubicBezTo>
                  <a:pt x="6960" y="3591"/>
                  <a:pt x="6850" y="3780"/>
                  <a:pt x="6839" y="3831"/>
                </a:cubicBezTo>
                <a:cubicBezTo>
                  <a:pt x="6828" y="3883"/>
                  <a:pt x="6769" y="3955"/>
                  <a:pt x="6712" y="3994"/>
                </a:cubicBezTo>
                <a:cubicBezTo>
                  <a:pt x="6656" y="4032"/>
                  <a:pt x="6611" y="4123"/>
                  <a:pt x="6611" y="4195"/>
                </a:cubicBezTo>
                <a:cubicBezTo>
                  <a:pt x="6611" y="4268"/>
                  <a:pt x="6573" y="4342"/>
                  <a:pt x="6529" y="4361"/>
                </a:cubicBezTo>
                <a:cubicBezTo>
                  <a:pt x="6485" y="4379"/>
                  <a:pt x="6424" y="4480"/>
                  <a:pt x="6391" y="4584"/>
                </a:cubicBezTo>
                <a:cubicBezTo>
                  <a:pt x="6358" y="4689"/>
                  <a:pt x="6246" y="4854"/>
                  <a:pt x="6142" y="4951"/>
                </a:cubicBezTo>
                <a:cubicBezTo>
                  <a:pt x="6039" y="5048"/>
                  <a:pt x="5860" y="5287"/>
                  <a:pt x="5747" y="5481"/>
                </a:cubicBezTo>
                <a:cubicBezTo>
                  <a:pt x="5460" y="5972"/>
                  <a:pt x="5021" y="6461"/>
                  <a:pt x="4354" y="7021"/>
                </a:cubicBezTo>
                <a:cubicBezTo>
                  <a:pt x="3958" y="7353"/>
                  <a:pt x="3733" y="7602"/>
                  <a:pt x="3621" y="7843"/>
                </a:cubicBezTo>
                <a:cubicBezTo>
                  <a:pt x="3395" y="8326"/>
                  <a:pt x="3127" y="8878"/>
                  <a:pt x="3067" y="8982"/>
                </a:cubicBezTo>
                <a:cubicBezTo>
                  <a:pt x="3002" y="9096"/>
                  <a:pt x="2993" y="9122"/>
                  <a:pt x="2827" y="9542"/>
                </a:cubicBezTo>
                <a:cubicBezTo>
                  <a:pt x="2627" y="10047"/>
                  <a:pt x="2103" y="10903"/>
                  <a:pt x="1784" y="11247"/>
                </a:cubicBezTo>
                <a:cubicBezTo>
                  <a:pt x="1634" y="11409"/>
                  <a:pt x="1440" y="11619"/>
                  <a:pt x="1356" y="11711"/>
                </a:cubicBezTo>
                <a:cubicBezTo>
                  <a:pt x="1272" y="11803"/>
                  <a:pt x="933" y="12066"/>
                  <a:pt x="603" y="12296"/>
                </a:cubicBezTo>
                <a:lnTo>
                  <a:pt x="0" y="12712"/>
                </a:lnTo>
                <a:lnTo>
                  <a:pt x="0" y="17174"/>
                </a:lnTo>
                <a:cubicBezTo>
                  <a:pt x="0" y="21049"/>
                  <a:pt x="-1" y="21560"/>
                  <a:pt x="114" y="21585"/>
                </a:cubicBezTo>
                <a:cubicBezTo>
                  <a:pt x="130" y="21589"/>
                  <a:pt x="149" y="21582"/>
                  <a:pt x="171" y="21574"/>
                </a:cubicBezTo>
                <a:cubicBezTo>
                  <a:pt x="266" y="21540"/>
                  <a:pt x="571" y="21361"/>
                  <a:pt x="847" y="21177"/>
                </a:cubicBezTo>
                <a:cubicBezTo>
                  <a:pt x="1123" y="20993"/>
                  <a:pt x="1396" y="20849"/>
                  <a:pt x="1454" y="20857"/>
                </a:cubicBezTo>
                <a:cubicBezTo>
                  <a:pt x="1512" y="20865"/>
                  <a:pt x="1841" y="20776"/>
                  <a:pt x="2187" y="20658"/>
                </a:cubicBezTo>
                <a:cubicBezTo>
                  <a:pt x="2773" y="20459"/>
                  <a:pt x="2821" y="20450"/>
                  <a:pt x="2924" y="20545"/>
                </a:cubicBezTo>
                <a:cubicBezTo>
                  <a:pt x="3051" y="20663"/>
                  <a:pt x="3477" y="20640"/>
                  <a:pt x="3914" y="20493"/>
                </a:cubicBezTo>
                <a:cubicBezTo>
                  <a:pt x="4079" y="20437"/>
                  <a:pt x="4193" y="20428"/>
                  <a:pt x="4228" y="20465"/>
                </a:cubicBezTo>
                <a:cubicBezTo>
                  <a:pt x="4257" y="20498"/>
                  <a:pt x="4483" y="20516"/>
                  <a:pt x="4729" y="20507"/>
                </a:cubicBezTo>
                <a:cubicBezTo>
                  <a:pt x="4975" y="20497"/>
                  <a:pt x="5252" y="20519"/>
                  <a:pt x="5348" y="20554"/>
                </a:cubicBezTo>
                <a:cubicBezTo>
                  <a:pt x="5636" y="20659"/>
                  <a:pt x="6593" y="20688"/>
                  <a:pt x="7059" y="20606"/>
                </a:cubicBezTo>
                <a:cubicBezTo>
                  <a:pt x="7294" y="20565"/>
                  <a:pt x="7506" y="20553"/>
                  <a:pt x="7531" y="20581"/>
                </a:cubicBezTo>
                <a:cubicBezTo>
                  <a:pt x="7608" y="20666"/>
                  <a:pt x="9796" y="20587"/>
                  <a:pt x="11046" y="20454"/>
                </a:cubicBezTo>
                <a:cubicBezTo>
                  <a:pt x="11692" y="20386"/>
                  <a:pt x="12366" y="20323"/>
                  <a:pt x="12545" y="20316"/>
                </a:cubicBezTo>
                <a:cubicBezTo>
                  <a:pt x="12767" y="20308"/>
                  <a:pt x="12946" y="20254"/>
                  <a:pt x="13103" y="20148"/>
                </a:cubicBezTo>
                <a:lnTo>
                  <a:pt x="13336" y="19993"/>
                </a:lnTo>
                <a:lnTo>
                  <a:pt x="13649" y="20098"/>
                </a:lnTo>
                <a:cubicBezTo>
                  <a:pt x="13852" y="20167"/>
                  <a:pt x="14268" y="20219"/>
                  <a:pt x="14843" y="20245"/>
                </a:cubicBezTo>
                <a:cubicBezTo>
                  <a:pt x="15328" y="20266"/>
                  <a:pt x="15855" y="20310"/>
                  <a:pt x="16016" y="20341"/>
                </a:cubicBezTo>
                <a:cubicBezTo>
                  <a:pt x="16787" y="20491"/>
                  <a:pt x="17766" y="20361"/>
                  <a:pt x="18256" y="20043"/>
                </a:cubicBezTo>
                <a:cubicBezTo>
                  <a:pt x="18707" y="19751"/>
                  <a:pt x="18867" y="19129"/>
                  <a:pt x="18586" y="18766"/>
                </a:cubicBezTo>
                <a:cubicBezTo>
                  <a:pt x="18446" y="18585"/>
                  <a:pt x="18449" y="18576"/>
                  <a:pt x="18610" y="18517"/>
                </a:cubicBezTo>
                <a:cubicBezTo>
                  <a:pt x="18703" y="18484"/>
                  <a:pt x="18874" y="18454"/>
                  <a:pt x="18989" y="18454"/>
                </a:cubicBezTo>
                <a:cubicBezTo>
                  <a:pt x="19331" y="18454"/>
                  <a:pt x="19771" y="18212"/>
                  <a:pt x="19999" y="17899"/>
                </a:cubicBezTo>
                <a:cubicBezTo>
                  <a:pt x="20163" y="17676"/>
                  <a:pt x="20213" y="17516"/>
                  <a:pt x="20215" y="17196"/>
                </a:cubicBezTo>
                <a:cubicBezTo>
                  <a:pt x="20217" y="16967"/>
                  <a:pt x="20202" y="16743"/>
                  <a:pt x="20179" y="16699"/>
                </a:cubicBezTo>
                <a:cubicBezTo>
                  <a:pt x="20153" y="16650"/>
                  <a:pt x="20298" y="16558"/>
                  <a:pt x="20566" y="16459"/>
                </a:cubicBezTo>
                <a:cubicBezTo>
                  <a:pt x="20802" y="16371"/>
                  <a:pt x="21115" y="16201"/>
                  <a:pt x="21258" y="16081"/>
                </a:cubicBezTo>
                <a:cubicBezTo>
                  <a:pt x="21495" y="15883"/>
                  <a:pt x="21522" y="15815"/>
                  <a:pt x="21555" y="15339"/>
                </a:cubicBezTo>
                <a:cubicBezTo>
                  <a:pt x="21599" y="14722"/>
                  <a:pt x="21451" y="14445"/>
                  <a:pt x="20859" y="14045"/>
                </a:cubicBezTo>
                <a:lnTo>
                  <a:pt x="20500" y="13802"/>
                </a:lnTo>
                <a:lnTo>
                  <a:pt x="20720" y="13642"/>
                </a:lnTo>
                <a:cubicBezTo>
                  <a:pt x="21062" y="13394"/>
                  <a:pt x="21140" y="13255"/>
                  <a:pt x="21197" y="12757"/>
                </a:cubicBezTo>
                <a:cubicBezTo>
                  <a:pt x="21246" y="12323"/>
                  <a:pt x="21232" y="12273"/>
                  <a:pt x="20997" y="11979"/>
                </a:cubicBezTo>
                <a:cubicBezTo>
                  <a:pt x="20859" y="11805"/>
                  <a:pt x="20510" y="11495"/>
                  <a:pt x="20223" y="11286"/>
                </a:cubicBezTo>
                <a:cubicBezTo>
                  <a:pt x="19665" y="10880"/>
                  <a:pt x="19212" y="10710"/>
                  <a:pt x="17352" y="10210"/>
                </a:cubicBezTo>
                <a:cubicBezTo>
                  <a:pt x="16873" y="10081"/>
                  <a:pt x="16239" y="9886"/>
                  <a:pt x="15942" y="9774"/>
                </a:cubicBezTo>
                <a:cubicBezTo>
                  <a:pt x="15572" y="9634"/>
                  <a:pt x="15220" y="9552"/>
                  <a:pt x="14814" y="9515"/>
                </a:cubicBezTo>
                <a:cubicBezTo>
                  <a:pt x="14489" y="9485"/>
                  <a:pt x="14085" y="9433"/>
                  <a:pt x="13918" y="9399"/>
                </a:cubicBezTo>
                <a:cubicBezTo>
                  <a:pt x="13751" y="9364"/>
                  <a:pt x="13368" y="9335"/>
                  <a:pt x="13067" y="9335"/>
                </a:cubicBezTo>
                <a:cubicBezTo>
                  <a:pt x="12711" y="9335"/>
                  <a:pt x="12443" y="9303"/>
                  <a:pt x="12305" y="9242"/>
                </a:cubicBezTo>
                <a:cubicBezTo>
                  <a:pt x="12188" y="9190"/>
                  <a:pt x="11788" y="9123"/>
                  <a:pt x="11413" y="9093"/>
                </a:cubicBezTo>
                <a:cubicBezTo>
                  <a:pt x="11038" y="9062"/>
                  <a:pt x="10441" y="8973"/>
                  <a:pt x="10085" y="8897"/>
                </a:cubicBezTo>
                <a:lnTo>
                  <a:pt x="9437" y="8759"/>
                </a:lnTo>
                <a:lnTo>
                  <a:pt x="9413" y="8237"/>
                </a:lnTo>
                <a:cubicBezTo>
                  <a:pt x="9370" y="7371"/>
                  <a:pt x="9665" y="6199"/>
                  <a:pt x="10138" y="5365"/>
                </a:cubicBezTo>
                <a:cubicBezTo>
                  <a:pt x="10628" y="4502"/>
                  <a:pt x="10843" y="4022"/>
                  <a:pt x="10920" y="3605"/>
                </a:cubicBezTo>
                <a:cubicBezTo>
                  <a:pt x="10994" y="3207"/>
                  <a:pt x="10764" y="2175"/>
                  <a:pt x="10468" y="1569"/>
                </a:cubicBezTo>
                <a:cubicBezTo>
                  <a:pt x="10022" y="654"/>
                  <a:pt x="9077" y="40"/>
                  <a:pt x="8232" y="2"/>
                </a:cubicBezTo>
                <a:close/>
              </a:path>
            </a:pathLst>
          </a:custGeom>
          <a:ln w="3175"/>
        </p:spPr>
      </p:pic>
      <p:pic>
        <p:nvPicPr>
          <p:cNvPr id="168" name="Bild" descr="Bild"/>
          <p:cNvPicPr>
            <a:picLocks noChangeAspect="1"/>
          </p:cNvPicPr>
          <p:nvPr/>
        </p:nvPicPr>
        <p:blipFill>
          <a:blip r:embed="rId4">
            <a:extLst/>
          </a:blip>
          <a:srcRect l="2531" t="7262" r="623" b="5227"/>
          <a:stretch>
            <a:fillRect/>
          </a:stretch>
        </p:blipFill>
        <p:spPr>
          <a:xfrm>
            <a:off x="5030156" y="4447721"/>
            <a:ext cx="4417688" cy="1980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61" fill="norm" stroke="1" extrusionOk="0">
                <a:moveTo>
                  <a:pt x="7966" y="3"/>
                </a:moveTo>
                <a:cubicBezTo>
                  <a:pt x="7889" y="49"/>
                  <a:pt x="7745" y="683"/>
                  <a:pt x="7737" y="1074"/>
                </a:cubicBezTo>
                <a:cubicBezTo>
                  <a:pt x="7731" y="1375"/>
                  <a:pt x="7753" y="1525"/>
                  <a:pt x="7834" y="1727"/>
                </a:cubicBezTo>
                <a:cubicBezTo>
                  <a:pt x="7861" y="1794"/>
                  <a:pt x="7902" y="2015"/>
                  <a:pt x="7926" y="2219"/>
                </a:cubicBezTo>
                <a:cubicBezTo>
                  <a:pt x="7949" y="2423"/>
                  <a:pt x="7988" y="2714"/>
                  <a:pt x="8013" y="2863"/>
                </a:cubicBezTo>
                <a:cubicBezTo>
                  <a:pt x="8037" y="3012"/>
                  <a:pt x="8073" y="3283"/>
                  <a:pt x="8092" y="3468"/>
                </a:cubicBezTo>
                <a:cubicBezTo>
                  <a:pt x="8111" y="3653"/>
                  <a:pt x="8321" y="5429"/>
                  <a:pt x="8559" y="7413"/>
                </a:cubicBezTo>
                <a:cubicBezTo>
                  <a:pt x="8798" y="9397"/>
                  <a:pt x="9009" y="11155"/>
                  <a:pt x="9029" y="11323"/>
                </a:cubicBezTo>
                <a:cubicBezTo>
                  <a:pt x="9048" y="11492"/>
                  <a:pt x="9088" y="11836"/>
                  <a:pt x="9118" y="12088"/>
                </a:cubicBezTo>
                <a:cubicBezTo>
                  <a:pt x="9147" y="12340"/>
                  <a:pt x="9198" y="12766"/>
                  <a:pt x="9230" y="13035"/>
                </a:cubicBezTo>
                <a:cubicBezTo>
                  <a:pt x="9263" y="13304"/>
                  <a:pt x="9322" y="13787"/>
                  <a:pt x="9360" y="14106"/>
                </a:cubicBezTo>
                <a:cubicBezTo>
                  <a:pt x="9399" y="14426"/>
                  <a:pt x="9442" y="14714"/>
                  <a:pt x="9455" y="14746"/>
                </a:cubicBezTo>
                <a:cubicBezTo>
                  <a:pt x="9469" y="14778"/>
                  <a:pt x="9480" y="14886"/>
                  <a:pt x="9480" y="14988"/>
                </a:cubicBezTo>
                <a:cubicBezTo>
                  <a:pt x="9480" y="15181"/>
                  <a:pt x="9610" y="16276"/>
                  <a:pt x="9773" y="17451"/>
                </a:cubicBezTo>
                <a:cubicBezTo>
                  <a:pt x="9866" y="18117"/>
                  <a:pt x="9873" y="18344"/>
                  <a:pt x="9796" y="18202"/>
                </a:cubicBezTo>
                <a:cubicBezTo>
                  <a:pt x="9777" y="18166"/>
                  <a:pt x="9664" y="17788"/>
                  <a:pt x="9546" y="17360"/>
                </a:cubicBezTo>
                <a:cubicBezTo>
                  <a:pt x="9311" y="16505"/>
                  <a:pt x="9411" y="16750"/>
                  <a:pt x="7406" y="12214"/>
                </a:cubicBezTo>
                <a:cubicBezTo>
                  <a:pt x="6922" y="11119"/>
                  <a:pt x="5929" y="8861"/>
                  <a:pt x="5198" y="7197"/>
                </a:cubicBezTo>
                <a:cubicBezTo>
                  <a:pt x="4466" y="5533"/>
                  <a:pt x="3847" y="4161"/>
                  <a:pt x="3823" y="4151"/>
                </a:cubicBezTo>
                <a:cubicBezTo>
                  <a:pt x="3762" y="4125"/>
                  <a:pt x="3470" y="4755"/>
                  <a:pt x="3470" y="4911"/>
                </a:cubicBezTo>
                <a:cubicBezTo>
                  <a:pt x="3470" y="4980"/>
                  <a:pt x="3516" y="5132"/>
                  <a:pt x="3573" y="5248"/>
                </a:cubicBezTo>
                <a:cubicBezTo>
                  <a:pt x="3630" y="5364"/>
                  <a:pt x="4372" y="7041"/>
                  <a:pt x="5225" y="8973"/>
                </a:cubicBezTo>
                <a:cubicBezTo>
                  <a:pt x="6077" y="10905"/>
                  <a:pt x="7267" y="13589"/>
                  <a:pt x="7867" y="14936"/>
                </a:cubicBezTo>
                <a:cubicBezTo>
                  <a:pt x="8911" y="17278"/>
                  <a:pt x="8972" y="17402"/>
                  <a:pt x="9267" y="17809"/>
                </a:cubicBezTo>
                <a:cubicBezTo>
                  <a:pt x="9437" y="18043"/>
                  <a:pt x="9630" y="18326"/>
                  <a:pt x="9698" y="18440"/>
                </a:cubicBezTo>
                <a:cubicBezTo>
                  <a:pt x="9799" y="18612"/>
                  <a:pt x="9828" y="18632"/>
                  <a:pt x="9870" y="18574"/>
                </a:cubicBezTo>
                <a:cubicBezTo>
                  <a:pt x="9913" y="18514"/>
                  <a:pt x="9923" y="18528"/>
                  <a:pt x="9948" y="18673"/>
                </a:cubicBezTo>
                <a:cubicBezTo>
                  <a:pt x="9963" y="18767"/>
                  <a:pt x="10006" y="18981"/>
                  <a:pt x="10041" y="19149"/>
                </a:cubicBezTo>
                <a:cubicBezTo>
                  <a:pt x="10076" y="19317"/>
                  <a:pt x="10112" y="19534"/>
                  <a:pt x="10122" y="19628"/>
                </a:cubicBezTo>
                <a:cubicBezTo>
                  <a:pt x="10135" y="19748"/>
                  <a:pt x="10155" y="19794"/>
                  <a:pt x="10188" y="19780"/>
                </a:cubicBezTo>
                <a:cubicBezTo>
                  <a:pt x="10224" y="19763"/>
                  <a:pt x="10232" y="19710"/>
                  <a:pt x="10223" y="19546"/>
                </a:cubicBezTo>
                <a:cubicBezTo>
                  <a:pt x="10197" y="19070"/>
                  <a:pt x="10202" y="19025"/>
                  <a:pt x="10275" y="19041"/>
                </a:cubicBezTo>
                <a:cubicBezTo>
                  <a:pt x="10333" y="19053"/>
                  <a:pt x="10376" y="18961"/>
                  <a:pt x="10551" y="18431"/>
                </a:cubicBezTo>
                <a:cubicBezTo>
                  <a:pt x="10833" y="17575"/>
                  <a:pt x="11391" y="15704"/>
                  <a:pt x="11611" y="14880"/>
                </a:cubicBezTo>
                <a:cubicBezTo>
                  <a:pt x="11877" y="13885"/>
                  <a:pt x="12177" y="12529"/>
                  <a:pt x="12315" y="11691"/>
                </a:cubicBezTo>
                <a:cubicBezTo>
                  <a:pt x="12451" y="10863"/>
                  <a:pt x="12528" y="10508"/>
                  <a:pt x="12726" y="9772"/>
                </a:cubicBezTo>
                <a:cubicBezTo>
                  <a:pt x="12943" y="8967"/>
                  <a:pt x="13471" y="6369"/>
                  <a:pt x="14120" y="2919"/>
                </a:cubicBezTo>
                <a:cubicBezTo>
                  <a:pt x="14440" y="1217"/>
                  <a:pt x="14456" y="1053"/>
                  <a:pt x="14318" y="776"/>
                </a:cubicBezTo>
                <a:cubicBezTo>
                  <a:pt x="14198" y="539"/>
                  <a:pt x="14062" y="488"/>
                  <a:pt x="13947" y="638"/>
                </a:cubicBezTo>
                <a:cubicBezTo>
                  <a:pt x="13858" y="754"/>
                  <a:pt x="13813" y="906"/>
                  <a:pt x="13554" y="1982"/>
                </a:cubicBezTo>
                <a:cubicBezTo>
                  <a:pt x="13482" y="2279"/>
                  <a:pt x="13383" y="2687"/>
                  <a:pt x="13335" y="2889"/>
                </a:cubicBezTo>
                <a:cubicBezTo>
                  <a:pt x="12705" y="5491"/>
                  <a:pt x="12111" y="8155"/>
                  <a:pt x="11966" y="9033"/>
                </a:cubicBezTo>
                <a:cubicBezTo>
                  <a:pt x="11842" y="9779"/>
                  <a:pt x="11750" y="10212"/>
                  <a:pt x="11561" y="10913"/>
                </a:cubicBezTo>
                <a:cubicBezTo>
                  <a:pt x="11163" y="12387"/>
                  <a:pt x="10683" y="15231"/>
                  <a:pt x="10341" y="18142"/>
                </a:cubicBezTo>
                <a:cubicBezTo>
                  <a:pt x="10253" y="18896"/>
                  <a:pt x="10252" y="18904"/>
                  <a:pt x="10223" y="18838"/>
                </a:cubicBezTo>
                <a:cubicBezTo>
                  <a:pt x="10210" y="18807"/>
                  <a:pt x="10140" y="18204"/>
                  <a:pt x="10070" y="17498"/>
                </a:cubicBezTo>
                <a:cubicBezTo>
                  <a:pt x="9911" y="15900"/>
                  <a:pt x="9789" y="14833"/>
                  <a:pt x="9754" y="14754"/>
                </a:cubicBezTo>
                <a:cubicBezTo>
                  <a:pt x="9739" y="14721"/>
                  <a:pt x="9727" y="14611"/>
                  <a:pt x="9727" y="14508"/>
                </a:cubicBezTo>
                <a:cubicBezTo>
                  <a:pt x="9727" y="14405"/>
                  <a:pt x="9688" y="14005"/>
                  <a:pt x="9641" y="13618"/>
                </a:cubicBezTo>
                <a:cubicBezTo>
                  <a:pt x="9543" y="12808"/>
                  <a:pt x="9486" y="12336"/>
                  <a:pt x="9288" y="10684"/>
                </a:cubicBezTo>
                <a:cubicBezTo>
                  <a:pt x="9164" y="9641"/>
                  <a:pt x="8924" y="7667"/>
                  <a:pt x="8616" y="5119"/>
                </a:cubicBezTo>
                <a:cubicBezTo>
                  <a:pt x="8565" y="4698"/>
                  <a:pt x="8478" y="3969"/>
                  <a:pt x="8424" y="3498"/>
                </a:cubicBezTo>
                <a:cubicBezTo>
                  <a:pt x="8207" y="1631"/>
                  <a:pt x="8014" y="73"/>
                  <a:pt x="7993" y="20"/>
                </a:cubicBezTo>
                <a:cubicBezTo>
                  <a:pt x="7986" y="0"/>
                  <a:pt x="7977" y="-4"/>
                  <a:pt x="7966" y="3"/>
                </a:cubicBezTo>
                <a:close/>
                <a:moveTo>
                  <a:pt x="16460" y="8130"/>
                </a:moveTo>
                <a:cubicBezTo>
                  <a:pt x="16331" y="8112"/>
                  <a:pt x="16231" y="8239"/>
                  <a:pt x="16231" y="8454"/>
                </a:cubicBezTo>
                <a:cubicBezTo>
                  <a:pt x="16231" y="8547"/>
                  <a:pt x="16185" y="8678"/>
                  <a:pt x="16093" y="8848"/>
                </a:cubicBezTo>
                <a:cubicBezTo>
                  <a:pt x="15990" y="9041"/>
                  <a:pt x="15956" y="9144"/>
                  <a:pt x="15956" y="9271"/>
                </a:cubicBezTo>
                <a:cubicBezTo>
                  <a:pt x="15956" y="9484"/>
                  <a:pt x="15856" y="9682"/>
                  <a:pt x="14983" y="11172"/>
                </a:cubicBezTo>
                <a:cubicBezTo>
                  <a:pt x="14620" y="11791"/>
                  <a:pt x="14169" y="12561"/>
                  <a:pt x="13980" y="12883"/>
                </a:cubicBezTo>
                <a:cubicBezTo>
                  <a:pt x="12685" y="15096"/>
                  <a:pt x="11681" y="16794"/>
                  <a:pt x="11547" y="16997"/>
                </a:cubicBezTo>
                <a:cubicBezTo>
                  <a:pt x="11485" y="17092"/>
                  <a:pt x="11427" y="17226"/>
                  <a:pt x="11419" y="17291"/>
                </a:cubicBezTo>
                <a:cubicBezTo>
                  <a:pt x="11411" y="17359"/>
                  <a:pt x="11382" y="17407"/>
                  <a:pt x="11349" y="17407"/>
                </a:cubicBezTo>
                <a:cubicBezTo>
                  <a:pt x="11251" y="17407"/>
                  <a:pt x="10551" y="18798"/>
                  <a:pt x="10551" y="18993"/>
                </a:cubicBezTo>
                <a:cubicBezTo>
                  <a:pt x="10551" y="19050"/>
                  <a:pt x="10519" y="19160"/>
                  <a:pt x="10481" y="19239"/>
                </a:cubicBezTo>
                <a:cubicBezTo>
                  <a:pt x="10412" y="19384"/>
                  <a:pt x="10389" y="19607"/>
                  <a:pt x="10442" y="19607"/>
                </a:cubicBezTo>
                <a:cubicBezTo>
                  <a:pt x="10458" y="19607"/>
                  <a:pt x="10503" y="19562"/>
                  <a:pt x="10543" y="19503"/>
                </a:cubicBezTo>
                <a:cubicBezTo>
                  <a:pt x="10583" y="19444"/>
                  <a:pt x="10648" y="19393"/>
                  <a:pt x="10686" y="19391"/>
                </a:cubicBezTo>
                <a:cubicBezTo>
                  <a:pt x="10725" y="19388"/>
                  <a:pt x="10773" y="19375"/>
                  <a:pt x="10795" y="19360"/>
                </a:cubicBezTo>
                <a:cubicBezTo>
                  <a:pt x="10817" y="19346"/>
                  <a:pt x="10840" y="19379"/>
                  <a:pt x="10845" y="19434"/>
                </a:cubicBezTo>
                <a:cubicBezTo>
                  <a:pt x="10852" y="19499"/>
                  <a:pt x="10813" y="19586"/>
                  <a:pt x="10735" y="19689"/>
                </a:cubicBezTo>
                <a:cubicBezTo>
                  <a:pt x="10595" y="19872"/>
                  <a:pt x="10537" y="20005"/>
                  <a:pt x="10562" y="20095"/>
                </a:cubicBezTo>
                <a:cubicBezTo>
                  <a:pt x="10587" y="20186"/>
                  <a:pt x="10641" y="20174"/>
                  <a:pt x="10795" y="20043"/>
                </a:cubicBezTo>
                <a:cubicBezTo>
                  <a:pt x="10874" y="19976"/>
                  <a:pt x="10939" y="19951"/>
                  <a:pt x="10954" y="19983"/>
                </a:cubicBezTo>
                <a:cubicBezTo>
                  <a:pt x="10968" y="20015"/>
                  <a:pt x="11104" y="19953"/>
                  <a:pt x="11280" y="19831"/>
                </a:cubicBezTo>
                <a:cubicBezTo>
                  <a:pt x="11661" y="19567"/>
                  <a:pt x="11827" y="19401"/>
                  <a:pt x="11850" y="19270"/>
                </a:cubicBezTo>
                <a:cubicBezTo>
                  <a:pt x="11861" y="19205"/>
                  <a:pt x="11884" y="19181"/>
                  <a:pt x="11912" y="19205"/>
                </a:cubicBezTo>
                <a:cubicBezTo>
                  <a:pt x="11951" y="19238"/>
                  <a:pt x="12260" y="18936"/>
                  <a:pt x="13459" y="17697"/>
                </a:cubicBezTo>
                <a:cubicBezTo>
                  <a:pt x="13587" y="17564"/>
                  <a:pt x="13908" y="17236"/>
                  <a:pt x="14172" y="16967"/>
                </a:cubicBezTo>
                <a:cubicBezTo>
                  <a:pt x="14436" y="16697"/>
                  <a:pt x="14986" y="16130"/>
                  <a:pt x="15394" y="15709"/>
                </a:cubicBezTo>
                <a:cubicBezTo>
                  <a:pt x="15801" y="15288"/>
                  <a:pt x="16690" y="14376"/>
                  <a:pt x="17369" y="13678"/>
                </a:cubicBezTo>
                <a:cubicBezTo>
                  <a:pt x="18048" y="12981"/>
                  <a:pt x="18727" y="12282"/>
                  <a:pt x="18876" y="12127"/>
                </a:cubicBezTo>
                <a:cubicBezTo>
                  <a:pt x="19024" y="11972"/>
                  <a:pt x="19164" y="11842"/>
                  <a:pt x="19186" y="11842"/>
                </a:cubicBezTo>
                <a:cubicBezTo>
                  <a:pt x="19242" y="11842"/>
                  <a:pt x="19748" y="11362"/>
                  <a:pt x="19800" y="11259"/>
                </a:cubicBezTo>
                <a:cubicBezTo>
                  <a:pt x="19824" y="11212"/>
                  <a:pt x="19868" y="11172"/>
                  <a:pt x="19899" y="11172"/>
                </a:cubicBezTo>
                <a:cubicBezTo>
                  <a:pt x="19930" y="11172"/>
                  <a:pt x="19972" y="11132"/>
                  <a:pt x="19990" y="11082"/>
                </a:cubicBezTo>
                <a:cubicBezTo>
                  <a:pt x="20009" y="11031"/>
                  <a:pt x="20046" y="10986"/>
                  <a:pt x="20074" y="10986"/>
                </a:cubicBezTo>
                <a:cubicBezTo>
                  <a:pt x="20101" y="10986"/>
                  <a:pt x="20132" y="10960"/>
                  <a:pt x="20142" y="10926"/>
                </a:cubicBezTo>
                <a:cubicBezTo>
                  <a:pt x="20151" y="10892"/>
                  <a:pt x="20180" y="10865"/>
                  <a:pt x="20207" y="10865"/>
                </a:cubicBezTo>
                <a:cubicBezTo>
                  <a:pt x="20235" y="10865"/>
                  <a:pt x="20272" y="10829"/>
                  <a:pt x="20289" y="10783"/>
                </a:cubicBezTo>
                <a:cubicBezTo>
                  <a:pt x="20306" y="10737"/>
                  <a:pt x="20360" y="10685"/>
                  <a:pt x="20409" y="10667"/>
                </a:cubicBezTo>
                <a:cubicBezTo>
                  <a:pt x="20551" y="10613"/>
                  <a:pt x="20923" y="10206"/>
                  <a:pt x="20923" y="10105"/>
                </a:cubicBezTo>
                <a:cubicBezTo>
                  <a:pt x="20923" y="10055"/>
                  <a:pt x="20980" y="9928"/>
                  <a:pt x="21051" y="9820"/>
                </a:cubicBezTo>
                <a:cubicBezTo>
                  <a:pt x="21224" y="9554"/>
                  <a:pt x="21482" y="8964"/>
                  <a:pt x="21537" y="8705"/>
                </a:cubicBezTo>
                <a:cubicBezTo>
                  <a:pt x="21564" y="8579"/>
                  <a:pt x="21578" y="8463"/>
                  <a:pt x="21580" y="8377"/>
                </a:cubicBezTo>
                <a:cubicBezTo>
                  <a:pt x="21582" y="8290"/>
                  <a:pt x="21571" y="8235"/>
                  <a:pt x="21547" y="8230"/>
                </a:cubicBezTo>
                <a:cubicBezTo>
                  <a:pt x="21462" y="8212"/>
                  <a:pt x="21392" y="8272"/>
                  <a:pt x="20985" y="8705"/>
                </a:cubicBezTo>
                <a:cubicBezTo>
                  <a:pt x="20491" y="9231"/>
                  <a:pt x="18140" y="11685"/>
                  <a:pt x="17974" y="11846"/>
                </a:cubicBezTo>
                <a:cubicBezTo>
                  <a:pt x="17914" y="11905"/>
                  <a:pt x="17753" y="12067"/>
                  <a:pt x="17617" y="12209"/>
                </a:cubicBezTo>
                <a:cubicBezTo>
                  <a:pt x="17107" y="12743"/>
                  <a:pt x="12428" y="17529"/>
                  <a:pt x="12059" y="17896"/>
                </a:cubicBezTo>
                <a:cubicBezTo>
                  <a:pt x="11916" y="18038"/>
                  <a:pt x="11777" y="18198"/>
                  <a:pt x="11751" y="18250"/>
                </a:cubicBezTo>
                <a:cubicBezTo>
                  <a:pt x="11699" y="18350"/>
                  <a:pt x="11573" y="18406"/>
                  <a:pt x="11555" y="18336"/>
                </a:cubicBezTo>
                <a:cubicBezTo>
                  <a:pt x="11532" y="18249"/>
                  <a:pt x="11594" y="18017"/>
                  <a:pt x="11640" y="18017"/>
                </a:cubicBezTo>
                <a:cubicBezTo>
                  <a:pt x="11667" y="18016"/>
                  <a:pt x="11902" y="17654"/>
                  <a:pt x="12162" y="17209"/>
                </a:cubicBezTo>
                <a:cubicBezTo>
                  <a:pt x="12422" y="16763"/>
                  <a:pt x="12847" y="16033"/>
                  <a:pt x="13108" y="15588"/>
                </a:cubicBezTo>
                <a:cubicBezTo>
                  <a:pt x="13369" y="15143"/>
                  <a:pt x="13785" y="14429"/>
                  <a:pt x="14034" y="14002"/>
                </a:cubicBezTo>
                <a:cubicBezTo>
                  <a:pt x="14284" y="13576"/>
                  <a:pt x="14613" y="13020"/>
                  <a:pt x="14763" y="12762"/>
                </a:cubicBezTo>
                <a:cubicBezTo>
                  <a:pt x="14914" y="12505"/>
                  <a:pt x="15252" y="11922"/>
                  <a:pt x="15514" y="11470"/>
                </a:cubicBezTo>
                <a:cubicBezTo>
                  <a:pt x="15776" y="11019"/>
                  <a:pt x="16016" y="10609"/>
                  <a:pt x="16049" y="10559"/>
                </a:cubicBezTo>
                <a:cubicBezTo>
                  <a:pt x="16295" y="10185"/>
                  <a:pt x="16839" y="9169"/>
                  <a:pt x="16851" y="9059"/>
                </a:cubicBezTo>
                <a:cubicBezTo>
                  <a:pt x="16861" y="8977"/>
                  <a:pt x="16836" y="8807"/>
                  <a:pt x="16789" y="8614"/>
                </a:cubicBezTo>
                <a:cubicBezTo>
                  <a:pt x="16728" y="8362"/>
                  <a:pt x="16690" y="8280"/>
                  <a:pt x="16596" y="8199"/>
                </a:cubicBezTo>
                <a:cubicBezTo>
                  <a:pt x="16549" y="8160"/>
                  <a:pt x="16503" y="8136"/>
                  <a:pt x="16460" y="8130"/>
                </a:cubicBezTo>
                <a:close/>
                <a:moveTo>
                  <a:pt x="6270" y="17446"/>
                </a:moveTo>
                <a:cubicBezTo>
                  <a:pt x="6244" y="17508"/>
                  <a:pt x="6098" y="18515"/>
                  <a:pt x="6111" y="18544"/>
                </a:cubicBezTo>
                <a:cubicBezTo>
                  <a:pt x="6116" y="18554"/>
                  <a:pt x="6318" y="18690"/>
                  <a:pt x="6559" y="18846"/>
                </a:cubicBezTo>
                <a:cubicBezTo>
                  <a:pt x="6800" y="19003"/>
                  <a:pt x="7131" y="19224"/>
                  <a:pt x="7297" y="19335"/>
                </a:cubicBezTo>
                <a:cubicBezTo>
                  <a:pt x="7643" y="19565"/>
                  <a:pt x="7650" y="19567"/>
                  <a:pt x="7629" y="19490"/>
                </a:cubicBezTo>
                <a:cubicBezTo>
                  <a:pt x="7607" y="19411"/>
                  <a:pt x="7654" y="19358"/>
                  <a:pt x="7751" y="19352"/>
                </a:cubicBezTo>
                <a:cubicBezTo>
                  <a:pt x="7852" y="19345"/>
                  <a:pt x="7860" y="19275"/>
                  <a:pt x="7763" y="19257"/>
                </a:cubicBezTo>
                <a:cubicBezTo>
                  <a:pt x="7611" y="19229"/>
                  <a:pt x="7599" y="19028"/>
                  <a:pt x="7749" y="19028"/>
                </a:cubicBezTo>
                <a:cubicBezTo>
                  <a:pt x="7802" y="19028"/>
                  <a:pt x="7848" y="18991"/>
                  <a:pt x="7860" y="18937"/>
                </a:cubicBezTo>
                <a:cubicBezTo>
                  <a:pt x="7870" y="18887"/>
                  <a:pt x="7894" y="18781"/>
                  <a:pt x="7912" y="18704"/>
                </a:cubicBezTo>
                <a:cubicBezTo>
                  <a:pt x="7930" y="18627"/>
                  <a:pt x="7938" y="18539"/>
                  <a:pt x="7929" y="18509"/>
                </a:cubicBezTo>
                <a:cubicBezTo>
                  <a:pt x="7914" y="18453"/>
                  <a:pt x="7759" y="18325"/>
                  <a:pt x="7573" y="18211"/>
                </a:cubicBezTo>
                <a:cubicBezTo>
                  <a:pt x="7512" y="18174"/>
                  <a:pt x="7302" y="18035"/>
                  <a:pt x="7105" y="17904"/>
                </a:cubicBezTo>
                <a:cubicBezTo>
                  <a:pt x="6519" y="17512"/>
                  <a:pt x="6294" y="17389"/>
                  <a:pt x="6270" y="17446"/>
                </a:cubicBezTo>
                <a:close/>
                <a:moveTo>
                  <a:pt x="8065" y="18557"/>
                </a:moveTo>
                <a:lnTo>
                  <a:pt x="8075" y="18812"/>
                </a:lnTo>
                <a:cubicBezTo>
                  <a:pt x="8085" y="19041"/>
                  <a:pt x="8076" y="19085"/>
                  <a:pt x="7966" y="19330"/>
                </a:cubicBezTo>
                <a:lnTo>
                  <a:pt x="7844" y="19598"/>
                </a:lnTo>
                <a:lnTo>
                  <a:pt x="8069" y="19741"/>
                </a:lnTo>
                <a:cubicBezTo>
                  <a:pt x="8193" y="19819"/>
                  <a:pt x="8296" y="19910"/>
                  <a:pt x="8298" y="19944"/>
                </a:cubicBezTo>
                <a:cubicBezTo>
                  <a:pt x="8299" y="19977"/>
                  <a:pt x="8248" y="20012"/>
                  <a:pt x="8183" y="20022"/>
                </a:cubicBezTo>
                <a:cubicBezTo>
                  <a:pt x="8119" y="20031"/>
                  <a:pt x="8053" y="20052"/>
                  <a:pt x="8036" y="20065"/>
                </a:cubicBezTo>
                <a:cubicBezTo>
                  <a:pt x="8019" y="20078"/>
                  <a:pt x="7660" y="20102"/>
                  <a:pt x="7239" y="20121"/>
                </a:cubicBezTo>
                <a:cubicBezTo>
                  <a:pt x="6818" y="20140"/>
                  <a:pt x="6030" y="20182"/>
                  <a:pt x="5487" y="20216"/>
                </a:cubicBezTo>
                <a:cubicBezTo>
                  <a:pt x="2967" y="20374"/>
                  <a:pt x="2449" y="20399"/>
                  <a:pt x="2425" y="20367"/>
                </a:cubicBezTo>
                <a:cubicBezTo>
                  <a:pt x="2412" y="20348"/>
                  <a:pt x="2400" y="20281"/>
                  <a:pt x="2400" y="20216"/>
                </a:cubicBezTo>
                <a:cubicBezTo>
                  <a:pt x="2400" y="20103"/>
                  <a:pt x="2373" y="20095"/>
                  <a:pt x="1830" y="20082"/>
                </a:cubicBezTo>
                <a:cubicBezTo>
                  <a:pt x="938" y="20061"/>
                  <a:pt x="796" y="20055"/>
                  <a:pt x="752" y="20017"/>
                </a:cubicBezTo>
                <a:cubicBezTo>
                  <a:pt x="730" y="19998"/>
                  <a:pt x="681" y="19985"/>
                  <a:pt x="644" y="19987"/>
                </a:cubicBezTo>
                <a:cubicBezTo>
                  <a:pt x="511" y="19996"/>
                  <a:pt x="202" y="19931"/>
                  <a:pt x="184" y="19892"/>
                </a:cubicBezTo>
                <a:cubicBezTo>
                  <a:pt x="158" y="19833"/>
                  <a:pt x="72" y="19845"/>
                  <a:pt x="54" y="19909"/>
                </a:cubicBezTo>
                <a:cubicBezTo>
                  <a:pt x="18" y="20041"/>
                  <a:pt x="-18" y="21238"/>
                  <a:pt x="10" y="21400"/>
                </a:cubicBezTo>
                <a:cubicBezTo>
                  <a:pt x="43" y="21596"/>
                  <a:pt x="-13" y="21589"/>
                  <a:pt x="1041" y="21504"/>
                </a:cubicBezTo>
                <a:cubicBezTo>
                  <a:pt x="1433" y="21472"/>
                  <a:pt x="2280" y="21416"/>
                  <a:pt x="2922" y="21383"/>
                </a:cubicBezTo>
                <a:cubicBezTo>
                  <a:pt x="4331" y="21308"/>
                  <a:pt x="5004" y="21269"/>
                  <a:pt x="5514" y="21227"/>
                </a:cubicBezTo>
                <a:cubicBezTo>
                  <a:pt x="6369" y="21156"/>
                  <a:pt x="7914" y="21064"/>
                  <a:pt x="8112" y="21072"/>
                </a:cubicBezTo>
                <a:cubicBezTo>
                  <a:pt x="8236" y="21076"/>
                  <a:pt x="8330" y="21050"/>
                  <a:pt x="8340" y="21011"/>
                </a:cubicBezTo>
                <a:cubicBezTo>
                  <a:pt x="8353" y="20965"/>
                  <a:pt x="8372" y="20970"/>
                  <a:pt x="8399" y="21020"/>
                </a:cubicBezTo>
                <a:cubicBezTo>
                  <a:pt x="8424" y="21066"/>
                  <a:pt x="8481" y="21075"/>
                  <a:pt x="8567" y="21046"/>
                </a:cubicBezTo>
                <a:cubicBezTo>
                  <a:pt x="8639" y="21021"/>
                  <a:pt x="8745" y="21006"/>
                  <a:pt x="8804" y="21011"/>
                </a:cubicBezTo>
                <a:cubicBezTo>
                  <a:pt x="8994" y="21027"/>
                  <a:pt x="9459" y="20888"/>
                  <a:pt x="9734" y="20734"/>
                </a:cubicBezTo>
                <a:cubicBezTo>
                  <a:pt x="9882" y="20652"/>
                  <a:pt x="10009" y="20588"/>
                  <a:pt x="10015" y="20588"/>
                </a:cubicBezTo>
                <a:cubicBezTo>
                  <a:pt x="10022" y="20588"/>
                  <a:pt x="10029" y="20522"/>
                  <a:pt x="10029" y="20441"/>
                </a:cubicBezTo>
                <a:cubicBezTo>
                  <a:pt x="10029" y="20306"/>
                  <a:pt x="10012" y="20286"/>
                  <a:pt x="9829" y="20216"/>
                </a:cubicBezTo>
                <a:cubicBezTo>
                  <a:pt x="9720" y="20174"/>
                  <a:pt x="9618" y="20119"/>
                  <a:pt x="9603" y="20095"/>
                </a:cubicBezTo>
                <a:cubicBezTo>
                  <a:pt x="9587" y="20071"/>
                  <a:pt x="9475" y="19952"/>
                  <a:pt x="9350" y="19831"/>
                </a:cubicBezTo>
                <a:cubicBezTo>
                  <a:pt x="9226" y="19710"/>
                  <a:pt x="9025" y="19464"/>
                  <a:pt x="8907" y="19283"/>
                </a:cubicBezTo>
                <a:cubicBezTo>
                  <a:pt x="8788" y="19101"/>
                  <a:pt x="8637" y="18910"/>
                  <a:pt x="8571" y="18859"/>
                </a:cubicBezTo>
                <a:cubicBezTo>
                  <a:pt x="8505" y="18809"/>
                  <a:pt x="8407" y="18733"/>
                  <a:pt x="8354" y="18691"/>
                </a:cubicBezTo>
                <a:cubicBezTo>
                  <a:pt x="8301" y="18648"/>
                  <a:pt x="8215" y="18602"/>
                  <a:pt x="8162" y="18587"/>
                </a:cubicBezTo>
                <a:lnTo>
                  <a:pt x="8065" y="18557"/>
                </a:lnTo>
                <a:close/>
              </a:path>
            </a:pathLst>
          </a:custGeom>
          <a:ln w="3175"/>
        </p:spPr>
      </p:pic>
      <p:sp>
        <p:nvSpPr>
          <p:cNvPr id="169" name="Quelle, Wikipedia:…"/>
          <p:cNvSpPr txBox="1"/>
          <p:nvPr/>
        </p:nvSpPr>
        <p:spPr>
          <a:xfrm>
            <a:off x="-41030" y="9125336"/>
            <a:ext cx="3187080" cy="3336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>
              <a:defRPr sz="400"/>
            </a:pPr>
            <a:r>
              <a:t>Quelle, Wikipedia: </a:t>
            </a:r>
          </a:p>
          <a:p>
            <a:pPr>
              <a:defRPr sz="400"/>
            </a:pPr>
            <a:r>
              <a:t>http://upload.wikimedia.org/wikipedia/commons/thumb/2/2c/Thumbs_up.jpg/640px-Thumbs_up.jpg</a:t>
            </a:r>
          </a:p>
          <a:p>
            <a:pPr>
              <a:defRPr sz="400"/>
            </a:pPr>
            <a:r>
              <a:t>http://upload.wikimedia.org/wikipedia/commons/thumb/c/c5/Styluses.JPG/1280px-Styluses.JPG</a:t>
            </a:r>
          </a:p>
          <a:p>
            <a:pPr>
              <a:defRPr sz="400"/>
            </a:pPr>
            <a:r>
              <a:rPr u="sng">
                <a:hlinkClick r:id="rId5" invalidUrl="" action="" tgtFrame="" tooltip="" history="1" highlightClick="0" endSnd="0"/>
              </a:rPr>
              <a:t>http://upload.wikimedia.org/wikipedia/commons/thumb/9/9a/Cursor-design1-arrow-steep.svg/64px-Cursor-design1-arrow-steep.svg.png</a:t>
            </a:r>
          </a:p>
        </p:txBody>
      </p:sp>
      <p:pic>
        <p:nvPicPr>
          <p:cNvPr id="170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557648" y="4739610"/>
            <a:ext cx="1396579" cy="1396579"/>
          </a:xfrm>
          <a:prstGeom prst="rect">
            <a:avLst/>
          </a:prstGeom>
          <a:ln w="3175"/>
        </p:spPr>
      </p:pic>
      <p:sp>
        <p:nvSpPr>
          <p:cNvPr id="171" name="Realer Finger"/>
          <p:cNvSpPr txBox="1"/>
          <p:nvPr/>
        </p:nvSpPr>
        <p:spPr>
          <a:xfrm>
            <a:off x="1198136" y="7053230"/>
            <a:ext cx="2844608" cy="5747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500"/>
            </a:lvl1pPr>
          </a:lstStyle>
          <a:p>
            <a:pPr/>
            <a:r>
              <a:t>Realer Finger</a:t>
            </a:r>
          </a:p>
        </p:txBody>
      </p:sp>
      <p:sp>
        <p:nvSpPr>
          <p:cNvPr id="172" name="Künstlicher Finger"/>
          <p:cNvSpPr txBox="1"/>
          <p:nvPr/>
        </p:nvSpPr>
        <p:spPr>
          <a:xfrm>
            <a:off x="5224569" y="7053230"/>
            <a:ext cx="3734042" cy="5747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500"/>
            </a:lvl1pPr>
          </a:lstStyle>
          <a:p>
            <a:pPr/>
            <a:r>
              <a:t>Künstlicher Finger</a:t>
            </a:r>
          </a:p>
        </p:txBody>
      </p:sp>
      <p:sp>
        <p:nvSpPr>
          <p:cNvPr id="173" name="Virtueller Finger"/>
          <p:cNvSpPr txBox="1"/>
          <p:nvPr/>
        </p:nvSpPr>
        <p:spPr>
          <a:xfrm>
            <a:off x="9615399" y="7053230"/>
            <a:ext cx="3281077" cy="5747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500"/>
            </a:lvl1pPr>
          </a:lstStyle>
          <a:p>
            <a:pPr/>
            <a:r>
              <a:t>Virtueller Finger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7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9" name="Verdeckung und das Fat Finger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57785" marR="57785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400">
                <a:uFillTx/>
              </a:defRPr>
            </a:lvl1pPr>
          </a:lstStyle>
          <a:p>
            <a:pPr/>
            <a:r>
              <a:t>Verdeckung und das Fat Finger Problem</a:t>
            </a:r>
          </a:p>
        </p:txBody>
      </p:sp>
      <p:sp>
        <p:nvSpPr>
          <p:cNvPr id="180" name="Finger und Hände können Bildschirmobjekte verdecken…"/>
          <p:cNvSpPr txBox="1"/>
          <p:nvPr>
            <p:ph type="body" sz="half" idx="1"/>
          </p:nvPr>
        </p:nvSpPr>
        <p:spPr>
          <a:xfrm>
            <a:off x="203200" y="1346041"/>
            <a:ext cx="12598400" cy="3305990"/>
          </a:xfrm>
          <a:prstGeom prst="rect">
            <a:avLst/>
          </a:prstGeom>
        </p:spPr>
        <p:txBody>
          <a:bodyPr/>
          <a:lstStyle/>
          <a:p>
            <a:pPr/>
            <a:r>
              <a:t>Finger und Hände können Bildschirmobjekte verdecken</a:t>
            </a:r>
          </a:p>
          <a:p>
            <a:pPr lvl="1"/>
            <a:r>
              <a:t>minimieren durch gutes Screen Layout!</a:t>
            </a:r>
          </a:p>
          <a:p>
            <a:pPr/>
            <a:r>
              <a:t>Finger können mehrere kleine Objekte treffen</a:t>
            </a:r>
          </a:p>
          <a:p>
            <a:pPr lvl="1"/>
            <a:r>
              <a:t>nur große Objekte verwenden ;-)</a:t>
            </a:r>
          </a:p>
          <a:p>
            <a:pPr/>
            <a:r>
              <a:t>Exakter Zeigepunkt ist verdeckt</a:t>
            </a:r>
          </a:p>
        </p:txBody>
      </p:sp>
      <p:sp>
        <p:nvSpPr>
          <p:cNvPr id="18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82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60750" y="5493902"/>
            <a:ext cx="6083300" cy="375920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8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6" name="Verdeckung auflösen: Shift (Baudisch 2007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57785" marR="57785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400">
                <a:uFillTx/>
              </a:defRPr>
            </a:pPr>
            <a:r>
              <a:t>Verdeckung auflösen: Shift </a:t>
            </a:r>
            <a:r>
              <a:rPr sz="3600"/>
              <a:t>(Baudisch 2007)</a:t>
            </a:r>
          </a:p>
        </p:txBody>
      </p:sp>
      <p:sp>
        <p:nvSpPr>
          <p:cNvPr id="18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8" name="http://www.patrickbaudisch.com/projects/shift/"/>
          <p:cNvSpPr txBox="1"/>
          <p:nvPr/>
        </p:nvSpPr>
        <p:spPr>
          <a:xfrm>
            <a:off x="276665" y="886535"/>
            <a:ext cx="6628333" cy="43919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 marL="383540" marR="57785" indent="-383540" defTabSz="457200">
              <a:spcBef>
                <a:spcPts val="1000"/>
              </a:spcBef>
              <a:tabLst>
                <a:tab pos="38100" algn="l"/>
                <a:tab pos="3810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500" u="sng">
                <a:uFillTx/>
              </a:defRPr>
            </a:lvl1pPr>
          </a:lstStyle>
          <a:p>
            <a:pPr/>
            <a:r>
              <a:t>	http://www.patrickbaudisch.com/projects/shift/ </a:t>
            </a:r>
          </a:p>
        </p:txBody>
      </p:sp>
      <p:pic>
        <p:nvPicPr>
          <p:cNvPr id="189" name="2007-Vogel-CHI07-Shift.mov" descr="2007-Vogel-CHI07-Shift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52406" y="1474086"/>
            <a:ext cx="10499988" cy="78749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733" fill="hold"/>
                                        <p:tgtEl>
                                          <p:spTgt spid="1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8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8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8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19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3" name="Verdeckung auflösen: Lucidtouch (Baudisch 2007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57785" marR="57785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100">
                <a:uFillTx/>
              </a:defRPr>
            </a:pPr>
            <a:r>
              <a:t>Verdeckung auflösen: Lucidtouch </a:t>
            </a:r>
            <a:r>
              <a:rPr sz="3300"/>
              <a:t>(Baudisch 2007)</a:t>
            </a:r>
          </a:p>
        </p:txBody>
      </p:sp>
      <p:sp>
        <p:nvSpPr>
          <p:cNvPr id="19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5" name="http://www.patrickbaudisch.com/projects/lucidtouch/"/>
          <p:cNvSpPr txBox="1"/>
          <p:nvPr/>
        </p:nvSpPr>
        <p:spPr>
          <a:xfrm>
            <a:off x="244683" y="834550"/>
            <a:ext cx="6611950" cy="4023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http://www.patrickbaudisch.com/projects/lucidtouch/</a:t>
            </a:r>
            <a:r>
              <a:t> </a:t>
            </a:r>
          </a:p>
        </p:txBody>
      </p:sp>
      <p:pic>
        <p:nvPicPr>
          <p:cNvPr id="196" name="Lucidtouch.mp4" descr="Lucidtouch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292995" y="1460108"/>
            <a:ext cx="10418810" cy="78141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06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9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Abgerundetes Rechteck"/>
          <p:cNvSpPr/>
          <p:nvPr/>
        </p:nvSpPr>
        <p:spPr>
          <a:xfrm>
            <a:off x="101599" y="46355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99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00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1" name="Kapitel 17 - Interaktive Oberflächen"/>
          <p:cNvSpPr txBox="1"/>
          <p:nvPr>
            <p:ph type="title"/>
          </p:nvPr>
        </p:nvSpPr>
        <p:spPr>
          <a:xfrm>
            <a:off x="203199" y="-379119"/>
            <a:ext cx="12598401" cy="2041262"/>
          </a:xfrm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202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203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06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07" name="Generelle Herangehenswei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Generelle Herangehensweise</a:t>
            </a:r>
          </a:p>
        </p:txBody>
      </p:sp>
      <p:sp>
        <p:nvSpPr>
          <p:cNvPr id="208" name="single touch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single touch</a:t>
            </a:r>
          </a:p>
          <a:p>
            <a:pPr lvl="1"/>
            <a:r>
              <a:t>funktioniert auf jeder touch hardware</a:t>
            </a:r>
          </a:p>
          <a:p>
            <a:pPr lvl="1"/>
            <a:r>
              <a:t>schränkt die Interaktionsmöglichkeiten ein</a:t>
            </a:r>
          </a:p>
          <a:p>
            <a:pPr/>
          </a:p>
          <a:p>
            <a:pPr/>
            <a:r>
              <a:t>multi touch</a:t>
            </a:r>
          </a:p>
          <a:p>
            <a:pPr lvl="1"/>
            <a:r>
              <a:t>derzeit state of the art bei Tablets, Handys, Tischen, …</a:t>
            </a:r>
          </a:p>
          <a:p>
            <a:pPr lvl="1"/>
            <a:r>
              <a:t>etabliertes Gestenset entsteht derzeit (pinch, swipe, …)</a:t>
            </a:r>
          </a:p>
          <a:p>
            <a:pPr lvl="1"/>
          </a:p>
          <a:p>
            <a:pPr/>
            <a:r>
              <a:t>shape-based</a:t>
            </a:r>
          </a:p>
          <a:p>
            <a:pPr lvl="1"/>
            <a:r>
              <a:t>Reichhaltigkeit der physikalischen Welt</a:t>
            </a:r>
          </a:p>
          <a:p>
            <a:pPr lvl="1"/>
            <a:r>
              <a:t>erlaubt physikalische Werkzeuge</a:t>
            </a:r>
          </a:p>
          <a:p>
            <a:pPr/>
          </a:p>
          <a:p>
            <a:pPr/>
            <a:r>
              <a:t>Tangible UI: mischen physikalische und digitale Welt </a:t>
            </a:r>
          </a:p>
        </p:txBody>
      </p:sp>
      <p:sp>
        <p:nvSpPr>
          <p:cNvPr id="209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10" name="bumptop-parody.mp4" descr="bumptop-parody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669973" y="318196"/>
            <a:ext cx="4064001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066624" y="5695788"/>
            <a:ext cx="4631519" cy="2788016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41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1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10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1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5" name="Etablierte Multi-touch Gest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Etablierte Multi-touch Gesten</a:t>
            </a:r>
          </a:p>
        </p:txBody>
      </p:sp>
      <p:sp>
        <p:nvSpPr>
          <p:cNvPr id="21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1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08200" y="1377303"/>
            <a:ext cx="3556000" cy="3556001"/>
          </a:xfrm>
          <a:prstGeom prst="rect">
            <a:avLst/>
          </a:prstGeom>
          <a:ln w="3175"/>
        </p:spPr>
      </p:pic>
      <p:pic>
        <p:nvPicPr>
          <p:cNvPr id="218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9000" y="1424928"/>
            <a:ext cx="3556000" cy="3556001"/>
          </a:xfrm>
          <a:prstGeom prst="rect">
            <a:avLst/>
          </a:prstGeom>
          <a:ln w="3175"/>
        </p:spPr>
      </p:pic>
      <p:pic>
        <p:nvPicPr>
          <p:cNvPr id="219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80300" y="1663053"/>
            <a:ext cx="3175000" cy="3175001"/>
          </a:xfrm>
          <a:prstGeom prst="rect">
            <a:avLst/>
          </a:prstGeom>
          <a:ln w="3175"/>
        </p:spPr>
      </p:pic>
      <p:pic>
        <p:nvPicPr>
          <p:cNvPr id="220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071100" y="1710678"/>
            <a:ext cx="3175000" cy="3175001"/>
          </a:xfrm>
          <a:prstGeom prst="rect">
            <a:avLst/>
          </a:prstGeom>
          <a:ln w="3175"/>
        </p:spPr>
      </p:pic>
      <p:pic>
        <p:nvPicPr>
          <p:cNvPr id="221" name="Bild" descr="Bild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292100" y="5219700"/>
            <a:ext cx="3175000" cy="3175000"/>
          </a:xfrm>
          <a:prstGeom prst="rect">
            <a:avLst/>
          </a:prstGeom>
          <a:ln w="3175"/>
        </p:spPr>
      </p:pic>
      <p:pic>
        <p:nvPicPr>
          <p:cNvPr id="222" name="Bild" descr="Bild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889500" y="5219700"/>
            <a:ext cx="3175000" cy="3175000"/>
          </a:xfrm>
          <a:prstGeom prst="rect">
            <a:avLst/>
          </a:prstGeom>
          <a:ln w="3175"/>
        </p:spPr>
      </p:pic>
      <p:pic>
        <p:nvPicPr>
          <p:cNvPr id="223" name="Bild" descr="Bild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480300" y="5219700"/>
            <a:ext cx="3175000" cy="3175000"/>
          </a:xfrm>
          <a:prstGeom prst="rect">
            <a:avLst/>
          </a:prstGeom>
          <a:ln w="3175"/>
        </p:spPr>
      </p:pic>
      <p:pic>
        <p:nvPicPr>
          <p:cNvPr id="224" name="Bild" descr="Bild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071100" y="5219700"/>
            <a:ext cx="3175000" cy="3175000"/>
          </a:xfrm>
          <a:prstGeom prst="rect">
            <a:avLst/>
          </a:prstGeom>
          <a:ln w="3175"/>
        </p:spPr>
      </p:pic>
      <p:pic>
        <p:nvPicPr>
          <p:cNvPr id="225" name="Bild" descr="Bild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298700" y="5219700"/>
            <a:ext cx="3175000" cy="3175000"/>
          </a:xfrm>
          <a:prstGeom prst="rect">
            <a:avLst/>
          </a:prstGeom>
          <a:ln w="3175"/>
        </p:spPr>
      </p:pic>
      <p:pic>
        <p:nvPicPr>
          <p:cNvPr id="226" name="Bild" descr="Bild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-482600" y="1329678"/>
            <a:ext cx="3556000" cy="3556001"/>
          </a:xfrm>
          <a:prstGeom prst="rect">
            <a:avLst/>
          </a:prstGeom>
          <a:ln w="3175"/>
        </p:spPr>
      </p:pic>
      <p:sp>
        <p:nvSpPr>
          <p:cNvPr id="227" name="Source: Wikipedia, http://en.wikipedia.org/wiki/Multi-touch"/>
          <p:cNvSpPr txBox="1"/>
          <p:nvPr/>
        </p:nvSpPr>
        <p:spPr>
          <a:xfrm>
            <a:off x="150502" y="9081283"/>
            <a:ext cx="5324352" cy="30323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>
              <a:defRPr sz="1600"/>
            </a:pPr>
            <a:r>
              <a:t>Source: Wikipedia, </a:t>
            </a:r>
            <a:r>
              <a:rPr u="sng">
                <a:hlinkClick r:id="rId13" invalidUrl="" action="" tgtFrame="" tooltip="" history="1" highlightClick="0" endSnd="0"/>
              </a:rPr>
              <a:t>http://en.wikipedia.org/wiki/Multi-touch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3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3" name="Zum Bearbeiten doppelklick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4" name="Zum Bearbeiten doppelklicke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6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75447"/>
            <a:ext cx="13004800" cy="9002706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4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2" name="Zum Bearbeiten doppelklick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3" name="Zum Bearbeiten doppelklicke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5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75859"/>
            <a:ext cx="13004801" cy="9001882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50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1" name="Interactions in the air [Hilliges, UIST’09]…"/>
          <p:cNvSpPr txBox="1"/>
          <p:nvPr>
            <p:ph type="title"/>
          </p:nvPr>
        </p:nvSpPr>
        <p:spPr>
          <a:xfrm>
            <a:off x="203199" y="342262"/>
            <a:ext cx="12598401" cy="1295737"/>
          </a:xfrm>
          <a:prstGeom prst="rect">
            <a:avLst/>
          </a:prstGeom>
        </p:spPr>
        <p:txBody>
          <a:bodyPr/>
          <a:lstStyle/>
          <a:p>
            <a:pPr/>
            <a:r>
              <a:t>Interactions in the air </a:t>
            </a:r>
            <a:r>
              <a:rPr sz="3000"/>
              <a:t>[Hilliges, UIST’09]</a:t>
            </a:r>
            <a:endParaRPr sz="1600"/>
          </a:p>
          <a:p>
            <a:pPr>
              <a:defRPr sz="2000"/>
            </a:pPr>
            <a:r>
              <a:t> </a:t>
            </a:r>
            <a:r>
              <a:rPr u="sng">
                <a:hlinkClick r:id="rId2" invalidUrl="" action="" tgtFrame="" tooltip="" history="1" highlightClick="0" endSnd="0"/>
              </a:rPr>
              <a:t>https://www.youtube.com/watch?v=xEWOLqIRfH8</a:t>
            </a:r>
          </a:p>
        </p:txBody>
      </p:sp>
      <p:sp>
        <p:nvSpPr>
          <p:cNvPr id="25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3" name="UIST'09_ Interactions in the air_ adding further depth to interactive tabletops.mp4" descr="UIST'09_ Interactions in the air_ adding further depth to interactive tabletops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201662" y="1691768"/>
            <a:ext cx="10601476" cy="77571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893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5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5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5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Abgerundetes Rechteck"/>
          <p:cNvSpPr/>
          <p:nvPr/>
        </p:nvSpPr>
        <p:spPr>
          <a:xfrm>
            <a:off x="101599" y="52578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256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5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8" name="Kapitel 17 - Interaktive Oberflächen"/>
          <p:cNvSpPr txBox="1"/>
          <p:nvPr>
            <p:ph type="title"/>
          </p:nvPr>
        </p:nvSpPr>
        <p:spPr>
          <a:xfrm>
            <a:off x="203199" y="-379119"/>
            <a:ext cx="12598401" cy="2041262"/>
          </a:xfrm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259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26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6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4" name="Große Interaktive Oberfläch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Große Interaktive Oberflächen</a:t>
            </a:r>
          </a:p>
        </p:txBody>
      </p:sp>
      <p:sp>
        <p:nvSpPr>
          <p:cNvPr id="26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6" name="Bild" descr="Bild"/>
          <p:cNvPicPr>
            <a:picLocks noChangeAspect="1"/>
          </p:cNvPicPr>
          <p:nvPr/>
        </p:nvPicPr>
        <p:blipFill>
          <a:blip r:embed="rId2">
            <a:extLst/>
          </a:blip>
          <a:srcRect l="21394" t="0" r="1254" b="27334"/>
          <a:stretch>
            <a:fillRect/>
          </a:stretch>
        </p:blipFill>
        <p:spPr>
          <a:xfrm>
            <a:off x="256252" y="3162364"/>
            <a:ext cx="5858015" cy="4409421"/>
          </a:xfrm>
          <a:prstGeom prst="rect">
            <a:avLst/>
          </a:prstGeom>
          <a:ln w="3175"/>
        </p:spPr>
      </p:pic>
      <p:pic>
        <p:nvPicPr>
          <p:cNvPr id="267" name="TIS2009.mov" descr="TIS2009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6567256" y="3162300"/>
            <a:ext cx="5879214" cy="4409411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Source: U. von Zadow, F. Daiber, J. Schöning, A. Krüger,GeoLens: Multi-User Interaction with Rich Geographic Information, Proc. DEXIS 2011"/>
          <p:cNvSpPr/>
          <p:nvPr/>
        </p:nvSpPr>
        <p:spPr>
          <a:xfrm>
            <a:off x="125102" y="8928816"/>
            <a:ext cx="12136494" cy="303649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500"/>
            </a:lvl1pPr>
          </a:lstStyle>
          <a:p>
            <a:pPr/>
            <a:r>
              <a:t>Source: U. von Zadow, F. Daiber, J. Schöning, A. Krüger,GeoLens: Multi-User Interaction with Rich Geographic Information, Proc. DEXIS 2011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33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mph" nodeType="clickEffect" presetSubtype="0" presetID="6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6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31027 -0.000000" origin="layout" pathEditMode="relative">
                                      <p:cBhvr>
                                        <p:cTn id="13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4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video>
            <p:seq concurrent="1" prevAc="none" nextAc="seek">
              <p:cTn id="15" evtFilter="cancelBubble" nodeType="interactiveSeq" restart="whenNotActive" fill="hold">
                <p:stCondLst>
                  <p:cond delay="0" evt="onClick">
                    <p:tgtEl>
                      <p:spTgt spid="26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67"/>
                  </p:tgtEl>
                </p:cond>
              </p:nextCondLst>
            </p:seq>
          </p:childTnLst>
        </p:cTn>
      </p:par>
    </p:tnLst>
    <p:bldLst>
      <p:bldP build="whole" bldLvl="1" animBg="1" rev="0" advAuto="0" spid="267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Abgerundetes Rechteck"/>
          <p:cNvSpPr/>
          <p:nvPr/>
        </p:nvSpPr>
        <p:spPr>
          <a:xfrm>
            <a:off x="101599" y="58674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271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7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3" name="Kapitel 17 - Interaktive Oberflächen"/>
          <p:cNvSpPr txBox="1"/>
          <p:nvPr>
            <p:ph type="title"/>
          </p:nvPr>
        </p:nvSpPr>
        <p:spPr>
          <a:xfrm>
            <a:off x="203199" y="-379119"/>
            <a:ext cx="12598401" cy="2041262"/>
          </a:xfrm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274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27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7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9" name="Beidhändige Interak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Beidhändige Interaktion</a:t>
            </a:r>
          </a:p>
        </p:txBody>
      </p:sp>
      <p:sp>
        <p:nvSpPr>
          <p:cNvPr id="28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1" name="photohelix3.png" descr="photohelix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0130" y="1743755"/>
            <a:ext cx="10945770" cy="7043681"/>
          </a:xfrm>
          <a:prstGeom prst="rect">
            <a:avLst/>
          </a:prstGeom>
          <a:ln w="3175"/>
        </p:spPr>
      </p:pic>
      <p:sp>
        <p:nvSpPr>
          <p:cNvPr id="282" name="Quelle: Hilliges, Otmar, Dominikus Baur und Andreas Butz: Photohelix: Brow- sing, Sorting and Sharing Digital Photo Collections.  In: Proceedings of IEEE Tabletop, Seiten 87–94. IEEE Computer Society, 2007."/>
          <p:cNvSpPr txBox="1"/>
          <p:nvPr/>
        </p:nvSpPr>
        <p:spPr>
          <a:xfrm>
            <a:off x="607702" y="8867675"/>
            <a:ext cx="10340814" cy="54952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>
              <a:defRPr sz="1400"/>
            </a:pPr>
            <a:r>
              <a:t>Quelle: Hilliges, Otmar, Dominikus Baur und Andreas Butz: Photohelix: Brow- sing, Sorting and Sharing Digital Photo Collections. </a:t>
            </a:r>
            <a:br/>
            <a:r>
              <a:t>In: Proceedings of IEEE Tabletop, Seiten 87–94. IEEE Computer Society, 2007. </a:t>
            </a:r>
            <a:endParaRPr sz="4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Abgerundetes Rechteck"/>
          <p:cNvSpPr/>
          <p:nvPr/>
        </p:nvSpPr>
        <p:spPr>
          <a:xfrm>
            <a:off x="101599" y="64008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287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8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9" name="Kapitel 17 - Interaktive Oberflächen"/>
          <p:cNvSpPr txBox="1"/>
          <p:nvPr>
            <p:ph type="title"/>
          </p:nvPr>
        </p:nvSpPr>
        <p:spPr>
          <a:xfrm>
            <a:off x="203199" y="-379119"/>
            <a:ext cx="12598401" cy="2041262"/>
          </a:xfrm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290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29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29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5" name="Identifikation der Nutzer mit Diamond Touch"/>
          <p:cNvSpPr txBox="1"/>
          <p:nvPr>
            <p:ph type="title"/>
          </p:nvPr>
        </p:nvSpPr>
        <p:spPr>
          <a:xfrm>
            <a:off x="203200" y="205081"/>
            <a:ext cx="12598400" cy="1337470"/>
          </a:xfrm>
          <a:prstGeom prst="rect">
            <a:avLst/>
          </a:prstGeom>
        </p:spPr>
        <p:txBody>
          <a:bodyPr/>
          <a:lstStyle/>
          <a:p>
            <a:pPr/>
            <a:r>
              <a:t>Identifikation der Nutzer mit Diamond Touch</a:t>
            </a:r>
          </a:p>
        </p:txBody>
      </p:sp>
      <p:sp>
        <p:nvSpPr>
          <p:cNvPr id="29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97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4841" y="2620815"/>
            <a:ext cx="6015959" cy="4511970"/>
          </a:xfrm>
          <a:prstGeom prst="rect">
            <a:avLst/>
          </a:prstGeom>
          <a:ln w="3175"/>
        </p:spPr>
      </p:pic>
      <p:sp>
        <p:nvSpPr>
          <p:cNvPr id="298" name="source: Wikipedia, http://upload.wikimedia.org/wikipedia/en/thumb/2/2e/MERL-LOBBY.JPG/270px-MERL-LOBBY.JPG…"/>
          <p:cNvSpPr/>
          <p:nvPr/>
        </p:nvSpPr>
        <p:spPr>
          <a:xfrm>
            <a:off x="166043" y="8687376"/>
            <a:ext cx="10268583" cy="735448"/>
          </a:xfrm>
          <a:prstGeom prst="rect">
            <a:avLst/>
          </a:prstGeom>
          <a:solidFill>
            <a:srgbClr val="D6D6D6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>
            <a:spAutoFit/>
          </a:bodyPr>
          <a:lstStyle/>
          <a:p>
            <a:pPr>
              <a:defRPr sz="1500"/>
            </a:pPr>
            <a:r>
              <a:t>source: Wikipedia, </a:t>
            </a:r>
            <a:r>
              <a:rPr u="sng">
                <a:hlinkClick r:id="rId3" invalidUrl="" action="" tgtFrame="" tooltip="" history="1" highlightClick="0" endSnd="0"/>
              </a:rPr>
              <a:t>http://upload.wikimedia.org/wikipedia/en/thumb/2/2e/MERL-LOBBY.JPG/270px-MERL-LOBBY.JPG</a:t>
            </a:r>
          </a:p>
          <a:p>
            <a:pPr>
              <a:defRPr sz="1500"/>
            </a:pPr>
            <a:r>
              <a:t>P. Dietz, and D. Leigh, DiamondTouch: a multi-user touch technology, In: Proceedings of the 14th annual ACM symposium on User interface software and technology, page 219--226. ACM, (2001)</a:t>
            </a:r>
          </a:p>
        </p:txBody>
      </p:sp>
      <p:pic>
        <p:nvPicPr>
          <p:cNvPr id="299" name="image21.png" descr="image2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19977" y="1055846"/>
            <a:ext cx="4989464" cy="7641908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Abgerundetes Rechteck"/>
          <p:cNvSpPr/>
          <p:nvPr/>
        </p:nvSpPr>
        <p:spPr>
          <a:xfrm>
            <a:off x="101599" y="69469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02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30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4" name="Kapitel 17 - Interaktive Oberflächen"/>
          <p:cNvSpPr txBox="1"/>
          <p:nvPr>
            <p:ph type="title"/>
          </p:nvPr>
        </p:nvSpPr>
        <p:spPr>
          <a:xfrm>
            <a:off x="203199" y="-379119"/>
            <a:ext cx="12598401" cy="2041262"/>
          </a:xfrm>
          <a:prstGeom prst="rect">
            <a:avLst/>
          </a:prstGeom>
        </p:spPr>
        <p:txBody>
          <a:bodyPr/>
          <a:lstStyle/>
          <a:p>
            <a:pPr/>
            <a:r>
              <a:t>Kapitel 17 - Interaktive Oberflächen</a:t>
            </a:r>
          </a:p>
        </p:txBody>
      </p:sp>
      <p:sp>
        <p:nvSpPr>
          <p:cNvPr id="305" name="Grundlagen zu Touch und Multi-Touch…"/>
          <p:cNvSpPr txBox="1"/>
          <p:nvPr>
            <p:ph type="body" idx="1"/>
          </p:nvPr>
        </p:nvSpPr>
        <p:spPr>
          <a:xfrm>
            <a:off x="157479" y="1874361"/>
            <a:ext cx="12877257" cy="7595868"/>
          </a:xfrm>
          <a:prstGeom prst="rect">
            <a:avLst/>
          </a:prstGeom>
        </p:spPr>
        <p:txBody>
          <a:bodyPr/>
          <a:lstStyle/>
          <a:p>
            <a:pPr/>
            <a:r>
              <a:t>Grundlagen zu Touch und Multi-Touch</a:t>
            </a:r>
          </a:p>
          <a:p>
            <a:pPr lvl="1"/>
            <a:r>
              <a:t>Sensortechnologien für Touch</a:t>
            </a:r>
          </a:p>
          <a:p>
            <a:pPr lvl="1"/>
            <a:r>
              <a:t>Buxtons Modell der 3 Zustände</a:t>
            </a:r>
          </a:p>
          <a:p>
            <a:pPr lvl="1"/>
            <a:r>
              <a:t>Das Midas Touch Problem</a:t>
            </a:r>
          </a:p>
          <a:p>
            <a:pPr lvl="1"/>
            <a:r>
              <a:t>Das Fat Finger Problem </a:t>
            </a:r>
          </a:p>
          <a:p>
            <a:pPr lvl="1"/>
            <a:r>
              <a:t>Interaktionskonzepte für Touch</a:t>
            </a:r>
          </a:p>
          <a:p>
            <a:pPr/>
            <a:r>
              <a:t>Große Interaktive Oberflächen</a:t>
            </a:r>
          </a:p>
          <a:p>
            <a:pPr lvl="1"/>
            <a:r>
              <a:t>Beidhändige Interaktion</a:t>
            </a:r>
          </a:p>
          <a:p>
            <a:pPr lvl="1"/>
            <a:r>
              <a:t>Mehrere Benutzer</a:t>
            </a:r>
          </a:p>
          <a:p>
            <a:pPr lvl="1"/>
            <a:r>
              <a:t>Raumaufteilung</a:t>
            </a:r>
          </a:p>
        </p:txBody>
      </p:sp>
      <p:sp>
        <p:nvSpPr>
          <p:cNvPr id="30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30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10" name="Raumaufteilung auf Tischen (Scott 2004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57785" marR="57785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400">
                <a:uFillTx/>
              </a:defRPr>
            </a:pPr>
            <a:r>
              <a:t>Raumaufteilung auf Tischen </a:t>
            </a:r>
            <a:r>
              <a:rPr sz="3200"/>
              <a:t>(Scott 2004)</a:t>
            </a:r>
          </a:p>
        </p:txBody>
      </p:sp>
      <p:sp>
        <p:nvSpPr>
          <p:cNvPr id="31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2" name="Studien wie Nutzer den Raum auf Tisch nutzen…"/>
          <p:cNvSpPr txBox="1"/>
          <p:nvPr>
            <p:ph type="body" idx="1"/>
          </p:nvPr>
        </p:nvSpPr>
        <p:spPr>
          <a:xfrm>
            <a:off x="203200" y="1346041"/>
            <a:ext cx="12598400" cy="5821126"/>
          </a:xfrm>
          <a:prstGeom prst="rect">
            <a:avLst/>
          </a:prstGeom>
        </p:spPr>
        <p:txBody>
          <a:bodyPr/>
          <a:lstStyle/>
          <a:p>
            <a:pPr/>
            <a:r>
              <a:t>Studien wie Nutzer den Raum auf Tisch nutzen</a:t>
            </a:r>
          </a:p>
          <a:p>
            <a:pPr lvl="1"/>
            <a:r>
              <a:t>Puzzle, Spiel, Lego Aktivitäten + Raumplanung auf runden Tischen</a:t>
            </a:r>
          </a:p>
          <a:p>
            <a:pPr/>
            <a:r>
              <a:t>Verschiedene Bereiche auf der Tischoberfläche</a:t>
            </a:r>
          </a:p>
          <a:p>
            <a:pPr lvl="1"/>
            <a:r>
              <a:t>Persönlicher Bereich (direkt vor de Person)</a:t>
            </a:r>
          </a:p>
          <a:p>
            <a:pPr lvl="1"/>
            <a:r>
              <a:t>Gruppenbereich (von allen erreichbar)</a:t>
            </a:r>
          </a:p>
          <a:p>
            <a:pPr lvl="1"/>
            <a:r>
              <a:t>Ablagebereich (in der Peripherie)</a:t>
            </a:r>
          </a:p>
          <a:p>
            <a:pPr/>
            <a:r>
              <a:t>Grenzen zwischen den Bereichen sind flexibel</a:t>
            </a:r>
          </a:p>
        </p:txBody>
      </p:sp>
      <p:pic>
        <p:nvPicPr>
          <p:cNvPr id="313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8356" y="5998552"/>
            <a:ext cx="11368088" cy="293370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316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17" name="Raumaufteilung auf Tischen (Scott 2004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57785" marR="57785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400">
                <a:uFillTx/>
              </a:defRPr>
            </a:pPr>
            <a:r>
              <a:t>Raumaufteilung auf Tischen </a:t>
            </a:r>
            <a:r>
              <a:rPr sz="3200"/>
              <a:t>(Scott 2004)</a:t>
            </a:r>
          </a:p>
        </p:txBody>
      </p:sp>
      <p:sp>
        <p:nvSpPr>
          <p:cNvPr id="318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19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250" y="1494473"/>
            <a:ext cx="12560300" cy="7323454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Butz, Krüger, Völkel: Mensch-Maschine-Interaktion, Kapitel 17 - Interaktive Oberfläch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17 - Interaktive Oberflächen		       		      Folie</a:t>
            </a:r>
          </a:p>
        </p:txBody>
      </p:sp>
      <p:sp>
        <p:nvSpPr>
          <p:cNvPr id="32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23" name="Raumaufteilung auf Tischen (Scott 2004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57785" marR="57785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400">
                <a:uFillTx/>
              </a:defRPr>
            </a:pPr>
            <a:r>
              <a:t>Raumaufteilung auf Tischen </a:t>
            </a:r>
            <a:r>
              <a:rPr sz="3200"/>
              <a:t>(Scott 2004)</a:t>
            </a:r>
          </a:p>
        </p:txBody>
      </p:sp>
      <p:sp>
        <p:nvSpPr>
          <p:cNvPr id="32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25" name="Bildschirmfoto 2014-09-05 um 12.11.28.png" descr="Bildschirmfoto 2014-09-05 um 12.11.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2700" y="4880424"/>
            <a:ext cx="10439400" cy="4102101"/>
          </a:xfrm>
          <a:prstGeom prst="rect">
            <a:avLst/>
          </a:prstGeom>
          <a:ln w="3175"/>
        </p:spPr>
      </p:pic>
      <p:sp>
        <p:nvSpPr>
          <p:cNvPr id="326" name="Design Implikationen:…"/>
          <p:cNvSpPr txBox="1"/>
          <p:nvPr>
            <p:ph type="body" sz="half" idx="1"/>
          </p:nvPr>
        </p:nvSpPr>
        <p:spPr>
          <a:xfrm>
            <a:off x="203200" y="1346041"/>
            <a:ext cx="12598400" cy="3222099"/>
          </a:xfrm>
          <a:prstGeom prst="rect">
            <a:avLst/>
          </a:prstGeom>
        </p:spPr>
        <p:txBody>
          <a:bodyPr/>
          <a:lstStyle/>
          <a:p>
            <a:pPr/>
            <a:r>
              <a:t>Design Implikationen:</a:t>
            </a:r>
          </a:p>
          <a:p>
            <a:pPr lvl="1"/>
            <a:r>
              <a:t>Aktionen sichtbar und transparent machen</a:t>
            </a:r>
          </a:p>
          <a:p>
            <a:pPr lvl="1"/>
            <a:r>
              <a:t>passende Bereiche auf dem Tisch anbieten</a:t>
            </a:r>
          </a:p>
          <a:p>
            <a:pPr lvl="1"/>
            <a:r>
              <a:t>Funktionalität am passenden Ort anbieten</a:t>
            </a:r>
          </a:p>
          <a:p>
            <a:pPr lvl="1"/>
            <a:r>
              <a:t>lockeres Gruppieren von Objekten ermöglichen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