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1.jpeg" ContentType="image/jpeg"/>
  <Override PartName="/ppt/media/image2.jpeg" ContentType="image/jpeg"/>
  <Override PartName="/ppt/notesSlides/notesSlide6.xml" ContentType="application/vnd.openxmlformats-officedocument.presentationml.notesSlide+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 name="Shape 42"/>
          <p:cNvSpPr/>
          <p:nvPr>
            <p:ph type="sldImg"/>
          </p:nvPr>
        </p:nvSpPr>
        <p:spPr>
          <a:prstGeom prst="rect">
            <a:avLst/>
          </a:prstGeom>
        </p:spPr>
        <p:txBody>
          <a:bodyPr/>
          <a:lstStyle/>
          <a:p>
            <a:pPr/>
          </a:p>
        </p:txBody>
      </p:sp>
      <p:sp>
        <p:nvSpPr>
          <p:cNvPr id="43" name="Shape 43"/>
          <p:cNvSpPr/>
          <p:nvPr>
            <p:ph type="body" sz="quarter" idx="1"/>
          </p:nvPr>
        </p:nvSpPr>
        <p:spPr>
          <a:prstGeom prst="rect">
            <a:avLst/>
          </a:prstGeom>
        </p:spPr>
        <p:txBody>
          <a:bodyPr/>
          <a:lstStyle/>
          <a:p>
            <a:pPr/>
            <a:r>
              <a:t>Webseiten sind sogenannte Hypertext-Dokumente. Das bedeutet, dass sie nicht nur Text und Medienelemente enthalten, sondern auch Verweise (Hyperlinks) zu anderen Webseiten. Diese Hyperlinks unterliegen keinen festen Regeln bezu ̈glich ihrer Struktur: Sie ko ̈nnen beliebig innerhalb einer Website oder auch daru ̈ber hinaus verweisen und fu ̈hren damit zu anderen Orten innerhalb des Web. Entlang der Hyperlinks begibt sich der Benutzer damit auf eine (abenteuerliche) Reise, was auch in metaphorischen Namen der Browser wie Internet Explorer (Engl. fu ̈r Erforscher) oder Safari (Swahili fu ̈r Reise) zum Ausdruck kommt. Alle diese Zusammenha ̈nge wissen wir als Informatiker aus unserem ta ̈glichen Umgang mit dem Web.</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 name="Shape 52"/>
          <p:cNvSpPr/>
          <p:nvPr>
            <p:ph type="sldImg"/>
          </p:nvPr>
        </p:nvSpPr>
        <p:spPr>
          <a:prstGeom prst="rect">
            <a:avLst/>
          </a:prstGeom>
        </p:spPr>
        <p:txBody>
          <a:bodyPr/>
          <a:lstStyle/>
          <a:p>
            <a:pPr/>
          </a:p>
        </p:txBody>
      </p:sp>
      <p:sp>
        <p:nvSpPr>
          <p:cNvPr id="53" name="Shape 53"/>
          <p:cNvSpPr/>
          <p:nvPr>
            <p:ph type="body" sz="quarter" idx="1"/>
          </p:nvPr>
        </p:nvSpPr>
        <p:spPr>
          <a:prstGeom prst="rect">
            <a:avLst/>
          </a:prstGeom>
        </p:spPr>
        <p:txBody>
          <a:bodyPr/>
          <a:lstStyle/>
          <a:p>
            <a:pPr/>
            <a:r>
              <a:t>Entwickelt wurden die grundlegenden technischen Standards des WWW 1989-1991 am CERN Institut durch Tim Berners-Lee. Er definierte die Beschreibungssprache HTML (Hypertext Markup Language) und programmierte die erste Server- und Browser- Software. </a:t>
            </a:r>
          </a:p>
          <a:p>
            <a:pPr/>
          </a:p>
          <a:p>
            <a:pPr/>
            <a:r>
              <a:t>Das so entstandene System wurde zuna ̈chst dazu genutzt, wissenschaftliche Dokumente zwischen den Forschern am CERN auszutauschen. Der Fokus lag damit also zuna ̈chst auf Text und Abbildungen, sowie den genannten Hyperlinks. </a:t>
            </a:r>
          </a:p>
          <a:p>
            <a:pPr/>
          </a:p>
          <a:p>
            <a:pPr/>
            <a:r>
              <a:t>Die vorherige Folie zeigt eine der ersten Webseiten im damals typischen undekorierten (Plain HTML) Stil. Erst die Kommerzialisierung des WWW brachte dann die medienlastige Gestaltung heutiger Webseiten mit sich. Das urspru ̈ngliche HTML sah die no ̈tigsten Darstellungsmittel fu ̈r Texte vor, wie U ̈berschriften verschiedener Ebenen und Textauszeichnungen wie kursiv oder fett. </a:t>
            </a:r>
          </a:p>
          <a:p>
            <a:pPr/>
          </a:p>
          <a:p>
            <a:pPr/>
            <a:r>
              <a:t>Wesentliche Vorteile gegenu ̈ber anderen damaligen Internet-basierten Informationssystemen wie Usenet News oder Gopher waren die freie Struktur der Hyperlinks sowie die Mo ̈glichkeit, Bilder in die Texte mit einzubinden. Spa ̈ter kamen andere Medienobjekte wie Audio und Video hinzu, was damals aber noch eine Herausforderung an die Rechenleistung bedeutete.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Shape 72"/>
          <p:cNvSpPr/>
          <p:nvPr>
            <p:ph type="sldImg"/>
          </p:nvPr>
        </p:nvSpPr>
        <p:spPr>
          <a:prstGeom prst="rect">
            <a:avLst/>
          </a:prstGeom>
        </p:spPr>
        <p:txBody>
          <a:bodyPr/>
          <a:lstStyle/>
          <a:p>
            <a:pPr/>
          </a:p>
        </p:txBody>
      </p:sp>
      <p:sp>
        <p:nvSpPr>
          <p:cNvPr id="73" name="Shape 73"/>
          <p:cNvSpPr/>
          <p:nvPr>
            <p:ph type="body" sz="quarter" idx="1"/>
          </p:nvPr>
        </p:nvSpPr>
        <p:spPr>
          <a:prstGeom prst="rect">
            <a:avLst/>
          </a:prstGeom>
        </p:spPr>
        <p:txBody>
          <a:bodyPr/>
          <a:lstStyle/>
          <a:p>
            <a:pPr/>
            <a:r>
              <a:t>Zur U ̈bertragung der HTML-Seiten definierte Berners-Lee das Hypertext Transfer Protocol HTTP zwischen Server und Browser. EineU ̈bertragung im HTTP besteht grundlegend aus einer Anfrage des clients an den Server (HTTP request) und einer Antwort des Servers (HTTP response). Eine einzelne Ressource im Web, beispielsweise eine Webseite oder ein Bild, wird durch eine Web Adresse, den sogenannten Uniform Resour- ce Locator, URL adressiert. Diese besteht aus einem Bezeichner fu ̈r das verwendete Protokoll, einem Servernamen und dem Namen einer Datei auf diesem Server. Hinzu kommen Konventionen fu ̈r Sprungmarken innerhalb der Datei oder sonstige Parameter, die an den Server u ̈bergeben werden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 name="Shape 92"/>
          <p:cNvSpPr/>
          <p:nvPr>
            <p:ph type="sldImg"/>
          </p:nvPr>
        </p:nvSpPr>
        <p:spPr>
          <a:prstGeom prst="rect">
            <a:avLst/>
          </a:prstGeom>
        </p:spPr>
        <p:txBody>
          <a:bodyPr/>
          <a:lstStyle/>
          <a:p>
            <a:pPr/>
          </a:p>
        </p:txBody>
      </p:sp>
      <p:sp>
        <p:nvSpPr>
          <p:cNvPr id="93" name="Shape 93"/>
          <p:cNvSpPr/>
          <p:nvPr>
            <p:ph type="body" sz="quarter" idx="1"/>
          </p:nvPr>
        </p:nvSpPr>
        <p:spPr>
          <a:prstGeom prst="rect">
            <a:avLst/>
          </a:prstGeom>
        </p:spPr>
        <p:txBody>
          <a:bodyPr/>
          <a:lstStyle/>
          <a:p>
            <a:pPr/>
            <a:r>
              <a:t>Statisches Layout, oben in der optimalen Fensterbreite. Bei einem breiteren Fenster werden rechts und links leere Fla ̈chen erga ̈nzt, bei einem schmaleren Fenster werden Inhalte abgeschnitten.</a:t>
            </a:r>
          </a:p>
          <a:p>
            <a:pPr/>
          </a:p>
          <a:p>
            <a:pPr/>
            <a:r>
              <a:t>Bie einem Flüssigen Layout werden hingegen die Layout Elemente so weit gedehnt oder gestaucht, dass sie immer die gesamte Breite ausfüllen. Auch das kann manchmal schiefgehen, deckt aber schon eine weitere Bandbreite ab.</a:t>
            </a:r>
          </a:p>
          <a:p>
            <a:pPr/>
          </a:p>
          <a:p>
            <a:pPr/>
            <a:r>
              <a:t>Ein Adaptives Layout gibt für verschiedene Zielplattformen bestimmte statische Layouts vor. </a:t>
            </a:r>
          </a:p>
          <a:p>
            <a:pPr/>
            <a:r>
              <a:t>Dabei werden fu ̈r verschiedene Gera ̈teklassen verschiedene statische Layouts vorbereitet und je nach Gera ̈tetyp die passendste Version vom Server geliefert. Technisch wird dies dadurch ermo ̈glicht, dass der HTTP request Angaben u ̈ber das verwendete Betriebssystem, den Browser und das Endgera ̈t entha ̈lt, und der Server in Abha ̈ngigkeit von diesen Variablen eines der verschiedenen Layouts auswa ̈hlt und zuru ̈ckschickt. Offensichtlicher Nachteil dieser Methode ist der erho ̈hte Arbeitsauf- wand und die Tatsache, dass der Web-Entwickler eigentlich dem Gera ̈temarkt immer hinterher programmiert. Sobald ein neues Gera ̈t erscheint, muss u ̈berpru ̈ft werden, ob eines der bestehenden Layouts darauf passt, und ob die Auswahlregeln ggf. auch das richtige Layout liefern.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 name="Shape 103"/>
          <p:cNvSpPr/>
          <p:nvPr>
            <p:ph type="sldImg"/>
          </p:nvPr>
        </p:nvSpPr>
        <p:spPr>
          <a:prstGeom prst="rect">
            <a:avLst/>
          </a:prstGeom>
        </p:spPr>
        <p:txBody>
          <a:bodyPr/>
          <a:lstStyle/>
          <a:p>
            <a:pPr/>
          </a:p>
        </p:txBody>
      </p:sp>
      <p:sp>
        <p:nvSpPr>
          <p:cNvPr id="104" name="Shape 104"/>
          <p:cNvSpPr/>
          <p:nvPr>
            <p:ph type="body" sz="quarter" idx="1"/>
          </p:nvPr>
        </p:nvSpPr>
        <p:spPr>
          <a:prstGeom prst="rect">
            <a:avLst/>
          </a:prstGeom>
        </p:spPr>
        <p:txBody>
          <a:bodyPr/>
          <a:lstStyle/>
          <a:p>
            <a:pPr/>
            <a:r>
              <a:t>Um diesem neuerlichen Missstand zu entgehen, entstand das sogenannte responsive Layout. Dieses verlagert die Detail-Anpassung vom Designer wieder zuru ̈ck auf den Browser: Der Web Designer legt dabei nur die grobe Anordnung verschiedener logischer Elemente der Seite fu ̈r verschiedene Grundsituationen fest, und der Browser u ̈bernimmt wieder das detaillierte Layout auf dem konkreten Endgera ̈t</a:t>
            </a:r>
          </a:p>
          <a:p>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Shape 202"/>
          <p:cNvSpPr/>
          <p:nvPr>
            <p:ph type="sldImg"/>
          </p:nvPr>
        </p:nvSpPr>
        <p:spPr>
          <a:prstGeom prst="rect">
            <a:avLst/>
          </a:prstGeom>
        </p:spPr>
        <p:txBody>
          <a:bodyPr/>
          <a:lstStyle/>
          <a:p>
            <a:pPr/>
          </a:p>
        </p:txBody>
      </p:sp>
      <p:sp>
        <p:nvSpPr>
          <p:cNvPr id="203" name="Shape 203"/>
          <p:cNvSpPr/>
          <p:nvPr>
            <p:ph type="body" sz="quarter" idx="1"/>
          </p:nvPr>
        </p:nvSpPr>
        <p:spPr>
          <a:prstGeom prst="rect">
            <a:avLst/>
          </a:prstGeom>
        </p:spPr>
        <p:txBody>
          <a:bodyPr/>
          <a:lstStyle/>
          <a:p>
            <a:pPr/>
            <a:r>
              <a:t>Navigationselemente einer Webseite: Links die hierarchisch aufgebaute Hauptnavigation, Oben der Breadcrumb Trail, Ganz oben die strukturell gleiche URL.</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Shape 219"/>
          <p:cNvSpPr/>
          <p:nvPr>
            <p:ph type="sldImg"/>
          </p:nvPr>
        </p:nvSpPr>
        <p:spPr>
          <a:prstGeom prst="rect">
            <a:avLst/>
          </a:prstGeom>
        </p:spPr>
        <p:txBody>
          <a:bodyPr/>
          <a:lstStyle/>
          <a:p>
            <a:pPr/>
          </a:p>
        </p:txBody>
      </p:sp>
      <p:sp>
        <p:nvSpPr>
          <p:cNvPr id="220" name="Shape 220"/>
          <p:cNvSpPr/>
          <p:nvPr>
            <p:ph type="body" sz="quarter" idx="1"/>
          </p:nvPr>
        </p:nvSpPr>
        <p:spPr>
          <a:prstGeom prst="rect">
            <a:avLst/>
          </a:prstGeom>
        </p:spPr>
        <p:txBody>
          <a:bodyPr/>
          <a:lstStyle/>
          <a:p>
            <a:pPr/>
            <a:r>
              <a:t>Hier bietet sich eine Diskussion mit den Hörern hervorragend an!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en.wikipedia.org/wiki/World_Wide_Web"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png"/><Relationship Id="rId4" Type="http://schemas.openxmlformats.org/officeDocument/2006/relationships/image" Target="../media/image1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www.albion.com/netiquette/corerules.html" TargetMode="External"/><Relationship Id="rId4" Type="http://schemas.openxmlformats.org/officeDocument/2006/relationships/hyperlink" Target="http://tools.ietf.org/html/rfc1855" TargetMode="External"/><Relationship Id="rId5"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Abgerundetes Rechteck"/>
          <p:cNvSpPr/>
          <p:nvPr/>
        </p:nvSpPr>
        <p:spPr>
          <a:xfrm>
            <a:off x="101599" y="13462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1"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 name="Kapitel 16: Die Benutzerschnittstelle des WWW"/>
          <p:cNvSpPr txBox="1"/>
          <p:nvPr>
            <p:ph type="title"/>
          </p:nvPr>
        </p:nvSpPr>
        <p:spPr>
          <a:prstGeom prst="rect">
            <a:avLst/>
          </a:prstGeom>
        </p:spPr>
        <p:txBody>
          <a:bodyPr/>
          <a:lstStyle>
            <a:lvl1pPr>
              <a:defRPr sz="4600"/>
            </a:lvl1pPr>
          </a:lstStyle>
          <a:p>
            <a:pPr/>
            <a:r>
              <a:t>Kapitel 16: Die Benutzerschnittstelle des WWW</a:t>
            </a:r>
          </a:p>
        </p:txBody>
      </p:sp>
      <p:sp>
        <p:nvSpPr>
          <p:cNvPr id="34" name="Technische Grundkonzepte des Web…"/>
          <p:cNvSpPr txBox="1"/>
          <p:nvPr>
            <p:ph type="body" idx="1"/>
          </p:nvPr>
        </p:nvSpPr>
        <p:spPr>
          <a:prstGeom prst="rect">
            <a:avLst/>
          </a:prstGeom>
        </p:spPr>
        <p:txBody>
          <a:bodyPr/>
          <a:lstStyle/>
          <a:p>
            <a:pPr/>
            <a:r>
              <a:t>Technische Grundkonzepte des Web</a:t>
            </a:r>
          </a:p>
          <a:p>
            <a:pPr/>
            <a:r>
              <a:t>Layout: fließend, statisch, adaptiv, responsiv</a:t>
            </a:r>
          </a:p>
          <a:p>
            <a:pPr/>
            <a:r>
              <a:t>Inhalte: statisch oder dynamisch</a:t>
            </a:r>
          </a:p>
          <a:p>
            <a:pPr/>
            <a:r>
              <a:t>Nutzungsarten: Web x.0 (x = 1,2,3,...)</a:t>
            </a:r>
          </a:p>
          <a:p>
            <a:pPr/>
            <a:r>
              <a:t>Wie Webseiten gelesen werden</a:t>
            </a:r>
          </a:p>
          <a:p>
            <a:pPr/>
            <a:r>
              <a:t>Orientierung und Navigation</a:t>
            </a:r>
          </a:p>
          <a:p>
            <a:pPr/>
            <a:r>
              <a:t>Die sozialen Spielregeln: Netiquette im Web</a:t>
            </a:r>
          </a:p>
        </p:txBody>
      </p:sp>
      <p:sp>
        <p:nvSpPr>
          <p:cNvPr id="3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3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9" name="Die erste Webseite"/>
          <p:cNvSpPr txBox="1"/>
          <p:nvPr>
            <p:ph type="title"/>
          </p:nvPr>
        </p:nvSpPr>
        <p:spPr>
          <a:prstGeom prst="rect">
            <a:avLst/>
          </a:prstGeom>
        </p:spPr>
        <p:txBody>
          <a:bodyPr/>
          <a:lstStyle/>
          <a:p>
            <a:pPr/>
            <a:r>
              <a:t>Die erste Webseite</a:t>
            </a:r>
          </a:p>
        </p:txBody>
      </p:sp>
      <p:sp>
        <p:nvSpPr>
          <p:cNvPr id="4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1" name="firstwebpage.png" descr="firstwebpage.png"/>
          <p:cNvPicPr>
            <a:picLocks noChangeAspect="1"/>
          </p:cNvPicPr>
          <p:nvPr/>
        </p:nvPicPr>
        <p:blipFill>
          <a:blip r:embed="rId3">
            <a:extLst/>
          </a:blip>
          <a:stretch>
            <a:fillRect/>
          </a:stretch>
        </p:blipFill>
        <p:spPr>
          <a:xfrm>
            <a:off x="1206500" y="1938042"/>
            <a:ext cx="10392979" cy="6168426"/>
          </a:xfrm>
          <a:prstGeom prst="rect">
            <a:avLst/>
          </a:prstGeom>
          <a:ln w="3175"/>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4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7" name="Erfinder des WWW"/>
          <p:cNvSpPr txBox="1"/>
          <p:nvPr>
            <p:ph type="title"/>
          </p:nvPr>
        </p:nvSpPr>
        <p:spPr>
          <a:prstGeom prst="rect">
            <a:avLst/>
          </a:prstGeom>
        </p:spPr>
        <p:txBody>
          <a:bodyPr/>
          <a:lstStyle/>
          <a:p>
            <a:pPr/>
            <a:r>
              <a:t>Erfinder des WWW</a:t>
            </a:r>
          </a:p>
        </p:txBody>
      </p:sp>
      <p:sp>
        <p:nvSpPr>
          <p:cNvPr id="4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9" name="Bild" descr="Bild"/>
          <p:cNvPicPr>
            <a:picLocks noChangeAspect="1"/>
          </p:cNvPicPr>
          <p:nvPr/>
        </p:nvPicPr>
        <p:blipFill>
          <a:blip r:embed="rId3">
            <a:extLst/>
          </a:blip>
          <a:stretch>
            <a:fillRect/>
          </a:stretch>
        </p:blipFill>
        <p:spPr>
          <a:xfrm>
            <a:off x="1363265" y="1214323"/>
            <a:ext cx="10278247" cy="7669455"/>
          </a:xfrm>
          <a:prstGeom prst="rect">
            <a:avLst/>
          </a:prstGeom>
          <a:ln w="3175"/>
        </p:spPr>
      </p:pic>
      <p:sp>
        <p:nvSpPr>
          <p:cNvPr id="50" name="Robert Caillau (left) and Timer Berners-Lee (right)"/>
          <p:cNvSpPr txBox="1"/>
          <p:nvPr/>
        </p:nvSpPr>
        <p:spPr>
          <a:xfrm>
            <a:off x="1256392" y="9064499"/>
            <a:ext cx="6300900"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Robert Caillau (left) and Timer Berners-Lee (right)</a:t>
            </a:r>
          </a:p>
        </p:txBody>
      </p:sp>
      <p:sp>
        <p:nvSpPr>
          <p:cNvPr id="51" name="Source: http://en.wikipedia.org/wiki/World_Wide_Web"/>
          <p:cNvSpPr txBox="1"/>
          <p:nvPr/>
        </p:nvSpPr>
        <p:spPr>
          <a:xfrm>
            <a:off x="7549899" y="9101560"/>
            <a:ext cx="5267809" cy="32821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700"/>
            </a:pPr>
            <a:r>
              <a:t>Source: </a:t>
            </a:r>
            <a:r>
              <a:rPr u="sng">
                <a:hlinkClick r:id="rId4" invalidUrl="" action="" tgtFrame="" tooltip="" history="1" highlightClick="0" endSnd="0"/>
              </a:rPr>
              <a:t>http://en.wikipedia.org/wiki/World_Wide_Web</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5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7" name="Die ersten Web Browser"/>
          <p:cNvSpPr txBox="1"/>
          <p:nvPr>
            <p:ph type="title"/>
          </p:nvPr>
        </p:nvSpPr>
        <p:spPr>
          <a:prstGeom prst="rect">
            <a:avLst/>
          </a:prstGeom>
        </p:spPr>
        <p:txBody>
          <a:bodyPr/>
          <a:lstStyle/>
          <a:p>
            <a:pPr/>
            <a:r>
              <a:t>Die ersten Web Browser</a:t>
            </a:r>
          </a:p>
        </p:txBody>
      </p:sp>
      <p:sp>
        <p:nvSpPr>
          <p:cNvPr id="5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9" name="Bild" descr="Bild"/>
          <p:cNvPicPr>
            <a:picLocks noChangeAspect="1"/>
          </p:cNvPicPr>
          <p:nvPr/>
        </p:nvPicPr>
        <p:blipFill>
          <a:blip r:embed="rId2">
            <a:extLst/>
          </a:blip>
          <a:stretch>
            <a:fillRect/>
          </a:stretch>
        </p:blipFill>
        <p:spPr>
          <a:xfrm>
            <a:off x="628104" y="2177140"/>
            <a:ext cx="5756586" cy="4313602"/>
          </a:xfrm>
          <a:prstGeom prst="rect">
            <a:avLst/>
          </a:prstGeom>
          <a:ln w="3175"/>
        </p:spPr>
      </p:pic>
      <p:pic>
        <p:nvPicPr>
          <p:cNvPr id="60" name="Bild" descr="Bild"/>
          <p:cNvPicPr>
            <a:picLocks noChangeAspect="1"/>
          </p:cNvPicPr>
          <p:nvPr/>
        </p:nvPicPr>
        <p:blipFill>
          <a:blip r:embed="rId3">
            <a:extLst/>
          </a:blip>
          <a:stretch>
            <a:fillRect/>
          </a:stretch>
        </p:blipFill>
        <p:spPr>
          <a:xfrm>
            <a:off x="6957624" y="2201037"/>
            <a:ext cx="5680509" cy="4313602"/>
          </a:xfrm>
          <a:prstGeom prst="rect">
            <a:avLst/>
          </a:prstGeom>
          <a:ln w="3175"/>
        </p:spPr>
      </p:pic>
      <p:sp>
        <p:nvSpPr>
          <p:cNvPr id="61" name="Mosaic 1993"/>
          <p:cNvSpPr txBox="1"/>
          <p:nvPr/>
        </p:nvSpPr>
        <p:spPr>
          <a:xfrm>
            <a:off x="2638419" y="6606030"/>
            <a:ext cx="1735956"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Mosaic 1993</a:t>
            </a:r>
          </a:p>
        </p:txBody>
      </p:sp>
      <p:sp>
        <p:nvSpPr>
          <p:cNvPr id="62" name="Netscape 1994"/>
          <p:cNvSpPr txBox="1"/>
          <p:nvPr/>
        </p:nvSpPr>
        <p:spPr>
          <a:xfrm>
            <a:off x="8782219" y="6606030"/>
            <a:ext cx="2031318"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Netscape 1994</a:t>
            </a:r>
          </a:p>
        </p:txBody>
      </p:sp>
      <p:sp>
        <p:nvSpPr>
          <p:cNvPr id="63" name="http://en.wikipedia.org/wiki/Netscape_Navigator#mediaviewer/File:Netscape9.png"/>
          <p:cNvSpPr txBox="1"/>
          <p:nvPr/>
        </p:nvSpPr>
        <p:spPr>
          <a:xfrm>
            <a:off x="5713098" y="8833010"/>
            <a:ext cx="6107634" cy="26638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300"/>
            </a:lvl1pPr>
          </a:lstStyle>
          <a:p>
            <a:pPr/>
            <a:r>
              <a:t>http://en.wikipedia.org/wiki/Netscape_Navigator#mediaviewer/File:Netscape9.png</a:t>
            </a:r>
          </a:p>
        </p:txBody>
      </p:sp>
      <p:sp>
        <p:nvSpPr>
          <p:cNvPr id="64" name="http://en.wikipedia.org/wiki/Mosaic_(web_browser)#mediaviewer/File:NCSAMosaic1.0Mac.png"/>
          <p:cNvSpPr txBox="1"/>
          <p:nvPr/>
        </p:nvSpPr>
        <p:spPr>
          <a:xfrm>
            <a:off x="5714016" y="9084912"/>
            <a:ext cx="7052122" cy="26638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300"/>
            </a:lvl1pPr>
          </a:lstStyle>
          <a:p>
            <a:pPr/>
            <a:r>
              <a:t>http://en.wikipedia.org/wiki/Mosaic_(web_browser)#mediaviewer/File:NCSAMosaic1.0Mac.png</a:t>
            </a:r>
          </a:p>
        </p:txBody>
      </p:sp>
      <p:sp>
        <p:nvSpPr>
          <p:cNvPr id="65" name="Quelle:Wikipedia"/>
          <p:cNvSpPr txBox="1"/>
          <p:nvPr/>
        </p:nvSpPr>
        <p:spPr>
          <a:xfrm>
            <a:off x="5718116" y="8509991"/>
            <a:ext cx="1771768" cy="328218"/>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700"/>
            </a:lvl1pPr>
          </a:lstStyle>
          <a:p>
            <a:pPr/>
            <a:r>
              <a:t>Quelle:Wikipedia</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6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9" name="URL: Uniform Resource Locator"/>
          <p:cNvSpPr txBox="1"/>
          <p:nvPr>
            <p:ph type="title"/>
          </p:nvPr>
        </p:nvSpPr>
        <p:spPr>
          <a:prstGeom prst="rect">
            <a:avLst/>
          </a:prstGeom>
        </p:spPr>
        <p:txBody>
          <a:bodyPr/>
          <a:lstStyle/>
          <a:p>
            <a:pPr/>
            <a:r>
              <a:t>URL: Uniform Resource Locator</a:t>
            </a:r>
          </a:p>
        </p:txBody>
      </p:sp>
      <p:sp>
        <p:nvSpPr>
          <p:cNvPr id="7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1" name="url.pdf" descr="url.pdf"/>
          <p:cNvPicPr>
            <a:picLocks noChangeAspect="1"/>
          </p:cNvPicPr>
          <p:nvPr/>
        </p:nvPicPr>
        <p:blipFill>
          <a:blip r:embed="rId3">
            <a:extLst/>
          </a:blip>
          <a:stretch>
            <a:fillRect/>
          </a:stretch>
        </p:blipFill>
        <p:spPr>
          <a:xfrm>
            <a:off x="291708" y="4113310"/>
            <a:ext cx="12421384" cy="1384312"/>
          </a:xfrm>
          <a:prstGeom prst="rect">
            <a:avLst/>
          </a:prstGeom>
          <a:ln w="3175"/>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 name="Abgerundetes Rechteck"/>
          <p:cNvSpPr/>
          <p:nvPr/>
        </p:nvSpPr>
        <p:spPr>
          <a:xfrm>
            <a:off x="88899" y="20193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76"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7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8" name="Kapitel 16: Die Benutzerschnittstelle des WWW"/>
          <p:cNvSpPr txBox="1"/>
          <p:nvPr>
            <p:ph type="title"/>
          </p:nvPr>
        </p:nvSpPr>
        <p:spPr>
          <a:prstGeom prst="rect">
            <a:avLst/>
          </a:prstGeom>
        </p:spPr>
        <p:txBody>
          <a:bodyPr/>
          <a:lstStyle>
            <a:lvl1pPr>
              <a:defRPr sz="4600"/>
            </a:lvl1pPr>
          </a:lstStyle>
          <a:p>
            <a:pPr/>
            <a:r>
              <a:t>Kapitel 16: Die Benutzerschnittstelle des WWW</a:t>
            </a:r>
          </a:p>
        </p:txBody>
      </p:sp>
      <p:sp>
        <p:nvSpPr>
          <p:cNvPr id="79" name="Technische Grundkonzepte des Web…"/>
          <p:cNvSpPr txBox="1"/>
          <p:nvPr>
            <p:ph type="body" idx="1"/>
          </p:nvPr>
        </p:nvSpPr>
        <p:spPr>
          <a:prstGeom prst="rect">
            <a:avLst/>
          </a:prstGeom>
        </p:spPr>
        <p:txBody>
          <a:bodyPr/>
          <a:lstStyle/>
          <a:p>
            <a:pPr/>
            <a:r>
              <a:t>Technische Grundkonzepte des Web</a:t>
            </a:r>
          </a:p>
          <a:p>
            <a:pPr/>
            <a:r>
              <a:t>Layout: fließend, statisch, adaptiv, responsiv</a:t>
            </a:r>
          </a:p>
          <a:p>
            <a:pPr/>
            <a:r>
              <a:t>Inhalte: statisch oder dynamisch</a:t>
            </a:r>
          </a:p>
          <a:p>
            <a:pPr/>
            <a:r>
              <a:t>Nutzungsarten: Web x.0 (x = 1,2,3,...)</a:t>
            </a:r>
          </a:p>
          <a:p>
            <a:pPr/>
            <a:r>
              <a:t>Wie Webseiten gelesen werden</a:t>
            </a:r>
          </a:p>
          <a:p>
            <a:pPr/>
            <a:r>
              <a:t>Orientierung und Navigation</a:t>
            </a:r>
          </a:p>
          <a:p>
            <a:pPr/>
            <a:r>
              <a:t>Die sozialen Spielregeln: Netiquette im Web</a:t>
            </a:r>
          </a:p>
        </p:txBody>
      </p:sp>
      <p:sp>
        <p:nvSpPr>
          <p:cNvPr id="8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 name="lmu-de-large.png" descr="lmu-de-large.png"/>
          <p:cNvPicPr>
            <a:picLocks noChangeAspect="1"/>
          </p:cNvPicPr>
          <p:nvPr/>
        </p:nvPicPr>
        <p:blipFill>
          <a:blip r:embed="rId3">
            <a:extLst/>
          </a:blip>
          <a:srcRect l="3385" t="3506" r="3385" b="11222"/>
          <a:stretch>
            <a:fillRect/>
          </a:stretch>
        </p:blipFill>
        <p:spPr>
          <a:xfrm>
            <a:off x="584341" y="5683643"/>
            <a:ext cx="6833915" cy="3127925"/>
          </a:xfrm>
          <a:prstGeom prst="rect">
            <a:avLst/>
          </a:prstGeom>
          <a:ln w="3175"/>
        </p:spPr>
      </p:pic>
      <p:sp>
        <p:nvSpPr>
          <p:cNvPr id="83"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8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5" name="Statisches Layout"/>
          <p:cNvSpPr txBox="1"/>
          <p:nvPr>
            <p:ph type="title"/>
          </p:nvPr>
        </p:nvSpPr>
        <p:spPr>
          <a:prstGeom prst="rect">
            <a:avLst/>
          </a:prstGeom>
        </p:spPr>
        <p:txBody>
          <a:bodyPr/>
          <a:lstStyle/>
          <a:p>
            <a:pPr/>
            <a:r>
              <a:t>Statisches Layout</a:t>
            </a:r>
          </a:p>
        </p:txBody>
      </p:sp>
      <p:sp>
        <p:nvSpPr>
          <p:cNvPr id="86"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7" name="lmu-de-correct.png" descr="lmu-de-correct.png"/>
          <p:cNvPicPr>
            <a:picLocks noChangeAspect="1"/>
          </p:cNvPicPr>
          <p:nvPr/>
        </p:nvPicPr>
        <p:blipFill>
          <a:blip r:embed="rId4">
            <a:extLst/>
          </a:blip>
          <a:srcRect l="4807" t="3948" r="4807" b="11813"/>
          <a:stretch>
            <a:fillRect/>
          </a:stretch>
        </p:blipFill>
        <p:spPr>
          <a:xfrm>
            <a:off x="2677484" y="1211315"/>
            <a:ext cx="7376943" cy="3828130"/>
          </a:xfrm>
          <a:prstGeom prst="rect">
            <a:avLst/>
          </a:prstGeom>
          <a:ln w="3175"/>
        </p:spPr>
      </p:pic>
      <p:pic>
        <p:nvPicPr>
          <p:cNvPr id="88" name="lmu-de-small.png" descr="lmu-de-small.png"/>
          <p:cNvPicPr>
            <a:picLocks noChangeAspect="1"/>
          </p:cNvPicPr>
          <p:nvPr/>
        </p:nvPicPr>
        <p:blipFill>
          <a:blip r:embed="rId5">
            <a:extLst/>
          </a:blip>
          <a:srcRect l="6514" t="4456" r="6514" b="11568"/>
          <a:stretch>
            <a:fillRect/>
          </a:stretch>
        </p:blipFill>
        <p:spPr>
          <a:xfrm>
            <a:off x="8523947" y="5707257"/>
            <a:ext cx="3734409" cy="3080400"/>
          </a:xfrm>
          <a:prstGeom prst="rect">
            <a:avLst/>
          </a:prstGeom>
          <a:ln w="3175"/>
        </p:spPr>
      </p:pic>
      <p:sp>
        <p:nvSpPr>
          <p:cNvPr id="89" name="optimale Fensterbreite"/>
          <p:cNvSpPr txBox="1"/>
          <p:nvPr/>
        </p:nvSpPr>
        <p:spPr>
          <a:xfrm>
            <a:off x="5141602" y="5064425"/>
            <a:ext cx="2931592"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optimale Fensterbreite</a:t>
            </a:r>
          </a:p>
        </p:txBody>
      </p:sp>
      <p:sp>
        <p:nvSpPr>
          <p:cNvPr id="90" name="Fenster zu breit"/>
          <p:cNvSpPr txBox="1"/>
          <p:nvPr/>
        </p:nvSpPr>
        <p:spPr>
          <a:xfrm>
            <a:off x="2504473" y="8953255"/>
            <a:ext cx="2092846"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Fenster zu breit</a:t>
            </a:r>
          </a:p>
        </p:txBody>
      </p:sp>
      <p:sp>
        <p:nvSpPr>
          <p:cNvPr id="91" name="Fenster zu schmal"/>
          <p:cNvSpPr txBox="1"/>
          <p:nvPr/>
        </p:nvSpPr>
        <p:spPr>
          <a:xfrm>
            <a:off x="8886704" y="8941448"/>
            <a:ext cx="2434319"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Fenster zu schmal</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9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7" name="Responsives Layout"/>
          <p:cNvSpPr txBox="1"/>
          <p:nvPr>
            <p:ph type="title"/>
          </p:nvPr>
        </p:nvSpPr>
        <p:spPr>
          <a:prstGeom prst="rect">
            <a:avLst/>
          </a:prstGeom>
        </p:spPr>
        <p:txBody>
          <a:bodyPr/>
          <a:lstStyle/>
          <a:p>
            <a:pPr/>
            <a:r>
              <a:t>Responsives Layout</a:t>
            </a:r>
          </a:p>
        </p:txBody>
      </p:sp>
      <p:sp>
        <p:nvSpPr>
          <p:cNvPr id="98"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9" name="olyphonics-narrow.png" descr="olyphonics-narrow.png"/>
          <p:cNvPicPr>
            <a:picLocks noChangeAspect="1"/>
          </p:cNvPicPr>
          <p:nvPr/>
        </p:nvPicPr>
        <p:blipFill>
          <a:blip r:embed="rId3">
            <a:extLst/>
          </a:blip>
          <a:stretch>
            <a:fillRect/>
          </a:stretch>
        </p:blipFill>
        <p:spPr>
          <a:xfrm>
            <a:off x="8273160" y="2651301"/>
            <a:ext cx="4230798" cy="5511285"/>
          </a:xfrm>
          <a:prstGeom prst="rect">
            <a:avLst/>
          </a:prstGeom>
          <a:ln w="3175"/>
        </p:spPr>
      </p:pic>
      <p:pic>
        <p:nvPicPr>
          <p:cNvPr id="100" name="olyphonics-wide.png" descr="olyphonics-wide.png"/>
          <p:cNvPicPr>
            <a:picLocks noChangeAspect="1"/>
          </p:cNvPicPr>
          <p:nvPr/>
        </p:nvPicPr>
        <p:blipFill>
          <a:blip r:embed="rId4">
            <a:extLst/>
          </a:blip>
          <a:stretch>
            <a:fillRect/>
          </a:stretch>
        </p:blipFill>
        <p:spPr>
          <a:xfrm>
            <a:off x="152400" y="2663052"/>
            <a:ext cx="7720959" cy="5511286"/>
          </a:xfrm>
          <a:prstGeom prst="rect">
            <a:avLst/>
          </a:prstGeom>
          <a:ln w="3175"/>
        </p:spPr>
      </p:pic>
      <p:sp>
        <p:nvSpPr>
          <p:cNvPr id="101" name="Platform: PC"/>
          <p:cNvSpPr txBox="1"/>
          <p:nvPr/>
        </p:nvSpPr>
        <p:spPr>
          <a:xfrm>
            <a:off x="582302" y="8028430"/>
            <a:ext cx="1735411"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Platform: PC</a:t>
            </a:r>
          </a:p>
        </p:txBody>
      </p:sp>
      <p:sp>
        <p:nvSpPr>
          <p:cNvPr id="102" name="Platform: mobiles Endgerät"/>
          <p:cNvSpPr txBox="1"/>
          <p:nvPr/>
        </p:nvSpPr>
        <p:spPr>
          <a:xfrm>
            <a:off x="8697602" y="8028430"/>
            <a:ext cx="3521633"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Platform: mobiles Endgerät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Abgerundetes Rechteck"/>
          <p:cNvSpPr/>
          <p:nvPr/>
        </p:nvSpPr>
        <p:spPr>
          <a:xfrm>
            <a:off x="88899" y="26924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07"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10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9" name="Kapitel 16: Die Benutzerschnittstelle des WWW"/>
          <p:cNvSpPr txBox="1"/>
          <p:nvPr>
            <p:ph type="title"/>
          </p:nvPr>
        </p:nvSpPr>
        <p:spPr>
          <a:prstGeom prst="rect">
            <a:avLst/>
          </a:prstGeom>
        </p:spPr>
        <p:txBody>
          <a:bodyPr/>
          <a:lstStyle>
            <a:lvl1pPr>
              <a:defRPr sz="4600"/>
            </a:lvl1pPr>
          </a:lstStyle>
          <a:p>
            <a:pPr/>
            <a:r>
              <a:t>Kapitel 16: Die Benutzerschnittstelle des WWW</a:t>
            </a:r>
          </a:p>
        </p:txBody>
      </p:sp>
      <p:sp>
        <p:nvSpPr>
          <p:cNvPr id="110" name="Technische Grundkonzepte des Web…"/>
          <p:cNvSpPr txBox="1"/>
          <p:nvPr>
            <p:ph type="body" idx="1"/>
          </p:nvPr>
        </p:nvSpPr>
        <p:spPr>
          <a:prstGeom prst="rect">
            <a:avLst/>
          </a:prstGeom>
        </p:spPr>
        <p:txBody>
          <a:bodyPr/>
          <a:lstStyle/>
          <a:p>
            <a:pPr/>
            <a:r>
              <a:t>Technische Grundkonzepte des Web</a:t>
            </a:r>
          </a:p>
          <a:p>
            <a:pPr/>
            <a:r>
              <a:t>Layout: fließend, statisch, adaptiv, responsiv</a:t>
            </a:r>
          </a:p>
          <a:p>
            <a:pPr/>
            <a:r>
              <a:t>Inhalte: statisch oder dynamisch</a:t>
            </a:r>
          </a:p>
          <a:p>
            <a:pPr/>
            <a:r>
              <a:t>Nutzungsarten: Web x.0 (x = 1,2,3,...)</a:t>
            </a:r>
          </a:p>
          <a:p>
            <a:pPr/>
            <a:r>
              <a:t>Wie Webseiten gelesen werden</a:t>
            </a:r>
          </a:p>
          <a:p>
            <a:pPr/>
            <a:r>
              <a:t>Orientierung und Navigation</a:t>
            </a:r>
          </a:p>
          <a:p>
            <a:pPr/>
            <a:r>
              <a:t>Die sozialen Spielregeln: Netiquette im Web</a:t>
            </a:r>
          </a:p>
        </p:txBody>
      </p:sp>
      <p:sp>
        <p:nvSpPr>
          <p:cNvPr id="11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11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5" name="Dynamische Webseiten (server side)"/>
          <p:cNvSpPr txBox="1"/>
          <p:nvPr>
            <p:ph type="title"/>
          </p:nvPr>
        </p:nvSpPr>
        <p:spPr>
          <a:prstGeom prst="rect">
            <a:avLst/>
          </a:prstGeom>
        </p:spPr>
        <p:txBody>
          <a:bodyPr/>
          <a:lstStyle/>
          <a:p>
            <a:pPr/>
            <a:r>
              <a:t>Dynamische Webseiten (server side)</a:t>
            </a:r>
          </a:p>
        </p:txBody>
      </p:sp>
      <p:sp>
        <p:nvSpPr>
          <p:cNvPr id="116"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121" name="Gruppieren"/>
          <p:cNvGrpSpPr/>
          <p:nvPr/>
        </p:nvGrpSpPr>
        <p:grpSpPr>
          <a:xfrm>
            <a:off x="539677" y="3969338"/>
            <a:ext cx="1487091" cy="1935907"/>
            <a:chOff x="0" y="0"/>
            <a:chExt cx="1487090" cy="1935906"/>
          </a:xfrm>
        </p:grpSpPr>
        <p:sp>
          <p:nvSpPr>
            <p:cNvPr id="117" name="Rechteck"/>
            <p:cNvSpPr/>
            <p:nvPr/>
          </p:nvSpPr>
          <p:spPr>
            <a:xfrm>
              <a:off x="0" y="0"/>
              <a:ext cx="1487091" cy="1935907"/>
            </a:xfrm>
            <a:prstGeom prst="rect">
              <a:avLst/>
            </a:prstGeom>
            <a:solidFill>
              <a:srgbClr val="BFC1DD"/>
            </a:solidFill>
            <a:ln w="3175" cap="flat">
              <a:solidFill>
                <a:srgbClr val="000000"/>
              </a:solidFill>
              <a:prstDash val="solid"/>
              <a:round/>
            </a:ln>
            <a:effectLst/>
          </p:spPr>
          <p:txBody>
            <a:bodyPr wrap="square" lIns="40640" tIns="40640" rIns="40640" bIns="40640" numCol="1" anchor="ctr">
              <a:noAutofit/>
            </a:bodyPr>
            <a:lstStyle/>
            <a:p>
              <a:pPr/>
            </a:p>
          </p:txBody>
        </p:sp>
        <p:sp>
          <p:nvSpPr>
            <p:cNvPr id="118" name="Rechteck"/>
            <p:cNvSpPr/>
            <p:nvPr/>
          </p:nvSpPr>
          <p:spPr>
            <a:xfrm>
              <a:off x="207664" y="140542"/>
              <a:ext cx="1071762" cy="1535264"/>
            </a:xfrm>
            <a:prstGeom prst="rect">
              <a:avLst/>
            </a:prstGeom>
            <a:solidFill>
              <a:srgbClr val="FFFFFF"/>
            </a:solidFill>
            <a:ln w="50800" cap="flat">
              <a:solidFill>
                <a:srgbClr val="000000"/>
              </a:solidFill>
              <a:prstDash val="solid"/>
              <a:round/>
            </a:ln>
            <a:effectLst/>
          </p:spPr>
          <p:txBody>
            <a:bodyPr wrap="square" lIns="40640" tIns="40640" rIns="40640" bIns="40640" numCol="1" anchor="ctr">
              <a:noAutofit/>
            </a:bodyPr>
            <a:lstStyle/>
            <a:p>
              <a:pPr/>
            </a:p>
          </p:txBody>
        </p:sp>
        <p:sp>
          <p:nvSpPr>
            <p:cNvPr id="119" name="Kreis"/>
            <p:cNvSpPr/>
            <p:nvPr/>
          </p:nvSpPr>
          <p:spPr>
            <a:xfrm>
              <a:off x="683220" y="1738014"/>
              <a:ext cx="168673" cy="168673"/>
            </a:xfrm>
            <a:prstGeom prst="ellipse">
              <a:avLst/>
            </a:prstGeom>
            <a:solidFill>
              <a:schemeClr val="accent1">
                <a:hueOff val="273561"/>
                <a:satOff val="2937"/>
                <a:lumOff val="-22233"/>
              </a:schemeClr>
            </a:solidFill>
            <a:ln w="3175" cap="flat">
              <a:solidFill>
                <a:srgbClr val="000000"/>
              </a:solidFill>
              <a:prstDash val="solid"/>
              <a:round/>
            </a:ln>
            <a:effectLst/>
          </p:spPr>
          <p:txBody>
            <a:bodyPr wrap="square" lIns="40640" tIns="40640" rIns="40640" bIns="40640" numCol="1" anchor="ctr">
              <a:noAutofit/>
            </a:bodyPr>
            <a:lstStyle/>
            <a:p>
              <a:pPr/>
            </a:p>
          </p:txBody>
        </p:sp>
        <p:pic>
          <p:nvPicPr>
            <p:cNvPr id="120" name="Bild" descr="Bild"/>
            <p:cNvPicPr>
              <a:picLocks noChangeAspect="1"/>
            </p:cNvPicPr>
            <p:nvPr/>
          </p:nvPicPr>
          <p:blipFill>
            <a:blip r:embed="rId2">
              <a:extLst/>
            </a:blip>
            <a:stretch>
              <a:fillRect/>
            </a:stretch>
          </p:blipFill>
          <p:spPr>
            <a:xfrm>
              <a:off x="266009" y="383544"/>
              <a:ext cx="955072" cy="725252"/>
            </a:xfrm>
            <a:prstGeom prst="rect">
              <a:avLst/>
            </a:prstGeom>
            <a:ln w="3175" cap="flat">
              <a:noFill/>
              <a:round/>
            </a:ln>
            <a:effectLst/>
          </p:spPr>
        </p:pic>
      </p:grpSp>
      <p:pic>
        <p:nvPicPr>
          <p:cNvPr id="122" name="Bild" descr="Bild"/>
          <p:cNvPicPr>
            <a:picLocks noChangeAspect="1"/>
          </p:cNvPicPr>
          <p:nvPr/>
        </p:nvPicPr>
        <p:blipFill>
          <a:blip r:embed="rId2">
            <a:extLst/>
          </a:blip>
          <a:stretch>
            <a:fillRect/>
          </a:stretch>
        </p:blipFill>
        <p:spPr>
          <a:xfrm>
            <a:off x="3327811" y="4019636"/>
            <a:ext cx="2416891" cy="1835312"/>
          </a:xfrm>
          <a:prstGeom prst="rect">
            <a:avLst/>
          </a:prstGeom>
          <a:ln w="3175"/>
        </p:spPr>
      </p:pic>
      <p:grpSp>
        <p:nvGrpSpPr>
          <p:cNvPr id="133" name="Gruppieren"/>
          <p:cNvGrpSpPr/>
          <p:nvPr/>
        </p:nvGrpSpPr>
        <p:grpSpPr>
          <a:xfrm>
            <a:off x="7586416" y="3829638"/>
            <a:ext cx="1270001" cy="2215307"/>
            <a:chOff x="0" y="0"/>
            <a:chExt cx="1270000" cy="2215306"/>
          </a:xfrm>
        </p:grpSpPr>
        <p:sp>
          <p:nvSpPr>
            <p:cNvPr id="123" name="Rechteck"/>
            <p:cNvSpPr/>
            <p:nvPr/>
          </p:nvSpPr>
          <p:spPr>
            <a:xfrm>
              <a:off x="0" y="0"/>
              <a:ext cx="1270000" cy="2215307"/>
            </a:xfrm>
            <a:prstGeom prst="rect">
              <a:avLst/>
            </a:prstGeom>
            <a:solidFill>
              <a:srgbClr val="FFFFFF"/>
            </a:solidFill>
            <a:ln w="38100" cap="flat">
              <a:solidFill>
                <a:srgbClr val="000000"/>
              </a:solidFill>
              <a:prstDash val="solid"/>
              <a:round/>
            </a:ln>
            <a:effectLst/>
          </p:spPr>
          <p:txBody>
            <a:bodyPr wrap="square" lIns="40640" tIns="40640" rIns="40640" bIns="40640" numCol="1" anchor="ctr">
              <a:noAutofit/>
            </a:bodyPr>
            <a:lstStyle/>
            <a:p>
              <a:pPr/>
            </a:p>
          </p:txBody>
        </p:sp>
        <p:sp>
          <p:nvSpPr>
            <p:cNvPr id="124" name="Linie"/>
            <p:cNvSpPr/>
            <p:nvPr/>
          </p:nvSpPr>
          <p:spPr>
            <a:xfrm>
              <a:off x="53608" y="355600"/>
              <a:ext cx="1162784" cy="0"/>
            </a:xfrm>
            <a:prstGeom prst="line">
              <a:avLst/>
            </a:prstGeom>
            <a:noFill/>
            <a:ln w="9525" cap="flat">
              <a:solidFill>
                <a:srgbClr val="000000"/>
              </a:solidFill>
              <a:prstDash val="solid"/>
              <a:round/>
            </a:ln>
            <a:effectLst/>
          </p:spPr>
          <p:txBody>
            <a:bodyPr wrap="square" lIns="0" tIns="0" rIns="0" bIns="0" numCol="1" anchor="t">
              <a:noAutofit/>
            </a:bodyPr>
            <a:lstStyle/>
            <a:p>
              <a:pPr/>
            </a:p>
          </p:txBody>
        </p:sp>
        <p:sp>
          <p:nvSpPr>
            <p:cNvPr id="125" name="Linie"/>
            <p:cNvSpPr/>
            <p:nvPr/>
          </p:nvSpPr>
          <p:spPr>
            <a:xfrm>
              <a:off x="53608" y="575059"/>
              <a:ext cx="1162784" cy="1"/>
            </a:xfrm>
            <a:prstGeom prst="line">
              <a:avLst/>
            </a:prstGeom>
            <a:noFill/>
            <a:ln w="9525" cap="flat">
              <a:solidFill>
                <a:srgbClr val="000000"/>
              </a:solidFill>
              <a:prstDash val="solid"/>
              <a:round/>
            </a:ln>
            <a:effectLst/>
          </p:spPr>
          <p:txBody>
            <a:bodyPr wrap="square" lIns="0" tIns="0" rIns="0" bIns="0" numCol="1" anchor="t">
              <a:noAutofit/>
            </a:bodyPr>
            <a:lstStyle/>
            <a:p>
              <a:pPr/>
            </a:p>
          </p:txBody>
        </p:sp>
        <p:sp>
          <p:nvSpPr>
            <p:cNvPr id="126" name="Linie"/>
            <p:cNvSpPr/>
            <p:nvPr/>
          </p:nvSpPr>
          <p:spPr>
            <a:xfrm>
              <a:off x="53608" y="794518"/>
              <a:ext cx="1162784" cy="1"/>
            </a:xfrm>
            <a:prstGeom prst="line">
              <a:avLst/>
            </a:prstGeom>
            <a:noFill/>
            <a:ln w="9525" cap="flat">
              <a:solidFill>
                <a:srgbClr val="000000"/>
              </a:solidFill>
              <a:prstDash val="solid"/>
              <a:round/>
            </a:ln>
            <a:effectLst/>
          </p:spPr>
          <p:txBody>
            <a:bodyPr wrap="square" lIns="0" tIns="0" rIns="0" bIns="0" numCol="1" anchor="t">
              <a:noAutofit/>
            </a:bodyPr>
            <a:lstStyle/>
            <a:p>
              <a:pPr/>
            </a:p>
          </p:txBody>
        </p:sp>
        <p:sp>
          <p:nvSpPr>
            <p:cNvPr id="127" name="Linie"/>
            <p:cNvSpPr/>
            <p:nvPr/>
          </p:nvSpPr>
          <p:spPr>
            <a:xfrm>
              <a:off x="53608" y="1233437"/>
              <a:ext cx="1162784" cy="1"/>
            </a:xfrm>
            <a:prstGeom prst="line">
              <a:avLst/>
            </a:prstGeom>
            <a:noFill/>
            <a:ln w="9525" cap="flat">
              <a:solidFill>
                <a:srgbClr val="000000"/>
              </a:solidFill>
              <a:prstDash val="solid"/>
              <a:round/>
            </a:ln>
            <a:effectLst/>
          </p:spPr>
          <p:txBody>
            <a:bodyPr wrap="square" lIns="0" tIns="0" rIns="0" bIns="0" numCol="1" anchor="t">
              <a:noAutofit/>
            </a:bodyPr>
            <a:lstStyle/>
            <a:p>
              <a:pPr/>
            </a:p>
          </p:txBody>
        </p:sp>
        <p:sp>
          <p:nvSpPr>
            <p:cNvPr id="128" name="Linie"/>
            <p:cNvSpPr/>
            <p:nvPr/>
          </p:nvSpPr>
          <p:spPr>
            <a:xfrm>
              <a:off x="53608" y="1013978"/>
              <a:ext cx="1162784" cy="1"/>
            </a:xfrm>
            <a:prstGeom prst="line">
              <a:avLst/>
            </a:prstGeom>
            <a:noFill/>
            <a:ln w="9525" cap="flat">
              <a:solidFill>
                <a:srgbClr val="000000"/>
              </a:solidFill>
              <a:prstDash val="solid"/>
              <a:round/>
            </a:ln>
            <a:effectLst/>
          </p:spPr>
          <p:txBody>
            <a:bodyPr wrap="square" lIns="0" tIns="0" rIns="0" bIns="0" numCol="1" anchor="t">
              <a:noAutofit/>
            </a:bodyPr>
            <a:lstStyle/>
            <a:p>
              <a:pPr/>
            </a:p>
          </p:txBody>
        </p:sp>
        <p:sp>
          <p:nvSpPr>
            <p:cNvPr id="129" name="Linie"/>
            <p:cNvSpPr/>
            <p:nvPr/>
          </p:nvSpPr>
          <p:spPr>
            <a:xfrm>
              <a:off x="53608" y="1452897"/>
              <a:ext cx="1162784" cy="1"/>
            </a:xfrm>
            <a:prstGeom prst="line">
              <a:avLst/>
            </a:prstGeom>
            <a:noFill/>
            <a:ln w="9525" cap="flat">
              <a:solidFill>
                <a:srgbClr val="000000"/>
              </a:solidFill>
              <a:prstDash val="solid"/>
              <a:round/>
            </a:ln>
            <a:effectLst/>
          </p:spPr>
          <p:txBody>
            <a:bodyPr wrap="square" lIns="0" tIns="0" rIns="0" bIns="0" numCol="1" anchor="t">
              <a:noAutofit/>
            </a:bodyPr>
            <a:lstStyle/>
            <a:p>
              <a:pPr/>
            </a:p>
          </p:txBody>
        </p:sp>
        <p:sp>
          <p:nvSpPr>
            <p:cNvPr id="130" name="Linie"/>
            <p:cNvSpPr/>
            <p:nvPr/>
          </p:nvSpPr>
          <p:spPr>
            <a:xfrm>
              <a:off x="53608" y="2111275"/>
              <a:ext cx="1162784" cy="1"/>
            </a:xfrm>
            <a:prstGeom prst="line">
              <a:avLst/>
            </a:prstGeom>
            <a:noFill/>
            <a:ln w="9525" cap="flat">
              <a:solidFill>
                <a:srgbClr val="000000"/>
              </a:solidFill>
              <a:prstDash val="solid"/>
              <a:round/>
            </a:ln>
            <a:effectLst/>
          </p:spPr>
          <p:txBody>
            <a:bodyPr wrap="square" lIns="0" tIns="0" rIns="0" bIns="0" numCol="1" anchor="t">
              <a:noAutofit/>
            </a:bodyPr>
            <a:lstStyle/>
            <a:p>
              <a:pPr/>
            </a:p>
          </p:txBody>
        </p:sp>
        <p:sp>
          <p:nvSpPr>
            <p:cNvPr id="131" name="Linie"/>
            <p:cNvSpPr/>
            <p:nvPr/>
          </p:nvSpPr>
          <p:spPr>
            <a:xfrm>
              <a:off x="53608" y="1891816"/>
              <a:ext cx="1162784" cy="1"/>
            </a:xfrm>
            <a:prstGeom prst="line">
              <a:avLst/>
            </a:prstGeom>
            <a:noFill/>
            <a:ln w="9525" cap="flat">
              <a:solidFill>
                <a:srgbClr val="000000"/>
              </a:solidFill>
              <a:prstDash val="solid"/>
              <a:round/>
            </a:ln>
            <a:effectLst/>
          </p:spPr>
          <p:txBody>
            <a:bodyPr wrap="square" lIns="0" tIns="0" rIns="0" bIns="0" numCol="1" anchor="t">
              <a:noAutofit/>
            </a:bodyPr>
            <a:lstStyle/>
            <a:p>
              <a:pPr/>
            </a:p>
          </p:txBody>
        </p:sp>
        <p:sp>
          <p:nvSpPr>
            <p:cNvPr id="132" name="Linie"/>
            <p:cNvSpPr/>
            <p:nvPr/>
          </p:nvSpPr>
          <p:spPr>
            <a:xfrm>
              <a:off x="53608" y="1672356"/>
              <a:ext cx="1162784" cy="1"/>
            </a:xfrm>
            <a:prstGeom prst="line">
              <a:avLst/>
            </a:prstGeom>
            <a:noFill/>
            <a:ln w="9525" cap="flat">
              <a:solidFill>
                <a:srgbClr val="000000"/>
              </a:solidFill>
              <a:prstDash val="solid"/>
              <a:round/>
            </a:ln>
            <a:effectLst/>
          </p:spPr>
          <p:txBody>
            <a:bodyPr wrap="square" lIns="0" tIns="0" rIns="0" bIns="0" numCol="1" anchor="t">
              <a:noAutofit/>
            </a:bodyPr>
            <a:lstStyle/>
            <a:p>
              <a:pPr/>
            </a:p>
          </p:txBody>
        </p:sp>
      </p:grpSp>
      <p:grpSp>
        <p:nvGrpSpPr>
          <p:cNvPr id="140" name="Gruppieren"/>
          <p:cNvGrpSpPr/>
          <p:nvPr/>
        </p:nvGrpSpPr>
        <p:grpSpPr>
          <a:xfrm>
            <a:off x="10600433" y="3929168"/>
            <a:ext cx="1580713" cy="1799910"/>
            <a:chOff x="2356" y="787"/>
            <a:chExt cx="1580711" cy="1799908"/>
          </a:xfrm>
        </p:grpSpPr>
        <p:sp>
          <p:nvSpPr>
            <p:cNvPr id="134" name="Stern"/>
            <p:cNvSpPr/>
            <p:nvPr/>
          </p:nvSpPr>
          <p:spPr>
            <a:xfrm>
              <a:off x="2356" y="596852"/>
              <a:ext cx="641655" cy="6369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753" y="2977"/>
                  </a:lnTo>
                  <a:lnTo>
                    <a:pt x="15856" y="1255"/>
                  </a:lnTo>
                  <a:lnTo>
                    <a:pt x="16212" y="4805"/>
                  </a:lnTo>
                  <a:lnTo>
                    <a:pt x="19754" y="4734"/>
                  </a:lnTo>
                  <a:lnTo>
                    <a:pt x="18431" y="8044"/>
                  </a:lnTo>
                  <a:lnTo>
                    <a:pt x="21600" y="9638"/>
                  </a:lnTo>
                  <a:lnTo>
                    <a:pt x="18902" y="11950"/>
                  </a:lnTo>
                  <a:lnTo>
                    <a:pt x="20972" y="14845"/>
                  </a:lnTo>
                  <a:lnTo>
                    <a:pt x="17517" y="15630"/>
                  </a:lnTo>
                  <a:lnTo>
                    <a:pt x="18014" y="19162"/>
                  </a:lnTo>
                  <a:lnTo>
                    <a:pt x="14593" y="18239"/>
                  </a:lnTo>
                  <a:lnTo>
                    <a:pt x="13404" y="21600"/>
                  </a:lnTo>
                  <a:lnTo>
                    <a:pt x="10800" y="19181"/>
                  </a:lnTo>
                  <a:lnTo>
                    <a:pt x="8196" y="21600"/>
                  </a:lnTo>
                  <a:lnTo>
                    <a:pt x="7007" y="18239"/>
                  </a:lnTo>
                  <a:lnTo>
                    <a:pt x="3586" y="19162"/>
                  </a:lnTo>
                  <a:lnTo>
                    <a:pt x="4083" y="15630"/>
                  </a:lnTo>
                  <a:lnTo>
                    <a:pt x="628" y="14845"/>
                  </a:lnTo>
                  <a:lnTo>
                    <a:pt x="2698" y="11950"/>
                  </a:lnTo>
                  <a:lnTo>
                    <a:pt x="0" y="9638"/>
                  </a:lnTo>
                  <a:lnTo>
                    <a:pt x="3169" y="8044"/>
                  </a:lnTo>
                  <a:lnTo>
                    <a:pt x="1846" y="4734"/>
                  </a:lnTo>
                  <a:lnTo>
                    <a:pt x="5388" y="4805"/>
                  </a:lnTo>
                  <a:lnTo>
                    <a:pt x="5744" y="1255"/>
                  </a:lnTo>
                  <a:lnTo>
                    <a:pt x="8847" y="2977"/>
                  </a:lnTo>
                  <a:close/>
                </a:path>
              </a:pathLst>
            </a:custGeom>
            <a:solidFill>
              <a:srgbClr val="BFC1DD"/>
            </a:solidFill>
            <a:ln w="3175" cap="flat">
              <a:solidFill>
                <a:srgbClr val="000000"/>
              </a:solidFill>
              <a:prstDash val="solid"/>
              <a:round/>
            </a:ln>
            <a:effectLst/>
          </p:spPr>
          <p:txBody>
            <a:bodyPr wrap="square" lIns="40640" tIns="40640" rIns="40640" bIns="40640" numCol="1" anchor="ctr">
              <a:noAutofit/>
            </a:bodyPr>
            <a:lstStyle/>
            <a:p>
              <a:pPr/>
            </a:p>
          </p:txBody>
        </p:sp>
        <p:sp>
          <p:nvSpPr>
            <p:cNvPr id="135" name="Stern"/>
            <p:cNvSpPr/>
            <p:nvPr/>
          </p:nvSpPr>
          <p:spPr>
            <a:xfrm rot="20643232">
              <a:off x="522349" y="772917"/>
              <a:ext cx="953456" cy="914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753" y="2977"/>
                  </a:lnTo>
                  <a:lnTo>
                    <a:pt x="15856" y="1255"/>
                  </a:lnTo>
                  <a:lnTo>
                    <a:pt x="16212" y="4805"/>
                  </a:lnTo>
                  <a:lnTo>
                    <a:pt x="19754" y="4734"/>
                  </a:lnTo>
                  <a:lnTo>
                    <a:pt x="18431" y="8044"/>
                  </a:lnTo>
                  <a:lnTo>
                    <a:pt x="21600" y="9638"/>
                  </a:lnTo>
                  <a:lnTo>
                    <a:pt x="18902" y="11950"/>
                  </a:lnTo>
                  <a:lnTo>
                    <a:pt x="20972" y="14845"/>
                  </a:lnTo>
                  <a:lnTo>
                    <a:pt x="17517" y="15630"/>
                  </a:lnTo>
                  <a:lnTo>
                    <a:pt x="18014" y="19162"/>
                  </a:lnTo>
                  <a:lnTo>
                    <a:pt x="14593" y="18239"/>
                  </a:lnTo>
                  <a:lnTo>
                    <a:pt x="13404" y="21600"/>
                  </a:lnTo>
                  <a:lnTo>
                    <a:pt x="10800" y="19181"/>
                  </a:lnTo>
                  <a:lnTo>
                    <a:pt x="8196" y="21600"/>
                  </a:lnTo>
                  <a:lnTo>
                    <a:pt x="7007" y="18239"/>
                  </a:lnTo>
                  <a:lnTo>
                    <a:pt x="3586" y="19162"/>
                  </a:lnTo>
                  <a:lnTo>
                    <a:pt x="4083" y="15630"/>
                  </a:lnTo>
                  <a:lnTo>
                    <a:pt x="628" y="14845"/>
                  </a:lnTo>
                  <a:lnTo>
                    <a:pt x="2698" y="11950"/>
                  </a:lnTo>
                  <a:lnTo>
                    <a:pt x="0" y="9638"/>
                  </a:lnTo>
                  <a:lnTo>
                    <a:pt x="3169" y="8044"/>
                  </a:lnTo>
                  <a:lnTo>
                    <a:pt x="1846" y="4734"/>
                  </a:lnTo>
                  <a:lnTo>
                    <a:pt x="5388" y="4805"/>
                  </a:lnTo>
                  <a:lnTo>
                    <a:pt x="5744" y="1255"/>
                  </a:lnTo>
                  <a:lnTo>
                    <a:pt x="8847" y="2977"/>
                  </a:lnTo>
                  <a:close/>
                </a:path>
              </a:pathLst>
            </a:custGeom>
            <a:solidFill>
              <a:srgbClr val="BFC1DD"/>
            </a:solidFill>
            <a:ln w="3175" cap="flat">
              <a:solidFill>
                <a:srgbClr val="000000"/>
              </a:solidFill>
              <a:prstDash val="solid"/>
              <a:round/>
            </a:ln>
            <a:effectLst/>
          </p:spPr>
          <p:txBody>
            <a:bodyPr wrap="square" lIns="40640" tIns="40640" rIns="40640" bIns="40640" numCol="1" anchor="ctr">
              <a:noAutofit/>
            </a:bodyPr>
            <a:lstStyle/>
            <a:p>
              <a:pPr/>
            </a:p>
          </p:txBody>
        </p:sp>
        <p:sp>
          <p:nvSpPr>
            <p:cNvPr id="136" name="Stern"/>
            <p:cNvSpPr/>
            <p:nvPr/>
          </p:nvSpPr>
          <p:spPr>
            <a:xfrm rot="20643232">
              <a:off x="421507" y="93612"/>
              <a:ext cx="780603" cy="7486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12753" y="2977"/>
                  </a:lnTo>
                  <a:lnTo>
                    <a:pt x="15856" y="1255"/>
                  </a:lnTo>
                  <a:lnTo>
                    <a:pt x="16212" y="4805"/>
                  </a:lnTo>
                  <a:lnTo>
                    <a:pt x="19754" y="4734"/>
                  </a:lnTo>
                  <a:lnTo>
                    <a:pt x="18431" y="8044"/>
                  </a:lnTo>
                  <a:lnTo>
                    <a:pt x="21600" y="9638"/>
                  </a:lnTo>
                  <a:lnTo>
                    <a:pt x="18902" y="11950"/>
                  </a:lnTo>
                  <a:lnTo>
                    <a:pt x="20972" y="14845"/>
                  </a:lnTo>
                  <a:lnTo>
                    <a:pt x="17517" y="15630"/>
                  </a:lnTo>
                  <a:lnTo>
                    <a:pt x="18014" y="19162"/>
                  </a:lnTo>
                  <a:lnTo>
                    <a:pt x="14593" y="18239"/>
                  </a:lnTo>
                  <a:lnTo>
                    <a:pt x="13404" y="21600"/>
                  </a:lnTo>
                  <a:lnTo>
                    <a:pt x="10800" y="19181"/>
                  </a:lnTo>
                  <a:lnTo>
                    <a:pt x="8196" y="21600"/>
                  </a:lnTo>
                  <a:lnTo>
                    <a:pt x="7007" y="18239"/>
                  </a:lnTo>
                  <a:lnTo>
                    <a:pt x="3586" y="19162"/>
                  </a:lnTo>
                  <a:lnTo>
                    <a:pt x="4083" y="15630"/>
                  </a:lnTo>
                  <a:lnTo>
                    <a:pt x="628" y="14845"/>
                  </a:lnTo>
                  <a:lnTo>
                    <a:pt x="2698" y="11950"/>
                  </a:lnTo>
                  <a:lnTo>
                    <a:pt x="0" y="9638"/>
                  </a:lnTo>
                  <a:lnTo>
                    <a:pt x="3169" y="8044"/>
                  </a:lnTo>
                  <a:lnTo>
                    <a:pt x="1846" y="4734"/>
                  </a:lnTo>
                  <a:lnTo>
                    <a:pt x="5388" y="4805"/>
                  </a:lnTo>
                  <a:lnTo>
                    <a:pt x="5744" y="1255"/>
                  </a:lnTo>
                  <a:lnTo>
                    <a:pt x="8847" y="2977"/>
                  </a:lnTo>
                  <a:close/>
                </a:path>
              </a:pathLst>
            </a:custGeom>
            <a:solidFill>
              <a:srgbClr val="BFC1DD"/>
            </a:solidFill>
            <a:ln w="3175" cap="flat">
              <a:solidFill>
                <a:srgbClr val="000000"/>
              </a:solidFill>
              <a:prstDash val="solid"/>
              <a:round/>
            </a:ln>
            <a:effectLst/>
          </p:spPr>
          <p:txBody>
            <a:bodyPr wrap="square" lIns="40640" tIns="40640" rIns="40640" bIns="40640" numCol="1" anchor="ctr">
              <a:noAutofit/>
            </a:bodyPr>
            <a:lstStyle/>
            <a:p>
              <a:pPr/>
            </a:p>
          </p:txBody>
        </p:sp>
        <p:sp>
          <p:nvSpPr>
            <p:cNvPr id="137" name="Kreis"/>
            <p:cNvSpPr/>
            <p:nvPr/>
          </p:nvSpPr>
          <p:spPr>
            <a:xfrm>
              <a:off x="238847" y="832091"/>
              <a:ext cx="136563" cy="136563"/>
            </a:xfrm>
            <a:prstGeom prst="ellipse">
              <a:avLst/>
            </a:prstGeom>
            <a:solidFill>
              <a:schemeClr val="accent1">
                <a:hueOff val="273561"/>
                <a:satOff val="2937"/>
                <a:lumOff val="-22233"/>
              </a:schemeClr>
            </a:solidFill>
            <a:ln w="3175" cap="flat">
              <a:solidFill>
                <a:srgbClr val="000000"/>
              </a:solidFill>
              <a:prstDash val="solid"/>
              <a:round/>
            </a:ln>
            <a:effectLst/>
          </p:spPr>
          <p:txBody>
            <a:bodyPr wrap="square" lIns="40640" tIns="40640" rIns="40640" bIns="40640" numCol="1" anchor="ctr">
              <a:noAutofit/>
            </a:bodyPr>
            <a:lstStyle/>
            <a:p>
              <a:pPr/>
            </a:p>
          </p:txBody>
        </p:sp>
        <p:sp>
          <p:nvSpPr>
            <p:cNvPr id="138" name="Kreis"/>
            <p:cNvSpPr/>
            <p:nvPr/>
          </p:nvSpPr>
          <p:spPr>
            <a:xfrm>
              <a:off x="730250" y="393172"/>
              <a:ext cx="168673" cy="168672"/>
            </a:xfrm>
            <a:prstGeom prst="ellipse">
              <a:avLst/>
            </a:prstGeom>
            <a:solidFill>
              <a:schemeClr val="accent1">
                <a:hueOff val="273561"/>
                <a:satOff val="2937"/>
                <a:lumOff val="-22233"/>
              </a:schemeClr>
            </a:solidFill>
            <a:ln w="3175" cap="flat">
              <a:solidFill>
                <a:srgbClr val="000000"/>
              </a:solidFill>
              <a:prstDash val="solid"/>
              <a:round/>
            </a:ln>
            <a:effectLst/>
          </p:spPr>
          <p:txBody>
            <a:bodyPr wrap="square" lIns="40640" tIns="40640" rIns="40640" bIns="40640" numCol="1" anchor="ctr">
              <a:noAutofit/>
            </a:bodyPr>
            <a:lstStyle/>
            <a:p>
              <a:pPr/>
            </a:p>
          </p:txBody>
        </p:sp>
        <p:sp>
          <p:nvSpPr>
            <p:cNvPr id="139" name="Kreis"/>
            <p:cNvSpPr/>
            <p:nvPr/>
          </p:nvSpPr>
          <p:spPr>
            <a:xfrm>
              <a:off x="864735" y="1107872"/>
              <a:ext cx="275489" cy="275489"/>
            </a:xfrm>
            <a:prstGeom prst="ellipse">
              <a:avLst/>
            </a:prstGeom>
            <a:solidFill>
              <a:schemeClr val="accent1">
                <a:hueOff val="273561"/>
                <a:satOff val="2937"/>
                <a:lumOff val="-22233"/>
              </a:schemeClr>
            </a:solidFill>
            <a:ln w="3175" cap="flat">
              <a:solidFill>
                <a:srgbClr val="000000"/>
              </a:solidFill>
              <a:prstDash val="solid"/>
              <a:round/>
            </a:ln>
            <a:effectLst/>
          </p:spPr>
          <p:txBody>
            <a:bodyPr wrap="square" lIns="40640" tIns="40640" rIns="40640" bIns="40640" numCol="1" anchor="ctr">
              <a:noAutofit/>
            </a:bodyPr>
            <a:lstStyle/>
            <a:p>
              <a:pPr/>
            </a:p>
          </p:txBody>
        </p:sp>
      </p:grpSp>
      <p:sp>
        <p:nvSpPr>
          <p:cNvPr id="141" name="Rechteck"/>
          <p:cNvSpPr/>
          <p:nvPr/>
        </p:nvSpPr>
        <p:spPr>
          <a:xfrm>
            <a:off x="355626" y="3666448"/>
            <a:ext cx="5584379" cy="2541688"/>
          </a:xfrm>
          <a:prstGeom prst="rect">
            <a:avLst/>
          </a:prstGeom>
          <a:ln w="38100">
            <a:solidFill>
              <a:srgbClr val="000000"/>
            </a:solidFill>
          </a:ln>
        </p:spPr>
        <p:txBody>
          <a:bodyPr lIns="40640" tIns="40640" rIns="40640" bIns="40640" anchor="ctr"/>
          <a:lstStyle/>
          <a:p>
            <a:pPr/>
          </a:p>
        </p:txBody>
      </p:sp>
      <p:sp>
        <p:nvSpPr>
          <p:cNvPr id="142" name="Rechteck"/>
          <p:cNvSpPr/>
          <p:nvPr/>
        </p:nvSpPr>
        <p:spPr>
          <a:xfrm>
            <a:off x="7064795" y="3666448"/>
            <a:ext cx="5584379" cy="2541688"/>
          </a:xfrm>
          <a:prstGeom prst="rect">
            <a:avLst/>
          </a:prstGeom>
          <a:ln w="38100">
            <a:solidFill>
              <a:srgbClr val="000000"/>
            </a:solidFill>
          </a:ln>
        </p:spPr>
        <p:txBody>
          <a:bodyPr lIns="40640" tIns="40640" rIns="40640" bIns="40640" anchor="ctr"/>
          <a:lstStyle/>
          <a:p>
            <a:pPr/>
          </a:p>
        </p:txBody>
      </p:sp>
      <p:sp>
        <p:nvSpPr>
          <p:cNvPr id="143" name="Web browser"/>
          <p:cNvSpPr txBox="1"/>
          <p:nvPr/>
        </p:nvSpPr>
        <p:spPr>
          <a:xfrm>
            <a:off x="3749836" y="5786464"/>
            <a:ext cx="1643410" cy="36507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2000"/>
            </a:lvl1pPr>
          </a:lstStyle>
          <a:p>
            <a:pPr/>
            <a:r>
              <a:t>Web browser</a:t>
            </a:r>
          </a:p>
        </p:txBody>
      </p:sp>
      <p:sp>
        <p:nvSpPr>
          <p:cNvPr id="144" name="Software gene-…"/>
          <p:cNvSpPr txBox="1"/>
          <p:nvPr/>
        </p:nvSpPr>
        <p:spPr>
          <a:xfrm>
            <a:off x="10585377" y="5500714"/>
            <a:ext cx="1888604" cy="65717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2000"/>
            </a:pPr>
            <a:r>
              <a:t>Software gene-</a:t>
            </a:r>
          </a:p>
          <a:p>
            <a:pPr>
              <a:defRPr sz="2000"/>
            </a:pPr>
            <a:r>
              <a:t>rates web page</a:t>
            </a:r>
          </a:p>
        </p:txBody>
      </p:sp>
      <p:sp>
        <p:nvSpPr>
          <p:cNvPr id="145" name="Request"/>
          <p:cNvSpPr txBox="1"/>
          <p:nvPr/>
        </p:nvSpPr>
        <p:spPr>
          <a:xfrm>
            <a:off x="2154783" y="4318783"/>
            <a:ext cx="908621" cy="30323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600">
                <a:solidFill>
                  <a:schemeClr val="accent1">
                    <a:hueOff val="273561"/>
                    <a:satOff val="2937"/>
                    <a:lumOff val="-22233"/>
                  </a:schemeClr>
                </a:solidFill>
              </a:defRPr>
            </a:lvl1pPr>
          </a:lstStyle>
          <a:p>
            <a:pPr/>
            <a:r>
              <a:t>Request</a:t>
            </a:r>
          </a:p>
        </p:txBody>
      </p:sp>
      <p:sp>
        <p:nvSpPr>
          <p:cNvPr id="146" name="HTTP…"/>
          <p:cNvSpPr txBox="1"/>
          <p:nvPr/>
        </p:nvSpPr>
        <p:spPr>
          <a:xfrm>
            <a:off x="6087628" y="4097979"/>
            <a:ext cx="829544" cy="53183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lgn="ctr">
              <a:defRPr sz="1600">
                <a:solidFill>
                  <a:schemeClr val="accent1">
                    <a:hueOff val="273561"/>
                    <a:satOff val="2937"/>
                    <a:lumOff val="-22233"/>
                  </a:schemeClr>
                </a:solidFill>
              </a:defRPr>
            </a:pPr>
            <a:r>
              <a:t>HTTP</a:t>
            </a:r>
          </a:p>
          <a:p>
            <a:pPr algn="ctr">
              <a:defRPr sz="1600">
                <a:solidFill>
                  <a:schemeClr val="accent1">
                    <a:hueOff val="273561"/>
                    <a:satOff val="2937"/>
                    <a:lumOff val="-22233"/>
                  </a:schemeClr>
                </a:solidFill>
              </a:defRPr>
            </a:pPr>
            <a:r>
              <a:t>request</a:t>
            </a:r>
          </a:p>
        </p:txBody>
      </p:sp>
      <p:sp>
        <p:nvSpPr>
          <p:cNvPr id="147" name="start execution"/>
          <p:cNvSpPr txBox="1"/>
          <p:nvPr/>
        </p:nvSpPr>
        <p:spPr>
          <a:xfrm>
            <a:off x="8979384" y="4212279"/>
            <a:ext cx="1473275" cy="30323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lgn="ctr">
              <a:defRPr sz="1600">
                <a:solidFill>
                  <a:schemeClr val="accent1">
                    <a:hueOff val="273561"/>
                    <a:satOff val="2937"/>
                    <a:lumOff val="-22233"/>
                  </a:schemeClr>
                </a:solidFill>
              </a:defRPr>
            </a:lvl1pPr>
          </a:lstStyle>
          <a:p>
            <a:pPr/>
            <a:r>
              <a:t>start execution</a:t>
            </a:r>
          </a:p>
        </p:txBody>
      </p:sp>
      <p:sp>
        <p:nvSpPr>
          <p:cNvPr id="148" name="HTTP…"/>
          <p:cNvSpPr txBox="1"/>
          <p:nvPr/>
        </p:nvSpPr>
        <p:spPr>
          <a:xfrm>
            <a:off x="6008551" y="5461544"/>
            <a:ext cx="987698" cy="53183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lgn="ctr">
              <a:defRPr sz="1600">
                <a:solidFill>
                  <a:schemeClr val="accent1">
                    <a:hueOff val="273561"/>
                    <a:satOff val="2937"/>
                    <a:lumOff val="-22233"/>
                  </a:schemeClr>
                </a:solidFill>
              </a:defRPr>
            </a:pPr>
            <a:r>
              <a:t>HTTP</a:t>
            </a:r>
          </a:p>
          <a:p>
            <a:pPr algn="ctr">
              <a:defRPr sz="1600">
                <a:solidFill>
                  <a:schemeClr val="accent1">
                    <a:hueOff val="273561"/>
                    <a:satOff val="2937"/>
                    <a:lumOff val="-22233"/>
                  </a:schemeClr>
                </a:solidFill>
              </a:defRPr>
            </a:pPr>
            <a:r>
              <a:t>response</a:t>
            </a:r>
          </a:p>
        </p:txBody>
      </p:sp>
      <p:sp>
        <p:nvSpPr>
          <p:cNvPr id="149" name="provide…"/>
          <p:cNvSpPr txBox="1"/>
          <p:nvPr/>
        </p:nvSpPr>
        <p:spPr>
          <a:xfrm>
            <a:off x="9419640" y="5461544"/>
            <a:ext cx="874688" cy="53183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lgn="ctr">
              <a:defRPr sz="1600">
                <a:solidFill>
                  <a:schemeClr val="accent1">
                    <a:hueOff val="273561"/>
                    <a:satOff val="2937"/>
                    <a:lumOff val="-22233"/>
                  </a:schemeClr>
                </a:solidFill>
              </a:defRPr>
            </a:pPr>
            <a:r>
              <a:t>provide </a:t>
            </a:r>
          </a:p>
          <a:p>
            <a:pPr algn="ctr">
              <a:defRPr sz="1600">
                <a:solidFill>
                  <a:schemeClr val="accent1">
                    <a:hueOff val="273561"/>
                    <a:satOff val="2937"/>
                    <a:lumOff val="-22233"/>
                  </a:schemeClr>
                </a:solidFill>
              </a:defRPr>
            </a:pPr>
            <a:r>
              <a:t>HTML</a:t>
            </a:r>
          </a:p>
        </p:txBody>
      </p:sp>
      <p:sp>
        <p:nvSpPr>
          <p:cNvPr id="150" name="display"/>
          <p:cNvSpPr txBox="1"/>
          <p:nvPr/>
        </p:nvSpPr>
        <p:spPr>
          <a:xfrm>
            <a:off x="2355193" y="5436325"/>
            <a:ext cx="784300" cy="30323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600">
                <a:solidFill>
                  <a:schemeClr val="accent1">
                    <a:hueOff val="273561"/>
                    <a:satOff val="2937"/>
                    <a:lumOff val="-22233"/>
                  </a:schemeClr>
                </a:solidFill>
              </a:defRPr>
            </a:lvl1pPr>
          </a:lstStyle>
          <a:p>
            <a:pPr/>
            <a:r>
              <a:t>display</a:t>
            </a:r>
          </a:p>
        </p:txBody>
      </p:sp>
      <p:sp>
        <p:nvSpPr>
          <p:cNvPr id="151" name="Pfeil"/>
          <p:cNvSpPr/>
          <p:nvPr/>
        </p:nvSpPr>
        <p:spPr>
          <a:xfrm>
            <a:off x="2063982" y="4517513"/>
            <a:ext cx="1267439" cy="282197"/>
          </a:xfrm>
          <a:prstGeom prst="rightArrow">
            <a:avLst>
              <a:gd name="adj1" fmla="val 7694"/>
              <a:gd name="adj2" fmla="val 64377"/>
            </a:avLst>
          </a:prstGeom>
          <a:solidFill>
            <a:schemeClr val="accent1">
              <a:hueOff val="273561"/>
              <a:satOff val="2937"/>
              <a:lumOff val="-22233"/>
            </a:schemeClr>
          </a:solidFill>
          <a:ln w="3175">
            <a:solidFill>
              <a:srgbClr val="000000"/>
            </a:solidFill>
          </a:ln>
        </p:spPr>
        <p:txBody>
          <a:bodyPr lIns="40640" tIns="40640" rIns="40640" bIns="40640" anchor="ctr"/>
          <a:lstStyle/>
          <a:p>
            <a:pPr/>
          </a:p>
        </p:txBody>
      </p:sp>
      <p:sp>
        <p:nvSpPr>
          <p:cNvPr id="152" name="Pfeil"/>
          <p:cNvSpPr/>
          <p:nvPr/>
        </p:nvSpPr>
        <p:spPr>
          <a:xfrm rot="10824404">
            <a:off x="2063334" y="5241413"/>
            <a:ext cx="1267440" cy="282197"/>
          </a:xfrm>
          <a:prstGeom prst="rightArrow">
            <a:avLst>
              <a:gd name="adj1" fmla="val 7694"/>
              <a:gd name="adj2" fmla="val 64377"/>
            </a:avLst>
          </a:prstGeom>
          <a:solidFill>
            <a:schemeClr val="accent1">
              <a:hueOff val="273561"/>
              <a:satOff val="2937"/>
              <a:lumOff val="-22233"/>
            </a:schemeClr>
          </a:solidFill>
          <a:ln w="3175">
            <a:solidFill>
              <a:srgbClr val="000000"/>
            </a:solidFill>
          </a:ln>
        </p:spPr>
        <p:txBody>
          <a:bodyPr lIns="40640" tIns="40640" rIns="40640" bIns="40640" anchor="ctr"/>
          <a:lstStyle/>
          <a:p>
            <a:pPr/>
          </a:p>
        </p:txBody>
      </p:sp>
      <p:sp>
        <p:nvSpPr>
          <p:cNvPr id="153" name="Pfeil"/>
          <p:cNvSpPr/>
          <p:nvPr/>
        </p:nvSpPr>
        <p:spPr>
          <a:xfrm rot="10824404">
            <a:off x="5761158" y="5231181"/>
            <a:ext cx="1591541" cy="304962"/>
          </a:xfrm>
          <a:prstGeom prst="rightArrow">
            <a:avLst>
              <a:gd name="adj1" fmla="val 7694"/>
              <a:gd name="adj2" fmla="val 64377"/>
            </a:avLst>
          </a:prstGeom>
          <a:solidFill>
            <a:schemeClr val="accent1">
              <a:hueOff val="273561"/>
              <a:satOff val="2937"/>
              <a:lumOff val="-22233"/>
            </a:schemeClr>
          </a:solidFill>
          <a:ln w="3175">
            <a:solidFill>
              <a:srgbClr val="000000"/>
            </a:solidFill>
          </a:ln>
        </p:spPr>
        <p:txBody>
          <a:bodyPr lIns="40640" tIns="40640" rIns="40640" bIns="40640" anchor="ctr"/>
          <a:lstStyle/>
          <a:p>
            <a:pPr/>
          </a:p>
        </p:txBody>
      </p:sp>
      <p:sp>
        <p:nvSpPr>
          <p:cNvPr id="154" name="Pfeil"/>
          <p:cNvSpPr/>
          <p:nvPr/>
        </p:nvSpPr>
        <p:spPr>
          <a:xfrm rot="21592665">
            <a:off x="5761820" y="4507410"/>
            <a:ext cx="1591541" cy="304961"/>
          </a:xfrm>
          <a:prstGeom prst="rightArrow">
            <a:avLst>
              <a:gd name="adj1" fmla="val 7694"/>
              <a:gd name="adj2" fmla="val 64377"/>
            </a:avLst>
          </a:prstGeom>
          <a:solidFill>
            <a:schemeClr val="accent1">
              <a:hueOff val="273561"/>
              <a:satOff val="2937"/>
              <a:lumOff val="-22233"/>
            </a:schemeClr>
          </a:solidFill>
          <a:ln w="3175">
            <a:solidFill>
              <a:srgbClr val="000000"/>
            </a:solidFill>
          </a:ln>
        </p:spPr>
        <p:txBody>
          <a:bodyPr lIns="40640" tIns="40640" rIns="40640" bIns="40640" anchor="ctr"/>
          <a:lstStyle/>
          <a:p>
            <a:pPr/>
          </a:p>
        </p:txBody>
      </p:sp>
      <p:sp>
        <p:nvSpPr>
          <p:cNvPr id="155" name="Pfeil"/>
          <p:cNvSpPr/>
          <p:nvPr/>
        </p:nvSpPr>
        <p:spPr>
          <a:xfrm>
            <a:off x="9093834" y="4506131"/>
            <a:ext cx="1267439" cy="282198"/>
          </a:xfrm>
          <a:prstGeom prst="rightArrow">
            <a:avLst>
              <a:gd name="adj1" fmla="val 7694"/>
              <a:gd name="adj2" fmla="val 64377"/>
            </a:avLst>
          </a:prstGeom>
          <a:solidFill>
            <a:schemeClr val="accent1">
              <a:hueOff val="273561"/>
              <a:satOff val="2937"/>
              <a:lumOff val="-22233"/>
            </a:schemeClr>
          </a:solidFill>
          <a:ln w="3175">
            <a:solidFill>
              <a:srgbClr val="000000"/>
            </a:solidFill>
          </a:ln>
        </p:spPr>
        <p:txBody>
          <a:bodyPr lIns="40640" tIns="40640" rIns="40640" bIns="40640" anchor="ctr"/>
          <a:lstStyle/>
          <a:p>
            <a:pPr/>
          </a:p>
        </p:txBody>
      </p:sp>
      <p:sp>
        <p:nvSpPr>
          <p:cNvPr id="156" name="Pfeil"/>
          <p:cNvSpPr/>
          <p:nvPr/>
        </p:nvSpPr>
        <p:spPr>
          <a:xfrm rot="10824404">
            <a:off x="9089463" y="5241413"/>
            <a:ext cx="1267440" cy="282197"/>
          </a:xfrm>
          <a:prstGeom prst="rightArrow">
            <a:avLst>
              <a:gd name="adj1" fmla="val 7694"/>
              <a:gd name="adj2" fmla="val 64377"/>
            </a:avLst>
          </a:prstGeom>
          <a:solidFill>
            <a:schemeClr val="accent1">
              <a:hueOff val="273561"/>
              <a:satOff val="2937"/>
              <a:lumOff val="-22233"/>
            </a:schemeClr>
          </a:solidFill>
          <a:ln w="3175">
            <a:solidFill>
              <a:srgbClr val="000000"/>
            </a:solidFill>
          </a:ln>
        </p:spPr>
        <p:txBody>
          <a:bodyPr lIns="40640" tIns="40640" rIns="40640" bIns="40640" anchor="ctr"/>
          <a:lstStyle/>
          <a:p>
            <a:pPr/>
          </a:p>
        </p:txBody>
      </p:sp>
      <p:sp>
        <p:nvSpPr>
          <p:cNvPr id="157" name="User"/>
          <p:cNvSpPr txBox="1"/>
          <p:nvPr/>
        </p:nvSpPr>
        <p:spPr>
          <a:xfrm>
            <a:off x="347279" y="3100830"/>
            <a:ext cx="741686"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User</a:t>
            </a:r>
          </a:p>
        </p:txBody>
      </p:sp>
      <p:sp>
        <p:nvSpPr>
          <p:cNvPr id="158" name="Web server"/>
          <p:cNvSpPr txBox="1"/>
          <p:nvPr/>
        </p:nvSpPr>
        <p:spPr>
          <a:xfrm>
            <a:off x="7027479" y="3143242"/>
            <a:ext cx="1575110"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Web server</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Abgerundetes Rechteck"/>
          <p:cNvSpPr/>
          <p:nvPr/>
        </p:nvSpPr>
        <p:spPr>
          <a:xfrm>
            <a:off x="88899" y="33528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61"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16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3" name="Kapitel 16: Die Benutzerschnittstelle des WWW"/>
          <p:cNvSpPr txBox="1"/>
          <p:nvPr>
            <p:ph type="title"/>
          </p:nvPr>
        </p:nvSpPr>
        <p:spPr>
          <a:prstGeom prst="rect">
            <a:avLst/>
          </a:prstGeom>
        </p:spPr>
        <p:txBody>
          <a:bodyPr/>
          <a:lstStyle>
            <a:lvl1pPr>
              <a:defRPr sz="4600"/>
            </a:lvl1pPr>
          </a:lstStyle>
          <a:p>
            <a:pPr/>
            <a:r>
              <a:t>Kapitel 16: Die Benutzerschnittstelle des WWW</a:t>
            </a:r>
          </a:p>
        </p:txBody>
      </p:sp>
      <p:sp>
        <p:nvSpPr>
          <p:cNvPr id="164" name="Technische Grundkonzepte des Web…"/>
          <p:cNvSpPr txBox="1"/>
          <p:nvPr>
            <p:ph type="body" idx="1"/>
          </p:nvPr>
        </p:nvSpPr>
        <p:spPr>
          <a:prstGeom prst="rect">
            <a:avLst/>
          </a:prstGeom>
        </p:spPr>
        <p:txBody>
          <a:bodyPr/>
          <a:lstStyle/>
          <a:p>
            <a:pPr/>
            <a:r>
              <a:t>Technische Grundkonzepte des Web</a:t>
            </a:r>
          </a:p>
          <a:p>
            <a:pPr/>
            <a:r>
              <a:t>Layout: fließend, statisch, adaptiv, responsiv</a:t>
            </a:r>
          </a:p>
          <a:p>
            <a:pPr/>
            <a:r>
              <a:t>Inhalte: statisch oder dynamisch</a:t>
            </a:r>
          </a:p>
          <a:p>
            <a:pPr/>
            <a:r>
              <a:t>Nutzungsarten: Web x.0 (x = 1,2,3,...)</a:t>
            </a:r>
          </a:p>
          <a:p>
            <a:pPr/>
            <a:r>
              <a:t>Wie Webseiten gelesen werden</a:t>
            </a:r>
          </a:p>
          <a:p>
            <a:pPr/>
            <a:r>
              <a:t>Orientierung und Navigation</a:t>
            </a:r>
          </a:p>
          <a:p>
            <a:pPr/>
            <a:r>
              <a:t>Die sozialen Spielregeln: Netiquette im Web</a:t>
            </a:r>
          </a:p>
        </p:txBody>
      </p:sp>
      <p:sp>
        <p:nvSpPr>
          <p:cNvPr id="16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16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9" name="Die Entwicklung des WWW"/>
          <p:cNvSpPr txBox="1"/>
          <p:nvPr>
            <p:ph type="title"/>
          </p:nvPr>
        </p:nvSpPr>
        <p:spPr>
          <a:prstGeom prst="rect">
            <a:avLst/>
          </a:prstGeom>
        </p:spPr>
        <p:txBody>
          <a:bodyPr/>
          <a:lstStyle/>
          <a:p>
            <a:pPr/>
            <a:r>
              <a:t>Die Entwicklung des WWW</a:t>
            </a:r>
          </a:p>
        </p:txBody>
      </p:sp>
      <p:sp>
        <p:nvSpPr>
          <p:cNvPr id="170" name="Web 1.0 = statisches WWW…"/>
          <p:cNvSpPr txBox="1"/>
          <p:nvPr>
            <p:ph type="body" idx="1"/>
          </p:nvPr>
        </p:nvSpPr>
        <p:spPr>
          <a:prstGeom prst="rect">
            <a:avLst/>
          </a:prstGeom>
        </p:spPr>
        <p:txBody>
          <a:bodyPr/>
          <a:lstStyle/>
          <a:p>
            <a:pPr/>
            <a:r>
              <a:t>Web 1.0 = statisches WWW</a:t>
            </a:r>
          </a:p>
          <a:p>
            <a:pPr/>
            <a:r>
              <a:t>Web 2.0 = dynamisches WWW</a:t>
            </a:r>
          </a:p>
          <a:p>
            <a:pPr/>
            <a:r>
              <a:t>Web 3.0 = semantisches WWW</a:t>
            </a:r>
          </a:p>
          <a:p>
            <a:pPr/>
          </a:p>
          <a:p>
            <a:pPr/>
          </a:p>
          <a:p>
            <a:pPr/>
            <a:r>
              <a:t>Web 3.0 benutzt Formalismen</a:t>
            </a:r>
          </a:p>
          <a:p>
            <a:pPr lvl="1"/>
            <a:r>
              <a:t>Resource Description Framework (RDF)</a:t>
            </a:r>
          </a:p>
          <a:p>
            <a:pPr lvl="1"/>
            <a:r>
              <a:t>Web Ontology Language (OWL)</a:t>
            </a:r>
          </a:p>
          <a:p>
            <a:pPr lvl="1"/>
            <a:r>
              <a:t>SPARQL Protocol and RDF Query Language (SPARQL)</a:t>
            </a:r>
          </a:p>
        </p:txBody>
      </p:sp>
      <p:sp>
        <p:nvSpPr>
          <p:cNvPr id="17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Abgerundetes Rechteck"/>
          <p:cNvSpPr/>
          <p:nvPr/>
        </p:nvSpPr>
        <p:spPr>
          <a:xfrm>
            <a:off x="88899" y="40259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74"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17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76" name="Kapitel 16: Die Benutzerschnittstelle des WWW"/>
          <p:cNvSpPr txBox="1"/>
          <p:nvPr>
            <p:ph type="title"/>
          </p:nvPr>
        </p:nvSpPr>
        <p:spPr>
          <a:prstGeom prst="rect">
            <a:avLst/>
          </a:prstGeom>
        </p:spPr>
        <p:txBody>
          <a:bodyPr/>
          <a:lstStyle>
            <a:lvl1pPr>
              <a:defRPr sz="4600"/>
            </a:lvl1pPr>
          </a:lstStyle>
          <a:p>
            <a:pPr/>
            <a:r>
              <a:t>Kapitel 16: Die Benutzerschnittstelle des WWW</a:t>
            </a:r>
          </a:p>
        </p:txBody>
      </p:sp>
      <p:sp>
        <p:nvSpPr>
          <p:cNvPr id="177" name="Technische Grundkonzepte des Web…"/>
          <p:cNvSpPr txBox="1"/>
          <p:nvPr>
            <p:ph type="body" idx="1"/>
          </p:nvPr>
        </p:nvSpPr>
        <p:spPr>
          <a:prstGeom prst="rect">
            <a:avLst/>
          </a:prstGeom>
        </p:spPr>
        <p:txBody>
          <a:bodyPr/>
          <a:lstStyle/>
          <a:p>
            <a:pPr/>
            <a:r>
              <a:t>Technische Grundkonzepte des Web</a:t>
            </a:r>
          </a:p>
          <a:p>
            <a:pPr/>
            <a:r>
              <a:t>Layout: fließend, statisch, adaptiv, responsiv</a:t>
            </a:r>
          </a:p>
          <a:p>
            <a:pPr/>
            <a:r>
              <a:t>Inhalte: statisch oder dynamisch</a:t>
            </a:r>
          </a:p>
          <a:p>
            <a:pPr/>
            <a:r>
              <a:t>Nutzungsarten: Web x.0 (x = 1,2,3,...)</a:t>
            </a:r>
          </a:p>
          <a:p>
            <a:pPr/>
            <a:r>
              <a:t>Wie Webseiten gelesen werden</a:t>
            </a:r>
          </a:p>
          <a:p>
            <a:pPr/>
            <a:r>
              <a:t>Orientierung und Navigation</a:t>
            </a:r>
          </a:p>
          <a:p>
            <a:pPr/>
            <a:r>
              <a:t>Die sozialen Spielregeln: Netiquette im Web</a:t>
            </a:r>
          </a:p>
        </p:txBody>
      </p:sp>
      <p:sp>
        <p:nvSpPr>
          <p:cNvPr id="17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18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82" name="Wie Webseiten gelesen werden"/>
          <p:cNvSpPr txBox="1"/>
          <p:nvPr>
            <p:ph type="title"/>
          </p:nvPr>
        </p:nvSpPr>
        <p:spPr>
          <a:prstGeom prst="rect">
            <a:avLst/>
          </a:prstGeom>
        </p:spPr>
        <p:txBody>
          <a:bodyPr/>
          <a:lstStyle/>
          <a:p>
            <a:pPr/>
            <a:r>
              <a:t>Wie Webseiten gelesen werden</a:t>
            </a:r>
          </a:p>
        </p:txBody>
      </p:sp>
      <p:sp>
        <p:nvSpPr>
          <p:cNvPr id="183" name="Situation beim Lesen:…"/>
          <p:cNvSpPr txBox="1"/>
          <p:nvPr>
            <p:ph type="body" sz="quarter" idx="1"/>
          </p:nvPr>
        </p:nvSpPr>
        <p:spPr>
          <a:xfrm>
            <a:off x="624651" y="6622185"/>
            <a:ext cx="5991814" cy="3116000"/>
          </a:xfrm>
          <a:prstGeom prst="rect">
            <a:avLst/>
          </a:prstGeom>
        </p:spPr>
        <p:txBody>
          <a:bodyPr/>
          <a:lstStyle/>
          <a:p>
            <a:pPr marL="356468" indent="-315828">
              <a:defRPr sz="3500"/>
            </a:pPr>
            <a:r>
              <a:t>Situation beim Lesen:</a:t>
            </a:r>
          </a:p>
          <a:p>
            <a:pPr lvl="1" marL="756800" indent="-258960">
              <a:defRPr sz="2900"/>
            </a:pPr>
            <a:r>
              <a:t>nur wenige Sekunden Zeit</a:t>
            </a:r>
          </a:p>
          <a:p>
            <a:pPr lvl="1" marL="756800" indent="-258960">
              <a:defRPr sz="2900"/>
            </a:pPr>
            <a:r>
              <a:t>lange Texte werden überflogen</a:t>
            </a:r>
          </a:p>
          <a:p>
            <a:pPr lvl="1" marL="756800" indent="-258960">
              <a:defRPr sz="2900"/>
            </a:pPr>
            <a:r>
              <a:t>strukturierte Navigation!</a:t>
            </a:r>
          </a:p>
        </p:txBody>
      </p:sp>
      <p:sp>
        <p:nvSpPr>
          <p:cNvPr id="18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85" name="usability-krug-01.jpg" descr="usability-krug-01.jpg"/>
          <p:cNvPicPr>
            <a:picLocks noChangeAspect="1"/>
          </p:cNvPicPr>
          <p:nvPr/>
        </p:nvPicPr>
        <p:blipFill>
          <a:blip r:embed="rId2">
            <a:extLst/>
          </a:blip>
          <a:stretch>
            <a:fillRect/>
          </a:stretch>
        </p:blipFill>
        <p:spPr>
          <a:xfrm>
            <a:off x="298528" y="1224471"/>
            <a:ext cx="10160001" cy="5207001"/>
          </a:xfrm>
          <a:prstGeom prst="rect">
            <a:avLst/>
          </a:prstGeom>
          <a:ln w="3175"/>
        </p:spPr>
      </p:pic>
      <p:sp>
        <p:nvSpPr>
          <p:cNvPr id="186" name="Design Konsequenzen:…"/>
          <p:cNvSpPr txBox="1"/>
          <p:nvPr/>
        </p:nvSpPr>
        <p:spPr>
          <a:xfrm>
            <a:off x="6287009" y="6622185"/>
            <a:ext cx="6594985" cy="3116000"/>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p>
            <a:pPr marL="356468" indent="-315828">
              <a:spcBef>
                <a:spcPts val="1000"/>
              </a:spcBef>
              <a:buSzPct val="100000"/>
              <a:buChar char="•"/>
              <a:defRPr sz="3500"/>
            </a:pPr>
            <a:r>
              <a:t>Design Konsequenzen:</a:t>
            </a:r>
          </a:p>
          <a:p>
            <a:pPr lvl="1" marL="756800" indent="-258960">
              <a:spcBef>
                <a:spcPts val="900"/>
              </a:spcBef>
              <a:buSzPct val="100000"/>
              <a:buChar char="–"/>
              <a:defRPr sz="2900"/>
            </a:pPr>
            <a:r>
              <a:t>Inhalte kurz und klar!</a:t>
            </a:r>
          </a:p>
          <a:p>
            <a:pPr lvl="1" marL="756800" indent="-258960">
              <a:spcBef>
                <a:spcPts val="900"/>
              </a:spcBef>
              <a:buSzPct val="100000"/>
              <a:buChar char="–"/>
              <a:defRPr sz="2900"/>
            </a:pPr>
            <a:r>
              <a:t>Text lesbar (Größe, Kontrast, …)</a:t>
            </a:r>
          </a:p>
          <a:p>
            <a:pPr lvl="1" marL="756800" indent="-258960">
              <a:spcBef>
                <a:spcPts val="900"/>
              </a:spcBef>
              <a:buSzPct val="100000"/>
              <a:buChar char="–"/>
              <a:defRPr sz="2900"/>
            </a:pPr>
            <a:r>
              <a:t>Kein Scrollen!</a:t>
            </a:r>
          </a:p>
          <a:p>
            <a:pPr lvl="1" marL="756800" indent="-258960">
              <a:spcBef>
                <a:spcPts val="900"/>
              </a:spcBef>
              <a:buSzPct val="100000"/>
              <a:buChar char="–"/>
              <a:defRPr sz="2900"/>
            </a:pPr>
            <a:r>
              <a:t>logische, konsistente Navigation!</a:t>
            </a:r>
          </a:p>
        </p:txBody>
      </p:sp>
      <p:pic>
        <p:nvPicPr>
          <p:cNvPr id="187" name="51Swm3TW72L._SX258_BO1,204,203,200_.jpg" descr="51Swm3TW72L._SX258_BO1,204,203,200_.jpg"/>
          <p:cNvPicPr>
            <a:picLocks noChangeAspect="1"/>
          </p:cNvPicPr>
          <p:nvPr/>
        </p:nvPicPr>
        <p:blipFill>
          <a:blip r:embed="rId3">
            <a:extLst/>
          </a:blip>
          <a:stretch>
            <a:fillRect/>
          </a:stretch>
        </p:blipFill>
        <p:spPr>
          <a:xfrm>
            <a:off x="10865729" y="114456"/>
            <a:ext cx="2022655" cy="2637231"/>
          </a:xfrm>
          <a:prstGeom prst="rect">
            <a:avLst/>
          </a:prstGeom>
          <a:ln w="12700">
            <a:miter lim="400000"/>
          </a:ln>
          <a:effectLst>
            <a:outerShdw sx="100000" sy="100000" kx="0" ky="0" algn="b" rotWithShape="0" blurRad="203200" dist="101600" dir="5400000">
              <a:srgbClr val="000000">
                <a:alpha val="70000"/>
              </a:srgbClr>
            </a:outerShdw>
          </a:effectLst>
        </p:spPr>
      </p:pic>
      <p:sp>
        <p:nvSpPr>
          <p:cNvPr id="188" name="Source: Steve Krug,…"/>
          <p:cNvSpPr txBox="1"/>
          <p:nvPr/>
        </p:nvSpPr>
        <p:spPr>
          <a:xfrm>
            <a:off x="10775114" y="2866331"/>
            <a:ext cx="2143900" cy="582217"/>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1700"/>
            </a:pPr>
            <a:r>
              <a:t>Source: Steve Krug, </a:t>
            </a:r>
          </a:p>
          <a:p>
            <a:pPr>
              <a:defRPr sz="1700"/>
            </a:pPr>
            <a:r>
              <a:t>Don’t make me think</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Abgerundetes Rechteck"/>
          <p:cNvSpPr/>
          <p:nvPr/>
        </p:nvSpPr>
        <p:spPr>
          <a:xfrm>
            <a:off x="88899" y="46863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91"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19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3" name="Kapitel 16: Die Benutzerschnittstelle des WWW"/>
          <p:cNvSpPr txBox="1"/>
          <p:nvPr>
            <p:ph type="title"/>
          </p:nvPr>
        </p:nvSpPr>
        <p:spPr>
          <a:prstGeom prst="rect">
            <a:avLst/>
          </a:prstGeom>
        </p:spPr>
        <p:txBody>
          <a:bodyPr/>
          <a:lstStyle>
            <a:lvl1pPr>
              <a:defRPr sz="4600"/>
            </a:lvl1pPr>
          </a:lstStyle>
          <a:p>
            <a:pPr/>
            <a:r>
              <a:t>Kapitel 16: Die Benutzerschnittstelle des WWW</a:t>
            </a:r>
          </a:p>
        </p:txBody>
      </p:sp>
      <p:sp>
        <p:nvSpPr>
          <p:cNvPr id="194" name="Technische Grundkonzepte des Web…"/>
          <p:cNvSpPr txBox="1"/>
          <p:nvPr>
            <p:ph type="body" idx="1"/>
          </p:nvPr>
        </p:nvSpPr>
        <p:spPr>
          <a:prstGeom prst="rect">
            <a:avLst/>
          </a:prstGeom>
        </p:spPr>
        <p:txBody>
          <a:bodyPr/>
          <a:lstStyle/>
          <a:p>
            <a:pPr/>
            <a:r>
              <a:t>Technische Grundkonzepte des Web</a:t>
            </a:r>
          </a:p>
          <a:p>
            <a:pPr/>
            <a:r>
              <a:t>Layout: fließend, statisch, adaptiv, responsiv</a:t>
            </a:r>
          </a:p>
          <a:p>
            <a:pPr/>
            <a:r>
              <a:t>Inhalte: statisch oder dynamisch</a:t>
            </a:r>
          </a:p>
          <a:p>
            <a:pPr/>
            <a:r>
              <a:t>Nutzungsarten: Web x.0 (x = 1,2,3,...)</a:t>
            </a:r>
          </a:p>
          <a:p>
            <a:pPr/>
            <a:r>
              <a:t>Wie Webseiten gelesen werden</a:t>
            </a:r>
          </a:p>
          <a:p>
            <a:pPr/>
            <a:r>
              <a:t>Orientierung und Navigation</a:t>
            </a:r>
          </a:p>
          <a:p>
            <a:pPr/>
            <a:r>
              <a:t>Die sozialen Spielregeln: Netiquette im Web</a:t>
            </a:r>
          </a:p>
        </p:txBody>
      </p:sp>
      <p:sp>
        <p:nvSpPr>
          <p:cNvPr id="19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19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99" name="Navigationselemente einer Webseite"/>
          <p:cNvSpPr txBox="1"/>
          <p:nvPr>
            <p:ph type="title"/>
          </p:nvPr>
        </p:nvSpPr>
        <p:spPr>
          <a:prstGeom prst="rect">
            <a:avLst/>
          </a:prstGeom>
        </p:spPr>
        <p:txBody>
          <a:bodyPr/>
          <a:lstStyle/>
          <a:p>
            <a:pPr/>
            <a:r>
              <a:t>Navigationselemente einer Webseite</a:t>
            </a:r>
          </a:p>
        </p:txBody>
      </p:sp>
      <p:sp>
        <p:nvSpPr>
          <p:cNvPr id="20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1" name="web-navigation.pdf" descr="web-navigation.pdf"/>
          <p:cNvPicPr>
            <a:picLocks noChangeAspect="1"/>
          </p:cNvPicPr>
          <p:nvPr/>
        </p:nvPicPr>
        <p:blipFill>
          <a:blip r:embed="rId3">
            <a:extLst/>
          </a:blip>
          <a:stretch>
            <a:fillRect/>
          </a:stretch>
        </p:blipFill>
        <p:spPr>
          <a:xfrm>
            <a:off x="203200" y="1942677"/>
            <a:ext cx="12598400" cy="6645837"/>
          </a:xfrm>
          <a:prstGeom prst="rect">
            <a:avLst/>
          </a:prstGeom>
          <a:ln w="3175"/>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 name="Abgerundetes Rechteck"/>
          <p:cNvSpPr/>
          <p:nvPr/>
        </p:nvSpPr>
        <p:spPr>
          <a:xfrm>
            <a:off x="88899" y="53467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06"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20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8" name="Kapitel 16: Die Benutzerschnittstelle des WWW"/>
          <p:cNvSpPr txBox="1"/>
          <p:nvPr>
            <p:ph type="title"/>
          </p:nvPr>
        </p:nvSpPr>
        <p:spPr>
          <a:prstGeom prst="rect">
            <a:avLst/>
          </a:prstGeom>
        </p:spPr>
        <p:txBody>
          <a:bodyPr/>
          <a:lstStyle>
            <a:lvl1pPr>
              <a:defRPr sz="4600"/>
            </a:lvl1pPr>
          </a:lstStyle>
          <a:p>
            <a:pPr/>
            <a:r>
              <a:t>Kapitel 16: Die Benutzerschnittstelle des WWW</a:t>
            </a:r>
          </a:p>
        </p:txBody>
      </p:sp>
      <p:sp>
        <p:nvSpPr>
          <p:cNvPr id="209" name="Technische Grundkonzepte des Web…"/>
          <p:cNvSpPr txBox="1"/>
          <p:nvPr>
            <p:ph type="body" idx="1"/>
          </p:nvPr>
        </p:nvSpPr>
        <p:spPr>
          <a:prstGeom prst="rect">
            <a:avLst/>
          </a:prstGeom>
        </p:spPr>
        <p:txBody>
          <a:bodyPr/>
          <a:lstStyle/>
          <a:p>
            <a:pPr/>
            <a:r>
              <a:t>Technische Grundkonzepte des Web</a:t>
            </a:r>
          </a:p>
          <a:p>
            <a:pPr/>
            <a:r>
              <a:t>Layout: fließend, statisch, adaptiv, responsiv</a:t>
            </a:r>
          </a:p>
          <a:p>
            <a:pPr/>
            <a:r>
              <a:t>Inhalte: statisch oder dynamisch</a:t>
            </a:r>
          </a:p>
          <a:p>
            <a:pPr/>
            <a:r>
              <a:t>Nutzungsarten: Web x.0 (x = 1,2,3,...)</a:t>
            </a:r>
          </a:p>
          <a:p>
            <a:pPr/>
            <a:r>
              <a:t>Wie Webseiten gelesen werden</a:t>
            </a:r>
          </a:p>
          <a:p>
            <a:pPr/>
            <a:r>
              <a:t>Orientierung und Navigation</a:t>
            </a:r>
          </a:p>
          <a:p>
            <a:pPr/>
            <a:r>
              <a:t>Die sozialen Spielregeln: Netiquette im Web</a:t>
            </a:r>
          </a:p>
        </p:txBody>
      </p:sp>
      <p:sp>
        <p:nvSpPr>
          <p:cNvPr id="21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Butz, Krüger, Völkel: Mensch-Maschine-Interaktion, Kapitel 16: Die Benutzerschnittstelle des Word Wide Web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16: Die Benutzerschnittstelle des Word Wide Web	                                                        Folie</a:t>
            </a:r>
          </a:p>
        </p:txBody>
      </p:sp>
      <p:sp>
        <p:nvSpPr>
          <p:cNvPr id="21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4" name="Einige Spielregeln im WWW"/>
          <p:cNvSpPr txBox="1"/>
          <p:nvPr>
            <p:ph type="title"/>
          </p:nvPr>
        </p:nvSpPr>
        <p:spPr>
          <a:prstGeom prst="rect">
            <a:avLst/>
          </a:prstGeom>
        </p:spPr>
        <p:txBody>
          <a:bodyPr/>
          <a:lstStyle/>
          <a:p>
            <a:pPr/>
            <a:r>
              <a:t>Einige Spielregeln im WWW</a:t>
            </a:r>
          </a:p>
        </p:txBody>
      </p:sp>
      <p:sp>
        <p:nvSpPr>
          <p:cNvPr id="215" name="Den Menschen im Blick behalten…"/>
          <p:cNvSpPr txBox="1"/>
          <p:nvPr>
            <p:ph type="body" idx="1"/>
          </p:nvPr>
        </p:nvSpPr>
        <p:spPr>
          <a:prstGeom prst="rect">
            <a:avLst/>
          </a:prstGeom>
        </p:spPr>
        <p:txBody>
          <a:bodyPr/>
          <a:lstStyle/>
          <a:p>
            <a:pPr/>
            <a:r>
              <a:t>Den Menschen im Blick behalten</a:t>
            </a:r>
          </a:p>
          <a:p>
            <a:pPr/>
            <a:r>
              <a:t>Gleiche Standards online wie im echten Leben</a:t>
            </a:r>
          </a:p>
          <a:p>
            <a:pPr/>
            <a:r>
              <a:t>Anderer Leute Zeit und Bandbreite respektieren</a:t>
            </a:r>
          </a:p>
          <a:p>
            <a:pPr/>
            <a:r>
              <a:t>Online gut aussehen</a:t>
            </a:r>
          </a:p>
          <a:p>
            <a:pPr/>
            <a:r>
              <a:t>Expertise teilen</a:t>
            </a:r>
          </a:p>
          <a:p>
            <a:pPr/>
            <a:r>
              <a:t>Flame Wars eindämmen</a:t>
            </a:r>
          </a:p>
          <a:p>
            <a:pPr/>
            <a:r>
              <a:t>Privatsphäre respektieren</a:t>
            </a:r>
          </a:p>
          <a:p>
            <a:pPr/>
            <a:r>
              <a:t>Nachsicht mit den Fehlern anderer</a:t>
            </a:r>
          </a:p>
          <a:p>
            <a:pPr/>
          </a:p>
          <a:p>
            <a:pPr/>
            <a:r>
              <a:t>Quelle: </a:t>
            </a:r>
            <a:r>
              <a:rPr u="sng">
                <a:hlinkClick r:id="rId3" invalidUrl="" action="" tgtFrame="" tooltip="" history="1" highlightClick="0" endSnd="0"/>
              </a:rPr>
              <a:t>http://www.albion.com/netiquette/corerules.html</a:t>
            </a:r>
            <a:r>
              <a:t> </a:t>
            </a:r>
          </a:p>
          <a:p>
            <a:pPr/>
            <a:r>
              <a:t>Siehe auch: </a:t>
            </a:r>
            <a:r>
              <a:rPr u="sng">
                <a:hlinkClick r:id="rId4" invalidUrl="" action="" tgtFrame="" tooltip="" history="1" highlightClick="0" endSnd="0"/>
              </a:rPr>
              <a:t>http://tools.ietf.org/html/rfc1855</a:t>
            </a:r>
            <a:r>
              <a:t> </a:t>
            </a:r>
          </a:p>
        </p:txBody>
      </p:sp>
      <p:sp>
        <p:nvSpPr>
          <p:cNvPr id="216"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7" name="http://smg.photobucket.com/user/big_rudy/media/Netiquette-1.jpg.html"/>
          <p:cNvSpPr txBox="1"/>
          <p:nvPr/>
        </p:nvSpPr>
        <p:spPr>
          <a:xfrm>
            <a:off x="9925352" y="6798196"/>
            <a:ext cx="2919009" cy="16727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700"/>
            </a:lvl1pPr>
          </a:lstStyle>
          <a:p>
            <a:pPr/>
            <a:r>
              <a:t>http://smg.photobucket.com/user/big_rudy/media/Netiquette-1.jpg.html</a:t>
            </a:r>
          </a:p>
        </p:txBody>
      </p:sp>
      <p:pic>
        <p:nvPicPr>
          <p:cNvPr id="218" name="Bildschirmfoto 2015-07-24 um 08.52.59.png" descr="Bildschirmfoto 2015-07-24 um 08.52.59.png"/>
          <p:cNvPicPr>
            <a:picLocks noChangeAspect="1"/>
          </p:cNvPicPr>
          <p:nvPr/>
        </p:nvPicPr>
        <p:blipFill>
          <a:blip r:embed="rId5">
            <a:extLst/>
          </a:blip>
          <a:stretch>
            <a:fillRect/>
          </a:stretch>
        </p:blipFill>
        <p:spPr>
          <a:xfrm>
            <a:off x="8402818" y="3785487"/>
            <a:ext cx="4455305" cy="2830430"/>
          </a:xfrm>
          <a:prstGeom prst="rect">
            <a:avLst/>
          </a:prstGeom>
          <a:ln w="3175"/>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