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media1.mov" ContentType="video/unknown"/>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media1.mp4" ContentType="video/unknown"/>
  <Override PartName="/ppt/notesSlides/notesSlide8.xml" ContentType="application/vnd.openxmlformats-officedocument.presentationml.notesSlide+xml"/>
  <Override PartName="/ppt/media/media2.mp4" ContentType="video/unknown"/>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media/media3.mp4" ContentType="video/unknown"/>
  <Override PartName="/ppt/media/image1.jpeg" ContentType="image/jpeg"/>
  <Override PartName="/ppt/notesSlides/notesSlide1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1pPr>
    <a:lvl2pPr marL="57799" marR="57799" indent="3429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2pPr>
    <a:lvl3pPr marL="57799" marR="57799" indent="6858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3pPr>
    <a:lvl4pPr marL="57799" marR="57799" indent="10287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4pPr>
    <a:lvl5pPr marL="57799" marR="57799" indent="13716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5pPr>
    <a:lvl6pPr marL="57799" marR="57799" indent="17145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6pPr>
    <a:lvl7pPr marL="57799" marR="57799" indent="20574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7pPr>
    <a:lvl8pPr marL="57799" marR="57799" indent="24003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8pPr>
    <a:lvl9pPr marL="57799" marR="57799" indent="27432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 name="Shape 21"/>
          <p:cNvSpPr/>
          <p:nvPr>
            <p:ph type="sldImg"/>
          </p:nvPr>
        </p:nvSpPr>
        <p:spPr>
          <a:xfrm>
            <a:off x="1143000" y="685800"/>
            <a:ext cx="4572000" cy="3429000"/>
          </a:xfrm>
          <a:prstGeom prst="rect">
            <a:avLst/>
          </a:prstGeom>
        </p:spPr>
        <p:txBody>
          <a:bodyPr/>
          <a:lstStyle/>
          <a:p>
            <a:pPr/>
          </a:p>
        </p:txBody>
      </p:sp>
      <p:sp>
        <p:nvSpPr>
          <p:cNvPr id="22" name="Shape 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825500" latinLnBrk="0">
      <a:defRPr sz="1500">
        <a:latin typeface="+mn-lt"/>
        <a:ea typeface="+mn-ea"/>
        <a:cs typeface="+mn-cs"/>
        <a:sym typeface="Arial"/>
      </a:defRPr>
    </a:lvl1pPr>
    <a:lvl2pPr indent="228600" defTabSz="825500" latinLnBrk="0">
      <a:defRPr sz="1500">
        <a:latin typeface="+mn-lt"/>
        <a:ea typeface="+mn-ea"/>
        <a:cs typeface="+mn-cs"/>
        <a:sym typeface="Arial"/>
      </a:defRPr>
    </a:lvl2pPr>
    <a:lvl3pPr indent="457200" defTabSz="825500" latinLnBrk="0">
      <a:defRPr sz="1500">
        <a:latin typeface="+mn-lt"/>
        <a:ea typeface="+mn-ea"/>
        <a:cs typeface="+mn-cs"/>
        <a:sym typeface="Arial"/>
      </a:defRPr>
    </a:lvl3pPr>
    <a:lvl4pPr indent="685800" defTabSz="825500" latinLnBrk="0">
      <a:defRPr sz="1500">
        <a:latin typeface="+mn-lt"/>
        <a:ea typeface="+mn-ea"/>
        <a:cs typeface="+mn-cs"/>
        <a:sym typeface="Arial"/>
      </a:defRPr>
    </a:lvl4pPr>
    <a:lvl5pPr indent="914400" defTabSz="825500" latinLnBrk="0">
      <a:defRPr sz="1500">
        <a:latin typeface="+mn-lt"/>
        <a:ea typeface="+mn-ea"/>
        <a:cs typeface="+mn-cs"/>
        <a:sym typeface="Arial"/>
      </a:defRPr>
    </a:lvl5pPr>
    <a:lvl6pPr indent="1143000" defTabSz="825500" latinLnBrk="0">
      <a:defRPr sz="1500">
        <a:latin typeface="+mn-lt"/>
        <a:ea typeface="+mn-ea"/>
        <a:cs typeface="+mn-cs"/>
        <a:sym typeface="Arial"/>
      </a:defRPr>
    </a:lvl6pPr>
    <a:lvl7pPr indent="1371600" defTabSz="825500" latinLnBrk="0">
      <a:defRPr sz="1500">
        <a:latin typeface="+mn-lt"/>
        <a:ea typeface="+mn-ea"/>
        <a:cs typeface="+mn-cs"/>
        <a:sym typeface="Arial"/>
      </a:defRPr>
    </a:lvl7pPr>
    <a:lvl8pPr indent="1600200" defTabSz="825500" latinLnBrk="0">
      <a:defRPr sz="1500">
        <a:latin typeface="+mn-lt"/>
        <a:ea typeface="+mn-ea"/>
        <a:cs typeface="+mn-cs"/>
        <a:sym typeface="Arial"/>
      </a:defRPr>
    </a:lvl8pPr>
    <a:lvl9pPr indent="1828800" defTabSz="825500" latinLnBrk="0">
      <a:defRPr sz="15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 name="Shape 42"/>
          <p:cNvSpPr/>
          <p:nvPr>
            <p:ph type="sldImg"/>
          </p:nvPr>
        </p:nvSpPr>
        <p:spPr>
          <a:prstGeom prst="rect">
            <a:avLst/>
          </a:prstGeom>
        </p:spPr>
        <p:txBody>
          <a:bodyPr/>
          <a:lstStyle/>
          <a:p>
            <a:pPr/>
          </a:p>
        </p:txBody>
      </p:sp>
      <p:sp>
        <p:nvSpPr>
          <p:cNvPr id="43" name="Shape 43"/>
          <p:cNvSpPr/>
          <p:nvPr>
            <p:ph type="body" sz="quarter" idx="1"/>
          </p:nvPr>
        </p:nvSpPr>
        <p:spPr>
          <a:prstGeom prst="rect">
            <a:avLst/>
          </a:prstGeom>
        </p:spPr>
        <p:txBody>
          <a:bodyPr/>
          <a:lstStyle/>
          <a:p>
            <a:pPr/>
            <a:r>
              <a:t>Kurze Beschreibung der Bedeutung des Xerox Star. Einführung in das Xerox Parc Lab und die anderen wichtigen Erfindungen. Anekdote von Bill Gates und Steve Jobs, die bei Xerox die Idee für die Maus „geklaut“ haben.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 name="Shape 52"/>
          <p:cNvSpPr/>
          <p:nvPr>
            <p:ph type="sldImg"/>
          </p:nvPr>
        </p:nvSpPr>
        <p:spPr>
          <a:prstGeom prst="rect">
            <a:avLst/>
          </a:prstGeom>
        </p:spPr>
        <p:txBody>
          <a:bodyPr/>
          <a:lstStyle/>
          <a:p>
            <a:pPr/>
          </a:p>
        </p:txBody>
      </p:sp>
      <p:sp>
        <p:nvSpPr>
          <p:cNvPr id="53" name="Shape 53"/>
          <p:cNvSpPr/>
          <p:nvPr>
            <p:ph type="body" sz="quarter" idx="1"/>
          </p:nvPr>
        </p:nvSpPr>
        <p:spPr>
          <a:prstGeom prst="rect">
            <a:avLst/>
          </a:prstGeom>
        </p:spPr>
        <p:txBody>
          <a:bodyPr/>
          <a:lstStyle>
            <a:lvl1pPr marL="31750" marR="31750" defTabSz="355600">
              <a:spcBef>
                <a:spcPts val="300"/>
              </a:spcBef>
              <a:buClr>
                <a:srgbClr val="000000"/>
              </a:buClr>
              <a:buFont typeface="Calibri"/>
              <a:defRPr sz="900">
                <a:uFill>
                  <a:solidFill>
                    <a:srgbClr val="000000"/>
                  </a:solidFill>
                </a:uFill>
                <a:latin typeface="Calibri"/>
                <a:ea typeface="Calibri"/>
                <a:cs typeface="Calibri"/>
                <a:sym typeface="Calibri"/>
              </a:defRPr>
            </a:lvl1pPr>
          </a:lstStyle>
          <a:p>
            <a:pPr/>
            <a:r>
              <a:t>http://www.youtube.com/watch?v=Cn4vC80Pv6Q</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 name="Shape 61"/>
          <p:cNvSpPr/>
          <p:nvPr>
            <p:ph type="sldImg"/>
          </p:nvPr>
        </p:nvSpPr>
        <p:spPr>
          <a:prstGeom prst="rect">
            <a:avLst/>
          </a:prstGeom>
        </p:spPr>
        <p:txBody>
          <a:bodyPr/>
          <a:lstStyle/>
          <a:p>
            <a:pPr/>
          </a:p>
        </p:txBody>
      </p:sp>
      <p:sp>
        <p:nvSpPr>
          <p:cNvPr id="62" name="Shape 62"/>
          <p:cNvSpPr/>
          <p:nvPr>
            <p:ph type="body" sz="quarter" idx="1"/>
          </p:nvPr>
        </p:nvSpPr>
        <p:spPr>
          <a:prstGeom prst="rect">
            <a:avLst/>
          </a:prstGeom>
        </p:spPr>
        <p:txBody>
          <a:bodyPr/>
          <a:lstStyle/>
          <a:p>
            <a:pPr/>
            <a:r>
              <a:t>1985: grobe graphische Shell für DOS, wurde mit dem vor allem mit dem Keyboard verwendet. Die Maus war ganz klar ein Add-on, dass als Spielerei galt!</a:t>
            </a:r>
          </a:p>
          <a:p>
            <a:pPr/>
          </a:p>
          <a:p>
            <a:pPr/>
            <a:r>
              <a:t>Interessante Äusserungen aus der Zeit:</a:t>
            </a:r>
          </a:p>
          <a:p>
            <a:pPr/>
            <a:r>
              <a:t>Here are a couple of published expert opinions from early 1980s print publications about whether the mouse would catch on:</a:t>
            </a:r>
          </a:p>
          <a:p>
            <a:pPr/>
          </a:p>
          <a:p>
            <a:pPr/>
            <a:r>
              <a:t>“Mice are nice ideas, but of dubious value for business users” (George Vinall, PC Week, April 24, 1984)</a:t>
            </a:r>
          </a:p>
          <a:p>
            <a:pPr/>
            <a:r>
              <a:t>“There is no evidence that people want to use these things.” (John C. Dvorak, San Francisco Examiner, February 19, 1984)</a:t>
            </a:r>
          </a:p>
          <a:p>
            <a:pPr/>
            <a:r>
              <a:t>“I was having lots of fun, but in the back of my corporate mind, I couldn't help but think about productivity.” (George Vinall, PC Week, April 24, 1984)</a:t>
            </a:r>
          </a:p>
          <a:p>
            <a:pPr/>
            <a:r>
              <a:t>“Does the mouse make the computer more accessible, more friendly, to certain target audiences such as executives? The answer is no.” (Computerworld, October 31, 1983)</a:t>
            </a:r>
          </a:p>
          <a:p>
            <a:pPr/>
            <a:r>
              <a:t>“There is no possibility that this device will feel more comfortable to the executive than the keyboard. Because of its ‘rollability,’ the mouse has the aura of a gimmick…” (Computerworld, October 31, 1983)</a:t>
            </a:r>
          </a:p>
          <a:p>
            <a:pPr/>
            <a:r>
              <a:t>“The mouse and its friends are merely diversions in this process. What sounds revolutionary does not necessarily help anyone with anything, and therein lies the true test of commercial longevity.” (David A. Kay, Datamation, October 1983)</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 name="Shape 76"/>
          <p:cNvSpPr/>
          <p:nvPr>
            <p:ph type="sldImg"/>
          </p:nvPr>
        </p:nvSpPr>
        <p:spPr>
          <a:prstGeom prst="rect">
            <a:avLst/>
          </a:prstGeom>
        </p:spPr>
        <p:txBody>
          <a:bodyPr/>
          <a:lstStyle/>
          <a:p>
            <a:pPr/>
          </a:p>
        </p:txBody>
      </p:sp>
      <p:sp>
        <p:nvSpPr>
          <p:cNvPr id="77" name="Shape 77"/>
          <p:cNvSpPr/>
          <p:nvPr>
            <p:ph type="body" sz="quarter" idx="1"/>
          </p:nvPr>
        </p:nvSpPr>
        <p:spPr>
          <a:prstGeom prst="rect">
            <a:avLst/>
          </a:prstGeom>
        </p:spPr>
        <p:txBody>
          <a:bodyPr/>
          <a:lstStyle/>
          <a:p>
            <a:pPr/>
            <a:r>
              <a:t>Windows 2.0 allowed application windows to overlap each other unlike its predecessor Windows 1.0, which could display only tiled windows.[2] Windows 2.0 also introduced more sophisticated keyboard-shortcuts[3] and the terminology of "Minimize" and "Maximize", as opposed to "Iconize" and "Zoom" in Windows 1.0.[4] The basic window setup introduced here would last through Windows 3.1. Like Windows 1.x, Windows 2.x applications cannot be run on Windows 3.1 or up without modifications since they weren't designed for protected mode.[5] Windows 2.0 was also the first Windows version to integrate the control panel.[2]</a:t>
            </a:r>
          </a:p>
          <a:p>
            <a:pPr/>
            <a:r>
              <a:t>New features in Windows 2.0 included VGA graphics (although 16 colors only).[6] It was also the last version of Windows that did not require a hard disk. The Windows 2.x EGA, VGA, and Tandy drivers notably provided a workaround in Windows 3.0 for users who wanted color graphics on 8086 machines (a feature that version normally did not support). EMS memory support also appeared for the first time.[7]</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 name="Shape 85"/>
          <p:cNvSpPr/>
          <p:nvPr>
            <p:ph type="sldImg"/>
          </p:nvPr>
        </p:nvSpPr>
        <p:spPr>
          <a:prstGeom prst="rect">
            <a:avLst/>
          </a:prstGeom>
        </p:spPr>
        <p:txBody>
          <a:bodyPr/>
          <a:lstStyle/>
          <a:p>
            <a:pPr/>
          </a:p>
        </p:txBody>
      </p:sp>
      <p:sp>
        <p:nvSpPr>
          <p:cNvPr id="86" name="Shape 86"/>
          <p:cNvSpPr/>
          <p:nvPr>
            <p:ph type="body" sz="quarter" idx="1"/>
          </p:nvPr>
        </p:nvSpPr>
        <p:spPr>
          <a:prstGeom prst="rect">
            <a:avLst/>
          </a:prstGeom>
        </p:spPr>
        <p:txBody>
          <a:bodyPr/>
          <a:lstStyle/>
          <a:p>
            <a:pPr/>
            <a:r>
              <a:t>Erste kommerziell erfolgreiche Window-Version von 1990, Einführung des Programm Managers. Musste mit der Maus bedient werden. Deshalb teilweise stark kritisiert.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 name="Shape 102"/>
          <p:cNvSpPr/>
          <p:nvPr>
            <p:ph type="sldImg"/>
          </p:nvPr>
        </p:nvSpPr>
        <p:spPr>
          <a:prstGeom prst="rect">
            <a:avLst/>
          </a:prstGeom>
        </p:spPr>
        <p:txBody>
          <a:bodyPr/>
          <a:lstStyle/>
          <a:p>
            <a:pPr/>
          </a:p>
        </p:txBody>
      </p:sp>
      <p:sp>
        <p:nvSpPr>
          <p:cNvPr id="103" name="Shape 103"/>
          <p:cNvSpPr/>
          <p:nvPr>
            <p:ph type="body" sz="quarter" idx="1"/>
          </p:nvPr>
        </p:nvSpPr>
        <p:spPr>
          <a:prstGeom prst="rect">
            <a:avLst/>
          </a:prstGeom>
        </p:spPr>
        <p:txBody>
          <a:bodyPr/>
          <a:lstStyle/>
          <a:p>
            <a:pPr/>
            <a:r>
              <a:t>Windows 95, released a few years later in August of 1995, included a substantially reinvented user experience. Many of the constructs that are still present in Windows 7 were introduced in this version—the Start menu, taskbar, Explorer, and the desktop—but in very different forms.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 name="Shape 111"/>
          <p:cNvSpPr/>
          <p:nvPr>
            <p:ph type="sldImg"/>
          </p:nvPr>
        </p:nvSpPr>
        <p:spPr>
          <a:prstGeom prst="rect">
            <a:avLst/>
          </a:prstGeom>
        </p:spPr>
        <p:txBody>
          <a:bodyPr/>
          <a:lstStyle/>
          <a:p>
            <a:pPr/>
          </a:p>
        </p:txBody>
      </p:sp>
      <p:sp>
        <p:nvSpPr>
          <p:cNvPr id="112" name="Shape 112"/>
          <p:cNvSpPr/>
          <p:nvPr>
            <p:ph type="body" sz="quarter" idx="1"/>
          </p:nvPr>
        </p:nvSpPr>
        <p:spPr>
          <a:prstGeom prst="rect">
            <a:avLst/>
          </a:prstGeom>
        </p:spPr>
        <p:txBody>
          <a:bodyPr/>
          <a:lstStyle/>
          <a:p>
            <a:pPr/>
            <a:r>
              <a:t>At the time, PCs were still rather mysterious and the vast majority of homes were yet to have their first PC. Actions that we take for granted today, such as double-clicking and right-clicking, were to many users unknown—yet used extensively in the Windows 95 user interface. These actions proved problematic for many people to discover and master. Here is an historic video of a person in our usability labs trying an early build of Windows 95 which shows an example of the kind of problems many people had: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 name="Shape 120"/>
          <p:cNvSpPr/>
          <p:nvPr>
            <p:ph type="sldImg"/>
          </p:nvPr>
        </p:nvSpPr>
        <p:spPr>
          <a:prstGeom prst="rect">
            <a:avLst/>
          </a:prstGeom>
        </p:spPr>
        <p:txBody>
          <a:bodyPr/>
          <a:lstStyle/>
          <a:p>
            <a:pPr/>
          </a:p>
        </p:txBody>
      </p:sp>
      <p:sp>
        <p:nvSpPr>
          <p:cNvPr id="121" name="Shape 121"/>
          <p:cNvSpPr/>
          <p:nvPr>
            <p:ph type="body" sz="quarter" idx="1"/>
          </p:nvPr>
        </p:nvSpPr>
        <p:spPr>
          <a:prstGeom prst="rect">
            <a:avLst/>
          </a:prstGeom>
        </p:spPr>
        <p:txBody>
          <a:bodyPr/>
          <a:lstStyle/>
          <a:p>
            <a:pPr/>
            <a:r>
              <a:t>Double-click und Mauszeigerbewegung waren problematisch für die frühen Benutzer von Windows.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 name="Shape 129"/>
          <p:cNvSpPr/>
          <p:nvPr>
            <p:ph type="sldImg"/>
          </p:nvPr>
        </p:nvSpPr>
        <p:spPr>
          <a:prstGeom prst="rect">
            <a:avLst/>
          </a:prstGeom>
        </p:spPr>
        <p:txBody>
          <a:bodyPr/>
          <a:lstStyle/>
          <a:p>
            <a:pPr/>
          </a:p>
        </p:txBody>
      </p:sp>
      <p:sp>
        <p:nvSpPr>
          <p:cNvPr id="130" name="Shape 130"/>
          <p:cNvSpPr/>
          <p:nvPr>
            <p:ph type="body" sz="quarter" idx="1"/>
          </p:nvPr>
        </p:nvSpPr>
        <p:spPr>
          <a:prstGeom prst="rect">
            <a:avLst/>
          </a:prstGeom>
        </p:spPr>
        <p:txBody>
          <a:bodyPr/>
          <a:lstStyle/>
          <a:p>
            <a:pPr/>
            <a:r>
              <a:t>By 2001, people were using their PCs more every day. Typing and managing files, which doesn’t require the web, remained a critical percentage of the time people spent using a PC. Yet collecting and consuming information and media—especially music, photos, and videos—was on the verge of becoming mainstream. (Even then, early digital camera sales were still just one quarter of film camera sales, and would not eclipse them for another three years.) People were spending more time on the PC web browsing and doing mail, in addition to the document-focused productivity scenarios around which Windows 95 was developed.</a:t>
            </a:r>
          </a:p>
          <a:p>
            <a:pPr/>
          </a:p>
          <a:p>
            <a:pPr/>
            <a:r>
              <a:t>Although you still invoked the Windows XP Start menu by clicking the word Start in the lower-left corner, the Start menu itself changed considerably. The familiar hierarchical programs list from all versions of Windows since 95, rooted in the old Program Manager, was demoted under an “All Programs” link. Mail, web browsing, pictures, and music were brought to the top level.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Shape 143"/>
          <p:cNvSpPr/>
          <p:nvPr>
            <p:ph type="sldImg"/>
          </p:nvPr>
        </p:nvSpPr>
        <p:spPr>
          <a:prstGeom prst="rect">
            <a:avLst/>
          </a:prstGeom>
        </p:spPr>
        <p:txBody>
          <a:bodyPr/>
          <a:lstStyle/>
          <a:p>
            <a:pPr/>
          </a:p>
        </p:txBody>
      </p:sp>
      <p:sp>
        <p:nvSpPr>
          <p:cNvPr id="144" name="Shape 144"/>
          <p:cNvSpPr/>
          <p:nvPr>
            <p:ph type="body" sz="quarter" idx="1"/>
          </p:nvPr>
        </p:nvSpPr>
        <p:spPr>
          <a:prstGeom prst="rect">
            <a:avLst/>
          </a:prstGeom>
        </p:spPr>
        <p:txBody>
          <a:bodyPr/>
          <a:lstStyle/>
          <a:p>
            <a:pPr/>
            <a:r>
              <a:t>Aero was designed to help people focus less on the window chrome itself, and more on the content within the window. It draws the eye away from the title bar and window frames, and towards what is valuable and what an app is about.</a:t>
            </a:r>
          </a:p>
          <a:p>
            <a:pPr/>
          </a:p>
          <a:p>
            <a:pPr/>
            <a:r>
              <a:t>Notably, launching and switching between programs were brought together in the new taskbar. Icons in the taskbar were made bigger and more touchable. The Start menu was changed to focus on launching only the programs you use less frequently, as no program can be pinned to both the taskbar and the Start menu. This marked the start of a transition where we were looking to remove the archaic distinction between starting a program for the first time and returning to a program that was already running. It is interesting to consider how odd it is that we trained ourselves to look one place for a program the first time it is running, and a different place once it is already running.</a:t>
            </a:r>
          </a:p>
          <a:p>
            <a:pPr/>
          </a:p>
          <a:p>
            <a:pPr/>
            <a:r>
              <a:t>Windows 7 also was the first mainstream non-phone OS to introduce multitouch support into the base OS. Although tablets on other platforms have followed suit, Windows 7 was the first shipping OS to embrace multitouch in the platform. Along the way, we learned a great deal about the limitations of trying to use touch to navigate Windows when so much of the existing interface, and virtually all of the existing programs, were specifically designed to be used with mouse and keyboard.</a:t>
            </a:r>
          </a:p>
          <a:p>
            <a:pPr/>
          </a:p>
          <a:p>
            <a:pPr/>
            <a:r>
              <a:t>Windows 8 greif alle wichtigen Trends auf: Konnektivität, Apps, Nahtloser Wechsel zwischen verschiednen Geräteklassen.</a:t>
            </a:r>
          </a:p>
          <a:p>
            <a:pPr/>
          </a:p>
          <a:p>
            <a:p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Shape 162"/>
          <p:cNvSpPr/>
          <p:nvPr>
            <p:ph type="sldImg"/>
          </p:nvPr>
        </p:nvSpPr>
        <p:spPr>
          <a:prstGeom prst="rect">
            <a:avLst/>
          </a:prstGeom>
        </p:spPr>
        <p:txBody>
          <a:bodyPr/>
          <a:lstStyle/>
          <a:p>
            <a:pPr/>
          </a:p>
        </p:txBody>
      </p:sp>
      <p:sp>
        <p:nvSpPr>
          <p:cNvPr id="163" name="Shape 163"/>
          <p:cNvSpPr/>
          <p:nvPr>
            <p:ph type="body" sz="quarter" idx="1"/>
          </p:nvPr>
        </p:nvSpPr>
        <p:spPr>
          <a:prstGeom prst="rect">
            <a:avLst/>
          </a:prstGeom>
        </p:spPr>
        <p:txBody>
          <a:bodyPr/>
          <a:lstStyle/>
          <a:p>
            <a:pPr/>
            <a:r>
              <a:t>Verweis auf Recognition und Recall. Insbesondere, dass Bilder wesentlicher schneller im Recognition sind. Icons kö</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Shape 174"/>
          <p:cNvSpPr/>
          <p:nvPr>
            <p:ph type="sldImg"/>
          </p:nvPr>
        </p:nvSpPr>
        <p:spPr>
          <a:prstGeom prst="rect">
            <a:avLst/>
          </a:prstGeom>
        </p:spPr>
        <p:txBody>
          <a:bodyPr/>
          <a:lstStyle/>
          <a:p>
            <a:pPr/>
          </a:p>
        </p:txBody>
      </p:sp>
      <p:sp>
        <p:nvSpPr>
          <p:cNvPr id="175" name="Shape 175"/>
          <p:cNvSpPr/>
          <p:nvPr>
            <p:ph type="body" sz="quarter" idx="1"/>
          </p:nvPr>
        </p:nvSpPr>
        <p:spPr>
          <a:prstGeom prst="rect">
            <a:avLst/>
          </a:prstGeom>
        </p:spPr>
        <p:txBody>
          <a:bodyPr/>
          <a:lstStyle/>
          <a:p>
            <a:pPr/>
            <a:r>
              <a:t>Pointer sind die Benutzerrepräsentation auf dem Desktop. Im Prinzip wie ein reduzierter Avatar in VR Umgebungen.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Shape 195"/>
          <p:cNvSpPr/>
          <p:nvPr>
            <p:ph type="sldImg"/>
          </p:nvPr>
        </p:nvSpPr>
        <p:spPr>
          <a:prstGeom prst="rect">
            <a:avLst/>
          </a:prstGeom>
        </p:spPr>
        <p:txBody>
          <a:bodyPr/>
          <a:lstStyle/>
          <a:p>
            <a:pPr/>
          </a:p>
        </p:txBody>
      </p:sp>
      <p:sp>
        <p:nvSpPr>
          <p:cNvPr id="196" name="Shape 196"/>
          <p:cNvSpPr/>
          <p:nvPr>
            <p:ph type="body" sz="quarter" idx="1"/>
          </p:nvPr>
        </p:nvSpPr>
        <p:spPr>
          <a:prstGeom prst="rect">
            <a:avLst/>
          </a:prstGeom>
        </p:spPr>
        <p:txBody>
          <a:bodyPr/>
          <a:lstStyle/>
          <a:p>
            <a:pPr/>
            <a:r>
              <a:t>Beispiele für verschiedene Stile von Windows: Personalisierung ist möglich und wird genutzt.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Shape 219"/>
          <p:cNvSpPr/>
          <p:nvPr>
            <p:ph type="sldImg"/>
          </p:nvPr>
        </p:nvSpPr>
        <p:spPr>
          <a:prstGeom prst="rect">
            <a:avLst/>
          </a:prstGeom>
        </p:spPr>
        <p:txBody>
          <a:bodyPr/>
          <a:lstStyle/>
          <a:p>
            <a:pPr/>
          </a:p>
        </p:txBody>
      </p:sp>
      <p:sp>
        <p:nvSpPr>
          <p:cNvPr id="220" name="Shape 220"/>
          <p:cNvSpPr/>
          <p:nvPr>
            <p:ph type="body" sz="quarter" idx="1"/>
          </p:nvPr>
        </p:nvSpPr>
        <p:spPr>
          <a:prstGeom prst="rect">
            <a:avLst/>
          </a:prstGeom>
        </p:spPr>
        <p:txBody>
          <a:bodyPr/>
          <a:lstStyle/>
          <a:p>
            <a:pPr/>
            <a:r>
              <a:t>Verschiedene Arten von Pop-Up/Kontexmenüs (Quelle: eigene Screenshots). Links Taskbar-Pop-Up mit Optionen für Terminal. Mitte: Finder-PopUp, recht: Vorschau Pop-Up im Text.</a:t>
            </a:r>
          </a:p>
          <a:p>
            <a:pPr/>
            <a:r>
              <a:t>Interessante Frage ist wo das Pop-Up erscheint. Oft rechts-unterhalb der Mauszeiger Position (Mitte/rechts), manchmal aber auch in Abhängigkeit vom Bildelement selbst (Links).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Shape 228"/>
          <p:cNvSpPr/>
          <p:nvPr>
            <p:ph type="sldImg"/>
          </p:nvPr>
        </p:nvSpPr>
        <p:spPr>
          <a:prstGeom prst="rect">
            <a:avLst/>
          </a:prstGeom>
        </p:spPr>
        <p:txBody>
          <a:bodyPr/>
          <a:lstStyle/>
          <a:p>
            <a:pPr/>
          </a:p>
        </p:txBody>
      </p:sp>
      <p:sp>
        <p:nvSpPr>
          <p:cNvPr id="229" name="Shape 229"/>
          <p:cNvSpPr/>
          <p:nvPr>
            <p:ph type="body" sz="quarter" idx="1"/>
          </p:nvPr>
        </p:nvSpPr>
        <p:spPr>
          <a:prstGeom prst="rect">
            <a:avLst/>
          </a:prstGeom>
        </p:spPr>
        <p:txBody>
          <a:bodyPr/>
          <a:lstStyle/>
          <a:p>
            <a:pPr/>
            <a:r>
              <a:t>Radiale Torten Menüs, einfach, verschachtelt und dann als Marking Menü.</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Shape 236"/>
          <p:cNvSpPr/>
          <p:nvPr>
            <p:ph type="sldImg"/>
          </p:nvPr>
        </p:nvSpPr>
        <p:spPr>
          <a:prstGeom prst="rect">
            <a:avLst/>
          </a:prstGeom>
        </p:spPr>
        <p:txBody>
          <a:bodyPr/>
          <a:lstStyle/>
          <a:p>
            <a:pPr/>
          </a:p>
        </p:txBody>
      </p:sp>
      <p:sp>
        <p:nvSpPr>
          <p:cNvPr id="237" name="Shape 237"/>
          <p:cNvSpPr/>
          <p:nvPr>
            <p:ph type="body" sz="quarter" idx="1"/>
          </p:nvPr>
        </p:nvSpPr>
        <p:spPr>
          <a:prstGeom prst="rect">
            <a:avLst/>
          </a:prstGeom>
        </p:spPr>
        <p:txBody>
          <a:bodyPr/>
          <a:lstStyle/>
          <a:p>
            <a:pPr/>
            <a:r>
              <a:t>A demonstration of the differences between marking menus, linear menus, and pie menus is shown. Shows the "marking" property of marking menus and the property of scale independence.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Shape 337"/>
          <p:cNvSpPr/>
          <p:nvPr>
            <p:ph type="sldImg"/>
          </p:nvPr>
        </p:nvSpPr>
        <p:spPr>
          <a:prstGeom prst="rect">
            <a:avLst/>
          </a:prstGeom>
        </p:spPr>
        <p:txBody>
          <a:bodyPr/>
          <a:lstStyle/>
          <a:p>
            <a:pPr/>
          </a:p>
        </p:txBody>
      </p:sp>
      <p:sp>
        <p:nvSpPr>
          <p:cNvPr id="338" name="Shape 338"/>
          <p:cNvSpPr/>
          <p:nvPr>
            <p:ph type="body" sz="quarter" idx="1"/>
          </p:nvPr>
        </p:nvSpPr>
        <p:spPr>
          <a:prstGeom prst="rect">
            <a:avLst/>
          </a:prstGeom>
        </p:spPr>
        <p:txBody>
          <a:bodyPr/>
          <a:lstStyle/>
          <a:p>
            <a:pPr/>
            <a:r>
              <a:t>Links ein Beispiel für einen WYSIWYG Editor, rechts ein Latex-File, das erst nach der Kompilierung das endgültige Schriftbild erzeugt. </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MI Buch Master">
    <p:spTree>
      <p:nvGrpSpPr>
        <p:cNvPr id="1" name=""/>
        <p:cNvGrpSpPr/>
        <p:nvPr/>
      </p:nvGrpSpPr>
      <p:grpSpPr>
        <a:xfrm>
          <a:off x="0" y="0"/>
          <a:ext cx="0" cy="0"/>
          <a:chOff x="0" y="0"/>
          <a:chExt cx="0" cy="0"/>
        </a:xfrm>
      </p:grpSpPr>
      <p:sp>
        <p:nvSpPr>
          <p:cNvPr id="13" name="Titeltext"/>
          <p:cNvSpPr txBox="1"/>
          <p:nvPr>
            <p:ph type="title"/>
          </p:nvPr>
        </p:nvSpPr>
        <p:spPr>
          <a:prstGeom prst="rect">
            <a:avLst/>
          </a:prstGeom>
        </p:spPr>
        <p:txBody>
          <a:bodyPr/>
          <a:lstStyle/>
          <a:p>
            <a:pPr/>
            <a:r>
              <a:t>Titeltext</a:t>
            </a:r>
          </a:p>
        </p:txBody>
      </p:sp>
      <p:sp>
        <p:nvSpPr>
          <p:cNvPr id="14"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1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 name="Titeltext"/>
          <p:cNvSpPr txBox="1"/>
          <p:nvPr>
            <p:ph type="title"/>
          </p:nvPr>
        </p:nvSpPr>
        <p:spPr>
          <a:xfrm>
            <a:off x="203200" y="205081"/>
            <a:ext cx="12598400" cy="828677"/>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lstStyle/>
          <a:p>
            <a:pPr/>
            <a:r>
              <a:t>Titeltext</a:t>
            </a:r>
          </a:p>
        </p:txBody>
      </p:sp>
      <p:sp>
        <p:nvSpPr>
          <p:cNvPr id="5" name="Textebene 1…"/>
          <p:cNvSpPr txBox="1"/>
          <p:nvPr>
            <p:ph type="body" idx="1"/>
          </p:nvPr>
        </p:nvSpPr>
        <p:spPr>
          <a:xfrm>
            <a:off x="203200" y="1346041"/>
            <a:ext cx="12598400" cy="80120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lvl2pPr marL="765730" indent="-267890">
              <a:spcBef>
                <a:spcPts val="900"/>
              </a:spcBef>
              <a:buChar char="–"/>
              <a:defRPr sz="3000"/>
            </a:lvl2pPr>
            <a:lvl3pPr marL="1167311" indent="-212271">
              <a:spcBef>
                <a:spcPts val="700"/>
              </a:spcBef>
              <a:defRPr sz="2600"/>
            </a:lvl3pPr>
            <a:lvl4pPr marL="1620058" indent="-207818">
              <a:spcBef>
                <a:spcPts val="600"/>
              </a:spcBef>
              <a:buChar char="–"/>
              <a:defRPr sz="2000"/>
            </a:lvl4pPr>
            <a:lvl5pPr marL="2077258" indent="-207818">
              <a:spcBef>
                <a:spcPts val="600"/>
              </a:spcBef>
              <a:buChar char="»"/>
              <a:defRPr sz="2000"/>
            </a:lvl5pPr>
          </a:lstStyle>
          <a:p>
            <a:pPr/>
            <a:r>
              <a:t>Textebene 1</a:t>
            </a:r>
          </a:p>
          <a:p>
            <a:pPr lvl="1"/>
            <a:r>
              <a:t>Textebene 2</a:t>
            </a:r>
          </a:p>
          <a:p>
            <a:pPr lvl="2"/>
            <a:r>
              <a:t>Textebene 3</a:t>
            </a:r>
          </a:p>
          <a:p>
            <a:pPr lvl="3"/>
            <a:r>
              <a:t>Textebene 4</a:t>
            </a:r>
          </a:p>
          <a:p>
            <a:pPr lvl="4"/>
            <a:r>
              <a:t>Textebene 5</a:t>
            </a:r>
          </a:p>
        </p:txBody>
      </p:sp>
      <p:sp>
        <p:nvSpPr>
          <p:cNvPr id="6" name="Foliennummer"/>
          <p:cNvSpPr txBox="1"/>
          <p:nvPr>
            <p:ph type="sldNum" sz="quarter" idx="2"/>
          </p:nvPr>
        </p:nvSpPr>
        <p:spPr>
          <a:xfrm>
            <a:off x="12546999" y="9497434"/>
            <a:ext cx="291749" cy="278664"/>
          </a:xfrm>
          <a:prstGeom prst="rect">
            <a:avLst/>
          </a:prstGeom>
          <a:ln w="3175">
            <a:miter lim="400000"/>
          </a:ln>
        </p:spPr>
        <p:txBody>
          <a:bodyPr wrap="none" lIns="40640" tIns="40640" rIns="40640" bIns="40640">
            <a:spAutoFit/>
          </a:bodyPr>
          <a:lstStyle>
            <a:lvl1pPr marL="0" marR="0" algn="ctr" defTabSz="8255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365492" marR="57799" indent="-32485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1pPr>
      <a:lvl2pPr marL="819308" marR="57799" indent="-321468"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2pPr>
      <a:lvl3pPr marL="1248954" marR="57799" indent="-293914"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3pPr>
      <a:lvl4pPr marL="17863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4pPr>
      <a:lvl5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5pPr>
      <a:lvl6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6pPr>
      <a:lvl7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7pPr>
      <a:lvl8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8pPr>
      <a:lvl9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1pPr>
      <a:lvl2pPr marL="0" marR="0" indent="228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2pPr>
      <a:lvl3pPr marL="0" marR="0" indent="457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3pPr>
      <a:lvl4pPr marL="0" marR="0" indent="685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4pPr>
      <a:lvl5pPr marL="0" marR="0" indent="9144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5pPr>
      <a:lvl6pPr marL="0" marR="0" indent="11430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6pPr>
      <a:lvl7pPr marL="0" marR="0" indent="1371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7pPr>
      <a:lvl8pPr marL="0" marR="0" indent="1600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8pPr>
      <a:lvl9pPr marL="0" marR="0" indent="1828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video" Target="../media/media1.mov"/><Relationship Id="rId4" Type="http://schemas.microsoft.com/office/2007/relationships/media" Target="../media/media1.mov"/><Relationship Id="rId5" Type="http://schemas.openxmlformats.org/officeDocument/2006/relationships/image" Target="../media/image3.png"/><Relationship Id="rId6" Type="http://schemas.openxmlformats.org/officeDocument/2006/relationships/hyperlink" Target="http://www.youtube.com/watch?v=Cn4vC80Pv6Q" TargetMode="Externa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hyperlink" Target="http://blogs.msdn.com/b/b8/archive/2012/05/18/creating-the-windows-8-user-experience.aspx"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hyperlink" Target="http://en.wikipedia.org/wiki/Windows_2.0" TargetMode="Externa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hyperlink" Target="http://blogs.msdn.com/b/b8/archive/2012/05/18/creating-the-windows-8-user-experience.aspx" TargetMode="Externa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en.wikipedia.org/wiki/File:System6.0.8MacII.png#mediaviewer/File:System6.0.8MacII.png" TargetMode="External"/><Relationship Id="rId3" Type="http://schemas.openxmlformats.org/officeDocument/2006/relationships/image" Target="../media/image7.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blogs.msdn.com/b/b8/archive/2012/05/18/creating-the-windows-8-user-experience.aspx" TargetMode="External"/><Relationship Id="rId4" Type="http://schemas.openxmlformats.org/officeDocument/2006/relationships/image" Target="../media/image8.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video" Target="../media/media1.mp4"/><Relationship Id="rId4" Type="http://schemas.microsoft.com/office/2007/relationships/media" Target="../media/media1.mp4"/><Relationship Id="rId5" Type="http://schemas.openxmlformats.org/officeDocument/2006/relationships/image" Target="../media/image9.png"/><Relationship Id="rId6" Type="http://schemas.openxmlformats.org/officeDocument/2006/relationships/hyperlink" Target="http://blogs.msdn.com/b/b8/archive/2012/05/18/creating-the-windows-8-user-experience.aspx" TargetMode="Externa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video" Target="../media/media2.mp4"/><Relationship Id="rId4" Type="http://schemas.microsoft.com/office/2007/relationships/media" Target="../media/media2.mp4"/><Relationship Id="rId5" Type="http://schemas.openxmlformats.org/officeDocument/2006/relationships/image" Target="../media/image10.png"/><Relationship Id="rId6" Type="http://schemas.openxmlformats.org/officeDocument/2006/relationships/hyperlink" Target="http://blogs.msdn.com/b/b8/archive/2012/05/18/creating-the-windows-8-user-experience.aspx" TargetMode="Externa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hyperlink" Target="http://blogs.msdn.com/b/b8/archive/2012/05/18/creating-the-windows-8-user-experience.aspx" TargetMode="Externa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hyperlink" Target="http://blogs.msdn.com/b/b8/archive/2012/05/18/creating-the-windows-8-user-experience.aspx" TargetMode="Externa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hyperlink" Target="http://en.wikipedia.org/wiki/Computer_icon" TargetMode="Externa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hyperlink" Target="http://www.pointerpointer.com/" TargetMode="Externa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4.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9.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video" Target="../media/media3.mp4"/><Relationship Id="rId4" Type="http://schemas.microsoft.com/office/2007/relationships/media" Target="../media/media3.mp4"/><Relationship Id="rId5" Type="http://schemas.openxmlformats.org/officeDocument/2006/relationships/image" Target="../media/image30.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1.png"/><Relationship Id="rId4" Type="http://schemas.openxmlformats.org/officeDocument/2006/relationships/hyperlink" Target="http://en.wikipedia.org/wiki/WYSIWYG" TargetMode="Externa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2.png"/><Relationship Id="rId3" Type="http://schemas.openxmlformats.org/officeDocument/2006/relationships/hyperlink" Target="http://www.userfriendly.org/cartoons/archives/07jul/uf010526.gif"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 name="Mensch-Maschine-Interaktion"/>
          <p:cNvSpPr txBox="1"/>
          <p:nvPr>
            <p:ph type="title"/>
          </p:nvPr>
        </p:nvSpPr>
        <p:spPr>
          <a:prstGeom prst="rect">
            <a:avLst/>
          </a:prstGeom>
        </p:spPr>
        <p:txBody>
          <a:bodyPr/>
          <a:lstStyle/>
          <a:p>
            <a:pPr/>
            <a:r>
              <a:t>Mensch-Maschine-Interaktion</a:t>
            </a:r>
          </a:p>
        </p:txBody>
      </p:sp>
      <p:sp>
        <p:nvSpPr>
          <p:cNvPr id="2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 name="frame3.png" descr="frame3.png"/>
          <p:cNvPicPr>
            <a:picLocks noChangeAspect="1"/>
          </p:cNvPicPr>
          <p:nvPr/>
        </p:nvPicPr>
        <p:blipFill>
          <a:blip r:embed="rId2">
            <a:extLst/>
          </a:blip>
          <a:stretch>
            <a:fillRect/>
          </a:stretch>
        </p:blipFill>
        <p:spPr>
          <a:xfrm>
            <a:off x="1749259" y="1556079"/>
            <a:ext cx="9506282" cy="7419033"/>
          </a:xfrm>
          <a:prstGeom prst="rect">
            <a:avLst/>
          </a:prstGeom>
          <a:ln w="3175"/>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 name="Abgerundetes Rechteck"/>
          <p:cNvSpPr/>
          <p:nvPr/>
        </p:nvSpPr>
        <p:spPr>
          <a:xfrm>
            <a:off x="101599" y="13589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1"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3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3" name="Kapitel 15 - Graphische UI am PC"/>
          <p:cNvSpPr txBox="1"/>
          <p:nvPr>
            <p:ph type="title"/>
          </p:nvPr>
        </p:nvSpPr>
        <p:spPr>
          <a:prstGeom prst="rect">
            <a:avLst/>
          </a:prstGeom>
        </p:spPr>
        <p:txBody>
          <a:bodyPr/>
          <a:lstStyle/>
          <a:p>
            <a:pPr/>
            <a:r>
              <a:t>Kapitel 15 - Graphische UI am PC</a:t>
            </a:r>
          </a:p>
        </p:txBody>
      </p:sp>
      <p:sp>
        <p:nvSpPr>
          <p:cNvPr id="34" name="Personal Computer und Desktop Metapher…"/>
          <p:cNvSpPr txBox="1"/>
          <p:nvPr>
            <p:ph type="body" idx="1"/>
          </p:nvPr>
        </p:nvSpPr>
        <p:spPr>
          <a:prstGeom prst="rect">
            <a:avLst/>
          </a:prstGeom>
        </p:spPr>
        <p:txBody>
          <a:bodyPr/>
          <a:lstStyle/>
          <a:p>
            <a:pPr/>
            <a:r>
              <a:t>Personal Computer und Desktop Metapher</a:t>
            </a:r>
          </a:p>
          <a:p>
            <a:pPr/>
            <a:r>
              <a:t>Das WIMP Konzept</a:t>
            </a:r>
          </a:p>
          <a:p>
            <a:pPr/>
            <a:r>
              <a:t>Fenster und Leisten</a:t>
            </a:r>
          </a:p>
          <a:p>
            <a:pPr/>
            <a:r>
              <a:t>Menü-Techniken</a:t>
            </a:r>
          </a:p>
          <a:p>
            <a:pPr/>
            <a:r>
              <a:t>WYSIWYG</a:t>
            </a:r>
          </a:p>
        </p:txBody>
      </p:sp>
      <p:sp>
        <p:nvSpPr>
          <p:cNvPr id="35"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3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9" name="Die Xerox Star Workstation (von 1981)"/>
          <p:cNvSpPr txBox="1"/>
          <p:nvPr>
            <p:ph type="title"/>
          </p:nvPr>
        </p:nvSpPr>
        <p:spPr>
          <a:prstGeom prst="rect">
            <a:avLst/>
          </a:prstGeom>
        </p:spPr>
        <p:txBody>
          <a:bodyPr/>
          <a:lstStyle/>
          <a:p>
            <a:pPr/>
            <a:r>
              <a:t>Die Xerox Star Workstation (von 1981)</a:t>
            </a:r>
          </a:p>
        </p:txBody>
      </p:sp>
      <p:sp>
        <p:nvSpPr>
          <p:cNvPr id="40"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1" name="Bildschirmfoto 2014-07-07 um 17.11.06.png" descr="Bildschirmfoto 2014-07-07 um 17.11.06.png"/>
          <p:cNvPicPr>
            <a:picLocks noChangeAspect="1"/>
          </p:cNvPicPr>
          <p:nvPr/>
        </p:nvPicPr>
        <p:blipFill>
          <a:blip r:embed="rId3">
            <a:extLst/>
          </a:blip>
          <a:stretch>
            <a:fillRect/>
          </a:stretch>
        </p:blipFill>
        <p:spPr>
          <a:xfrm>
            <a:off x="1636396" y="1581872"/>
            <a:ext cx="9175119" cy="7199456"/>
          </a:xfrm>
          <a:prstGeom prst="rect">
            <a:avLst/>
          </a:prstGeom>
          <a:ln w="3175"/>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4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pic>
        <p:nvPicPr>
          <p:cNvPr id="47" name="XeroxStarUserInterface_1982.mov" descr="XeroxStarUserInterface_1982.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32512" y="-16256"/>
            <a:ext cx="13042901" cy="9782176"/>
          </a:xfrm>
          <a:prstGeom prst="rect">
            <a:avLst/>
          </a:prstGeom>
          <a:ln w="12700">
            <a:miter lim="400000"/>
          </a:ln>
        </p:spPr>
      </p:pic>
      <p:sp>
        <p:nvSpPr>
          <p:cNvPr id="48" name="Beispiel: Xerox Star User Interface (1982)"/>
          <p:cNvSpPr txBox="1"/>
          <p:nvPr>
            <p:ph type="title"/>
          </p:nvPr>
        </p:nvSpPr>
        <p:spPr>
          <a:xfrm>
            <a:off x="-26543" y="8580228"/>
            <a:ext cx="6100679" cy="602198"/>
          </a:xfrm>
          <a:prstGeom prst="rect">
            <a:avLst/>
          </a:prstGeom>
          <a:solidFill>
            <a:srgbClr val="0099CE"/>
          </a:solidFill>
        </p:spPr>
        <p:txBody>
          <a:bodyPr/>
          <a:lstStyle/>
          <a:p>
            <a:pPr>
              <a:defRPr sz="2400">
                <a:solidFill>
                  <a:srgbClr val="FFFFFF"/>
                </a:solidFill>
                <a:uFill>
                  <a:solidFill>
                    <a:srgbClr val="FFFFFF"/>
                  </a:solidFill>
                </a:uFill>
              </a:defRPr>
            </a:pPr>
            <a:r>
              <a:t> Beispiel: Xerox Star User Interface (1982) </a:t>
            </a:r>
            <a:br/>
          </a:p>
        </p:txBody>
      </p:sp>
      <p:sp>
        <p:nvSpPr>
          <p:cNvPr id="49" name="Zum Bearbeiten doppelklicken"/>
          <p:cNvSpPr txBox="1"/>
          <p:nvPr>
            <p:ph type="body" idx="1"/>
          </p:nvPr>
        </p:nvSpPr>
        <p:spPr>
          <a:prstGeom prst="rect">
            <a:avLst/>
          </a:prstGeom>
        </p:spPr>
        <p:txBody>
          <a:bodyPr/>
          <a:lstStyle/>
          <a:p>
            <a:pPr/>
          </a:p>
        </p:txBody>
      </p:sp>
      <p:sp>
        <p:nvSpPr>
          <p:cNvPr id="50"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lvl1pPr defTabSz="585216"/>
          </a:lstStyle>
          <a:p>
            <a:pPr/>
            <a:fld id="{86CB4B4D-7CA3-9044-876B-883B54F8677D}" type="slidenum"/>
          </a:p>
        </p:txBody>
      </p:sp>
      <p:sp>
        <p:nvSpPr>
          <p:cNvPr id="51" name="http://www.youtube.com/watch?v=Cn4vC80Pv6Q"/>
          <p:cNvSpPr txBox="1"/>
          <p:nvPr/>
        </p:nvSpPr>
        <p:spPr>
          <a:xfrm>
            <a:off x="6502400" y="9477375"/>
            <a:ext cx="6518656" cy="308864"/>
          </a:xfrm>
          <a:prstGeom prst="rect">
            <a:avLst/>
          </a:prstGeom>
          <a:ln w="3175">
            <a:miter lim="400000"/>
          </a:ln>
          <a:extLst>
            <a:ext uri="{C572A759-6A51-4108-AA02-DFA0A04FC94B}">
              <ma14:wrappingTextBoxFlag xmlns:ma14="http://schemas.microsoft.com/office/mac/drawingml/2011/main" val="1"/>
            </a:ext>
          </a:extLst>
        </p:spPr>
        <p:txBody>
          <a:bodyPr lIns="65023" tIns="65023" rIns="65023" bIns="65023">
            <a:spAutoFit/>
          </a:bodyPr>
          <a:lstStyle>
            <a:lvl1pPr marL="31750" marR="31750" algn="r" defTabSz="711200">
              <a:buClr>
                <a:srgbClr val="000000"/>
              </a:buClr>
              <a:buFont typeface="Calibri"/>
              <a:defRPr sz="1100" u="sng">
                <a:solidFill>
                  <a:srgbClr val="FFFFFF"/>
                </a:solidFill>
                <a:uFill>
                  <a:solidFill>
                    <a:srgbClr val="FFFFFF"/>
                  </a:solidFill>
                </a:uFill>
                <a:latin typeface="Calibri"/>
                <a:ea typeface="Calibri"/>
                <a:cs typeface="Calibri"/>
                <a:sym typeface="Calibri"/>
                <a:hlinkClick r:id="rId6" invalidUrl="" action="" tgtFrame="" tooltip="" history="1" highlightClick="0" endSnd="0"/>
              </a:defRPr>
            </a:lvl1pPr>
          </a:lstStyle>
          <a:p>
            <a:pPr>
              <a:defRPr u="none"/>
            </a:pPr>
            <a:r>
              <a:rPr u="sng">
                <a:hlinkClick r:id="rId6" invalidUrl="" action="" tgtFrame="" tooltip="" history="1" highlightClick="0" endSnd="0"/>
              </a:rPr>
              <a:t>http://www.youtube.com/watch?v=Cn4vC80Pv6Q</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511068" fill="hold"/>
                                        <p:tgtEl>
                                          <p:spTgt spid="47"/>
                                        </p:tgtEl>
                                      </p:cBhvr>
                                    </p:cmd>
                                  </p:childTnLst>
                                </p:cTn>
                              </p:par>
                            </p:childTnLst>
                          </p:cTn>
                        </p:par>
                        <p:par>
                          <p:cTn id="7" fill="hold">
                            <p:stCondLst>
                              <p:cond delay="511068"/>
                            </p:stCondLst>
                            <p:childTnLst>
                              <p:par>
                                <p:cTn id="8" presetClass="exit" nodeType="afterEffect" presetSubtype="0" presetID="1" grpId="2" fill="hold">
                                  <p:stCondLst>
                                    <p:cond delay="2000"/>
                                  </p:stCondLst>
                                  <p:iterate type="el" backwards="0">
                                    <p:tmAbs val="0"/>
                                  </p:iterate>
                                  <p:childTnLst>
                                    <p:set>
                                      <p:cBhvr>
                                        <p:cTn id="9" fill="hold">
                                          <p:stCondLst>
                                            <p:cond delay="0"/>
                                          </p:stCondLst>
                                        </p:cTn>
                                        <p:tgtEl>
                                          <p:spTgt spid="4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0" fill="hold" display="0">
                  <p:stCondLst>
                    <p:cond delay="indefinite"/>
                  </p:stCondLst>
                </p:cTn>
                <p:tgtEl>
                  <p:spTgt spid="47"/>
                </p:tgtEl>
              </p:cMediaNode>
            </p:video>
            <p:seq concurrent="1" prevAc="none" nextAc="seek">
              <p:cTn id="11" evtFilter="cancelBubble" nodeType="interactiveSeq" restart="whenNotActive" fill="hold">
                <p:stCondLst>
                  <p:cond delay="0" evt="onClick">
                    <p:tgtEl>
                      <p:spTgt spid="47"/>
                    </p:tgtEl>
                  </p:cond>
                </p:stCondLst>
                <p:endSync delay="0" evt="end">
                  <p:rtn val="all"/>
                </p:endSync>
                <p:childTnLst>
                  <p:par>
                    <p:cTn id="12" fill="hold">
                      <p:stCondLst>
                        <p:cond delay="0"/>
                      </p:stCondLst>
                      <p:childTnLst>
                        <p:par>
                          <p:cTn id="13" fill="hold">
                            <p:stCondLst>
                              <p:cond delay="0"/>
                            </p:stCondLst>
                            <p:childTnLst>
                              <p:par>
                                <p:cTn id="14" presetClass="mediacall" nodeType="clickEffect" presetSubtype="0" presetID="2" fill="hold">
                                  <p:stCondLst>
                                    <p:cond delay="0"/>
                                  </p:stCondLst>
                                  <p:childTnLst>
                                    <p:cmd type="call" cmd="togglePause">
                                      <p:cBhvr>
                                        <p:cTn id="15" dur="1" fill="hold"/>
                                        <p:tgtEl>
                                          <p:spTgt spid="47"/>
                                        </p:tgtEl>
                                      </p:cBhvr>
                                    </p:cmd>
                                  </p:childTnLst>
                                </p:cTn>
                              </p:par>
                            </p:childTnLst>
                          </p:cTn>
                        </p:par>
                      </p:childTnLst>
                    </p:cTn>
                  </p:par>
                </p:childTnLst>
              </p:cTn>
              <p:nextCondLst>
                <p:cond delay="0" evt="onClick">
                  <p:tgtEl>
                    <p:spTgt spid="47"/>
                  </p:tgtEl>
                </p:cond>
              </p:nextCondLst>
            </p:seq>
          </p:childTnLst>
        </p:cTn>
      </p:par>
    </p:tnLst>
    <p:bldLst>
      <p:bldP build="whole" bldLvl="1" animBg="1" rev="0" advAuto="0" spid="48" grpId="2"/>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5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7" name="Windows 1"/>
          <p:cNvSpPr txBox="1"/>
          <p:nvPr>
            <p:ph type="title"/>
          </p:nvPr>
        </p:nvSpPr>
        <p:spPr>
          <a:prstGeom prst="rect">
            <a:avLst/>
          </a:prstGeom>
        </p:spPr>
        <p:txBody>
          <a:bodyPr/>
          <a:lstStyle/>
          <a:p>
            <a:pPr/>
            <a:r>
              <a:t>Windows 1</a:t>
            </a:r>
          </a:p>
        </p:txBody>
      </p:sp>
      <p:sp>
        <p:nvSpPr>
          <p:cNvPr id="58"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9" name="Bild" descr="Bild"/>
          <p:cNvPicPr>
            <a:picLocks noChangeAspect="1"/>
          </p:cNvPicPr>
          <p:nvPr/>
        </p:nvPicPr>
        <p:blipFill>
          <a:blip r:embed="rId3">
            <a:extLst/>
          </a:blip>
          <a:stretch>
            <a:fillRect/>
          </a:stretch>
        </p:blipFill>
        <p:spPr>
          <a:xfrm>
            <a:off x="666990" y="1636073"/>
            <a:ext cx="11839700" cy="6481454"/>
          </a:xfrm>
          <a:prstGeom prst="rect">
            <a:avLst/>
          </a:prstGeom>
          <a:ln w="3175"/>
        </p:spPr>
      </p:pic>
      <p:sp>
        <p:nvSpPr>
          <p:cNvPr id="60" name="Quelle: http://blogs.msdn.com/b/b8/archive/2012/05/18/creating-the-windows-8-user-experience.aspx"/>
          <p:cNvSpPr txBox="1"/>
          <p:nvPr/>
        </p:nvSpPr>
        <p:spPr>
          <a:xfrm>
            <a:off x="2533022" y="9035148"/>
            <a:ext cx="8107636" cy="27866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1400"/>
            </a:pPr>
            <a:r>
              <a:t>Quelle: </a:t>
            </a:r>
            <a:r>
              <a:rPr u="sng">
                <a:hlinkClick r:id="rId4" invalidUrl="" action="" tgtFrame="" tooltip="" history="1" highlightClick="0" endSnd="0"/>
              </a:rPr>
              <a:t>http://blogs.msdn.com/b/b8/archive/2012/05/18/creating-the-windows-8-user-experience.aspx</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6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6" name="Comments on Mouse Usage in Windows 1"/>
          <p:cNvSpPr txBox="1"/>
          <p:nvPr>
            <p:ph type="title"/>
          </p:nvPr>
        </p:nvSpPr>
        <p:spPr>
          <a:prstGeom prst="rect">
            <a:avLst/>
          </a:prstGeom>
        </p:spPr>
        <p:txBody>
          <a:bodyPr/>
          <a:lstStyle/>
          <a:p>
            <a:pPr/>
            <a:r>
              <a:t>Comments on Mouse Usage in Windows 1</a:t>
            </a:r>
          </a:p>
        </p:txBody>
      </p:sp>
      <p:sp>
        <p:nvSpPr>
          <p:cNvPr id="67" name="“Mice are nice ideas, but of dubious value for business users” (George Vinall, PC Week, April 24, 1984)…"/>
          <p:cNvSpPr txBox="1"/>
          <p:nvPr>
            <p:ph type="body" idx="1"/>
          </p:nvPr>
        </p:nvSpPr>
        <p:spPr>
          <a:prstGeom prst="rect">
            <a:avLst/>
          </a:prstGeom>
        </p:spPr>
        <p:txBody>
          <a:bodyPr/>
          <a:lstStyle/>
          <a:p>
            <a:pPr>
              <a:defRPr sz="3000"/>
            </a:pPr>
            <a:r>
              <a:t>“Mice are nice ideas, but of dubious value for business users” (George Vinall, PC Week, April 24, 1984)</a:t>
            </a:r>
          </a:p>
          <a:p>
            <a:pPr>
              <a:defRPr sz="3000"/>
            </a:pPr>
            <a:r>
              <a:t>“There is no evidence that people want to use these things.” (John C. Dvorak, San Francisco Examiner, February 19, 1984)</a:t>
            </a:r>
          </a:p>
          <a:p>
            <a:pPr>
              <a:defRPr sz="3000"/>
            </a:pPr>
            <a:r>
              <a:t>“I was having lots of fun, but in the back of my corporate mind, I couldn't help but think about productivity.” (George Vinall, PC Week, April 24, 1984)</a:t>
            </a:r>
          </a:p>
          <a:p>
            <a:pPr>
              <a:defRPr sz="3000"/>
            </a:pPr>
            <a:r>
              <a:t>“Does the mouse make the computer more accessible, more friendly, to certain target audiences such as executives? The answer is no.” (Computerworld, October 31, 1983)</a:t>
            </a:r>
          </a:p>
          <a:p>
            <a:pPr>
              <a:defRPr sz="3000"/>
            </a:pPr>
            <a:r>
              <a:t>“There is no possibility that this device will feel more comfortable to the executive than the keyboard. Because of its ‘rollability,’ the mouse has the aura of a gimmick…” (Computerworld, October 31, 1983)</a:t>
            </a:r>
          </a:p>
          <a:p>
            <a:pPr>
              <a:defRPr sz="3000"/>
            </a:pPr>
            <a:r>
              <a:t>“The mouse and its friends are merely diversions in this process. What sounds revolutionary does not necessarily help anyone with anything, and therein lies the true test of commercial longevity.” (David A. Kay, Datamation, October 1983)</a:t>
            </a:r>
          </a:p>
        </p:txBody>
      </p:sp>
      <p:sp>
        <p:nvSpPr>
          <p:cNvPr id="68"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7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72" name="Windows 2"/>
          <p:cNvSpPr txBox="1"/>
          <p:nvPr>
            <p:ph type="title"/>
          </p:nvPr>
        </p:nvSpPr>
        <p:spPr>
          <a:prstGeom prst="rect">
            <a:avLst/>
          </a:prstGeom>
        </p:spPr>
        <p:txBody>
          <a:bodyPr/>
          <a:lstStyle/>
          <a:p>
            <a:pPr/>
            <a:r>
              <a:t>Windows 2</a:t>
            </a:r>
          </a:p>
        </p:txBody>
      </p:sp>
      <p:sp>
        <p:nvSpPr>
          <p:cNvPr id="73"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4" name="Bild" descr="Bild"/>
          <p:cNvPicPr>
            <a:picLocks noChangeAspect="1"/>
          </p:cNvPicPr>
          <p:nvPr/>
        </p:nvPicPr>
        <p:blipFill>
          <a:blip r:embed="rId3">
            <a:extLst/>
          </a:blip>
          <a:stretch>
            <a:fillRect/>
          </a:stretch>
        </p:blipFill>
        <p:spPr>
          <a:xfrm>
            <a:off x="1013073" y="1148600"/>
            <a:ext cx="10978654" cy="8233991"/>
          </a:xfrm>
          <a:prstGeom prst="rect">
            <a:avLst/>
          </a:prstGeom>
          <a:ln w="3175"/>
        </p:spPr>
      </p:pic>
      <p:sp>
        <p:nvSpPr>
          <p:cNvPr id="75" name="Quelle: Wikipedia, http://en.wikipedia.org/wiki/Windows_2.0"/>
          <p:cNvSpPr txBox="1"/>
          <p:nvPr/>
        </p:nvSpPr>
        <p:spPr>
          <a:xfrm>
            <a:off x="6400578" y="730524"/>
            <a:ext cx="5550371" cy="30323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1600"/>
            </a:pPr>
            <a:r>
              <a:t>Quelle: Wikipedia, </a:t>
            </a:r>
            <a:r>
              <a:rPr u="sng">
                <a:hlinkClick r:id="rId4" invalidUrl="" action="" tgtFrame="" tooltip="" history="1" highlightClick="0" endSnd="0"/>
              </a:rPr>
              <a:t>http://en.wikipedia.org/wiki/Windows_2.0</a:t>
            </a:r>
            <a:r>
              <a:t> </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8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81" name="Windows 3"/>
          <p:cNvSpPr txBox="1"/>
          <p:nvPr>
            <p:ph type="title"/>
          </p:nvPr>
        </p:nvSpPr>
        <p:spPr>
          <a:prstGeom prst="rect">
            <a:avLst/>
          </a:prstGeom>
        </p:spPr>
        <p:txBody>
          <a:bodyPr/>
          <a:lstStyle/>
          <a:p>
            <a:pPr/>
            <a:r>
              <a:t>Windows 3</a:t>
            </a:r>
          </a:p>
        </p:txBody>
      </p:sp>
      <p:sp>
        <p:nvSpPr>
          <p:cNvPr id="82"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3" name="Bild" descr="Bild"/>
          <p:cNvPicPr>
            <a:picLocks noChangeAspect="1"/>
          </p:cNvPicPr>
          <p:nvPr/>
        </p:nvPicPr>
        <p:blipFill>
          <a:blip r:embed="rId3">
            <a:extLst/>
          </a:blip>
          <a:stretch>
            <a:fillRect/>
          </a:stretch>
        </p:blipFill>
        <p:spPr>
          <a:xfrm>
            <a:off x="1148184" y="1171709"/>
            <a:ext cx="10877312" cy="8187773"/>
          </a:xfrm>
          <a:prstGeom prst="rect">
            <a:avLst/>
          </a:prstGeom>
          <a:ln w="3175"/>
        </p:spPr>
      </p:pic>
      <p:sp>
        <p:nvSpPr>
          <p:cNvPr id="84" name="Quelle: http://blogs.msdn.com/b/b8/archive/2012/05/18/creating-the-windows-8-user-experience.aspx"/>
          <p:cNvSpPr txBox="1"/>
          <p:nvPr/>
        </p:nvSpPr>
        <p:spPr>
          <a:xfrm>
            <a:off x="2533022" y="9035148"/>
            <a:ext cx="8107636" cy="27866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1400"/>
            </a:pPr>
            <a:r>
              <a:t>Quelle: </a:t>
            </a:r>
            <a:r>
              <a:rPr u="sng">
                <a:hlinkClick r:id="rId4" invalidUrl="" action="" tgtFrame="" tooltip="" history="1" highlightClick="0" endSnd="0"/>
              </a:rPr>
              <a:t>http://blogs.msdn.com/b/b8/archive/2012/05/18/creating-the-windows-8-user-experience.aspx</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8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0" name="At the Same Time: Mac OS 6"/>
          <p:cNvSpPr txBox="1"/>
          <p:nvPr>
            <p:ph type="title"/>
          </p:nvPr>
        </p:nvSpPr>
        <p:spPr>
          <a:prstGeom prst="rect">
            <a:avLst/>
          </a:prstGeom>
        </p:spPr>
        <p:txBody>
          <a:bodyPr/>
          <a:lstStyle/>
          <a:p>
            <a:pPr/>
            <a:r>
              <a:t>At the Same Time: Mac OS 6</a:t>
            </a:r>
          </a:p>
        </p:txBody>
      </p:sp>
      <p:sp>
        <p:nvSpPr>
          <p:cNvPr id="91" name="Zum Bearbeiten doppelklicken"/>
          <p:cNvSpPr txBox="1"/>
          <p:nvPr>
            <p:ph type="body" idx="1"/>
          </p:nvPr>
        </p:nvSpPr>
        <p:spPr>
          <a:prstGeom prst="rect">
            <a:avLst/>
          </a:prstGeom>
        </p:spPr>
        <p:txBody>
          <a:bodyPr/>
          <a:lstStyle/>
          <a:p>
            <a:pPr/>
          </a:p>
        </p:txBody>
      </p:sp>
      <p:sp>
        <p:nvSpPr>
          <p:cNvPr id="92"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3" name="&quot;System6.0.8MacII&quot; by Self made screenshot.  http://en.wikipedia.org/wiki/File:System6.0.8MacII.png#mediaviewer/File:System6.0.8MacII.png"/>
          <p:cNvSpPr txBox="1"/>
          <p:nvPr/>
        </p:nvSpPr>
        <p:spPr>
          <a:xfrm>
            <a:off x="219547" y="8520575"/>
            <a:ext cx="11907317" cy="7325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"System6.0.8MacII" by Self made screenshot. </a:t>
            </a:r>
            <a:br/>
            <a:r>
              <a:rPr u="sng">
                <a:hlinkClick r:id="rId2" invalidUrl="" action="" tgtFrame="" tooltip="" history="1" highlightClick="0" endSnd="0"/>
              </a:rPr>
              <a:t>http://en.wikipedia.org/wiki/File:System6.0.8MacII.png#mediaviewer/File:System6.0.8MacII.png</a:t>
            </a:r>
          </a:p>
        </p:txBody>
      </p:sp>
      <p:pic>
        <p:nvPicPr>
          <p:cNvPr id="94" name="System6.0.8MacII.png" descr="System6.0.8MacII.png"/>
          <p:cNvPicPr>
            <a:picLocks noChangeAspect="1"/>
          </p:cNvPicPr>
          <p:nvPr/>
        </p:nvPicPr>
        <p:blipFill>
          <a:blip r:embed="rId3">
            <a:extLst/>
          </a:blip>
          <a:stretch>
            <a:fillRect/>
          </a:stretch>
        </p:blipFill>
        <p:spPr>
          <a:xfrm>
            <a:off x="2285807" y="1589807"/>
            <a:ext cx="8081210" cy="6060908"/>
          </a:xfrm>
          <a:prstGeom prst="rect">
            <a:avLst/>
          </a:prstGeom>
          <a:ln w="3175"/>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9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8" name="Windows 95"/>
          <p:cNvSpPr txBox="1"/>
          <p:nvPr>
            <p:ph type="title"/>
          </p:nvPr>
        </p:nvSpPr>
        <p:spPr>
          <a:prstGeom prst="rect">
            <a:avLst/>
          </a:prstGeom>
        </p:spPr>
        <p:txBody>
          <a:bodyPr/>
          <a:lstStyle/>
          <a:p>
            <a:pPr/>
            <a:r>
              <a:t>Windows 95</a:t>
            </a:r>
          </a:p>
        </p:txBody>
      </p:sp>
      <p:sp>
        <p:nvSpPr>
          <p:cNvPr id="9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0" name="Quelle: http://blogs.msdn.com/b/b8/archive/2012/05/18/creating-the-windows-8-user-experience.aspx"/>
          <p:cNvSpPr txBox="1"/>
          <p:nvPr/>
        </p:nvSpPr>
        <p:spPr>
          <a:xfrm>
            <a:off x="2533022" y="9035148"/>
            <a:ext cx="8107636" cy="27866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1400"/>
            </a:pPr>
            <a:r>
              <a:t>Quelle: </a:t>
            </a:r>
            <a:r>
              <a:rPr u="sng">
                <a:hlinkClick r:id="rId3" invalidUrl="" action="" tgtFrame="" tooltip="" history="1" highlightClick="0" endSnd="0"/>
              </a:rPr>
              <a:t>http://blogs.msdn.com/b/b8/archive/2012/05/18/creating-the-windows-8-user-experience.aspx</a:t>
            </a:r>
          </a:p>
        </p:txBody>
      </p:sp>
      <p:pic>
        <p:nvPicPr>
          <p:cNvPr id="101" name="Bild" descr="Bild"/>
          <p:cNvPicPr>
            <a:picLocks noChangeAspect="1"/>
          </p:cNvPicPr>
          <p:nvPr/>
        </p:nvPicPr>
        <p:blipFill>
          <a:blip r:embed="rId4">
            <a:extLst/>
          </a:blip>
          <a:stretch>
            <a:fillRect/>
          </a:stretch>
        </p:blipFill>
        <p:spPr>
          <a:xfrm>
            <a:off x="1211845" y="1073150"/>
            <a:ext cx="10581110" cy="7922606"/>
          </a:xfrm>
          <a:prstGeom prst="rect">
            <a:avLst/>
          </a:prstGeom>
          <a:ln w="3175"/>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10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7" name="Der „Start“-Button von Windows 95"/>
          <p:cNvSpPr txBox="1"/>
          <p:nvPr>
            <p:ph type="title"/>
          </p:nvPr>
        </p:nvSpPr>
        <p:spPr>
          <a:prstGeom prst="rect">
            <a:avLst/>
          </a:prstGeom>
        </p:spPr>
        <p:txBody>
          <a:bodyPr/>
          <a:lstStyle/>
          <a:p>
            <a:pPr/>
            <a:r>
              <a:t>Der „Start“-Button von Windows 95</a:t>
            </a:r>
          </a:p>
        </p:txBody>
      </p:sp>
      <p:sp>
        <p:nvSpPr>
          <p:cNvPr id="108" name="Foliennummer"/>
          <p:cNvSpPr txBox="1"/>
          <p:nvPr>
            <p:ph type="sldNum" sz="quarter" idx="2"/>
          </p:nvPr>
        </p:nvSpPr>
        <p:spPr>
          <a:xfrm>
            <a:off x="12553597" y="9497434"/>
            <a:ext cx="278553"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09" name="Win95Start_high.mp4" descr="Win95Start_high.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1" y="1219200"/>
            <a:ext cx="13004801" cy="7315200"/>
          </a:xfrm>
          <a:prstGeom prst="rect">
            <a:avLst/>
          </a:prstGeom>
          <a:ln w="12700">
            <a:miter lim="400000"/>
          </a:ln>
        </p:spPr>
      </p:pic>
      <p:sp>
        <p:nvSpPr>
          <p:cNvPr id="110" name="Quelle: http://blogs.msdn.com/b/b8/archive/2012/05/18/creating-the-windows-8-user-experience.aspx"/>
          <p:cNvSpPr txBox="1"/>
          <p:nvPr/>
        </p:nvSpPr>
        <p:spPr>
          <a:xfrm>
            <a:off x="2533022" y="9035148"/>
            <a:ext cx="8107636" cy="27866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1400"/>
            </a:pPr>
            <a:r>
              <a:t>Quelle: </a:t>
            </a:r>
            <a:r>
              <a:rPr u="sng">
                <a:hlinkClick r:id="rId6" invalidUrl="" action="" tgtFrame="" tooltip="" history="1" highlightClick="0" endSnd="0"/>
              </a:rPr>
              <a:t>http://blogs.msdn.com/b/b8/archive/2012/05/18/creating-the-windows-8-user-experience.aspx</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3862" fill="hold"/>
                                        <p:tgtEl>
                                          <p:spTgt spid="109"/>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09"/>
                </p:tgtEl>
              </p:cMediaNode>
            </p:video>
            <p:seq concurrent="1" prevAc="none" nextAc="seek">
              <p:cTn id="8" evtFilter="cancelBubble" nodeType="interactiveSeq" restart="whenNotActive" fill="hold">
                <p:stCondLst>
                  <p:cond delay="0" evt="onClick">
                    <p:tgtEl>
                      <p:spTgt spid="109"/>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09"/>
                                        </p:tgtEl>
                                      </p:cBhvr>
                                    </p:cmd>
                                  </p:childTnLst>
                                </p:cTn>
                              </p:par>
                            </p:childTnLst>
                          </p:cTn>
                        </p:par>
                      </p:childTnLst>
                    </p:cTn>
                  </p:par>
                </p:childTnLst>
              </p:cTn>
              <p:nextCondLst>
                <p:cond delay="0" evt="onClick">
                  <p:tgtEl>
                    <p:spTgt spid="109"/>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11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6" name="Usability Probleme mit Windows 95"/>
          <p:cNvSpPr txBox="1"/>
          <p:nvPr>
            <p:ph type="title"/>
          </p:nvPr>
        </p:nvSpPr>
        <p:spPr>
          <a:prstGeom prst="rect">
            <a:avLst/>
          </a:prstGeom>
        </p:spPr>
        <p:txBody>
          <a:bodyPr/>
          <a:lstStyle/>
          <a:p>
            <a:pPr/>
            <a:r>
              <a:t>Usability Probleme mit Windows 95</a:t>
            </a:r>
          </a:p>
        </p:txBody>
      </p:sp>
      <p:sp>
        <p:nvSpPr>
          <p:cNvPr id="11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8" name="Win95UsabilityTesting1993_high (1).mp4" descr="Win95UsabilityTesting1993_high (1).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1219200"/>
            <a:ext cx="13004801" cy="7315200"/>
          </a:xfrm>
          <a:prstGeom prst="rect">
            <a:avLst/>
          </a:prstGeom>
          <a:ln w="12700">
            <a:miter lim="400000"/>
          </a:ln>
        </p:spPr>
      </p:pic>
      <p:sp>
        <p:nvSpPr>
          <p:cNvPr id="119" name="Quelle: http://blogs.msdn.com/b/b8/archive/2012/05/18/creating-the-windows-8-user-experience.aspx"/>
          <p:cNvSpPr txBox="1"/>
          <p:nvPr/>
        </p:nvSpPr>
        <p:spPr>
          <a:xfrm>
            <a:off x="2533022" y="9035148"/>
            <a:ext cx="8107636" cy="27866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1400"/>
            </a:pPr>
            <a:r>
              <a:t>Quelle: </a:t>
            </a:r>
            <a:r>
              <a:rPr u="sng">
                <a:hlinkClick r:id="rId6" invalidUrl="" action="" tgtFrame="" tooltip="" history="1" highlightClick="0" endSnd="0"/>
              </a:rPr>
              <a:t>http://blogs.msdn.com/b/b8/archive/2012/05/18/creating-the-windows-8-user-experience.aspx</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70101" fill="hold"/>
                                        <p:tgtEl>
                                          <p:spTgt spid="11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18"/>
                </p:tgtEl>
              </p:cMediaNode>
            </p:video>
            <p:seq concurrent="1" prevAc="none" nextAc="seek">
              <p:cTn id="8" evtFilter="cancelBubble" nodeType="interactiveSeq" restart="whenNotActive" fill="hold">
                <p:stCondLst>
                  <p:cond delay="0" evt="onClick">
                    <p:tgtEl>
                      <p:spTgt spid="118"/>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18"/>
                                        </p:tgtEl>
                                      </p:cBhvr>
                                    </p:cmd>
                                  </p:childTnLst>
                                </p:cTn>
                              </p:par>
                            </p:childTnLst>
                          </p:cTn>
                        </p:par>
                      </p:childTnLst>
                    </p:cTn>
                  </p:par>
                </p:childTnLst>
              </p:cTn>
              <p:nextCondLst>
                <p:cond delay="0" evt="onClick">
                  <p:tgtEl>
                    <p:spTgt spid="118"/>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12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25" name="Windows XP (2001)"/>
          <p:cNvSpPr txBox="1"/>
          <p:nvPr>
            <p:ph type="title"/>
          </p:nvPr>
        </p:nvSpPr>
        <p:spPr>
          <a:prstGeom prst="rect">
            <a:avLst/>
          </a:prstGeom>
        </p:spPr>
        <p:txBody>
          <a:bodyPr/>
          <a:lstStyle/>
          <a:p>
            <a:pPr/>
            <a:r>
              <a:t>Windows XP (2001)</a:t>
            </a:r>
          </a:p>
        </p:txBody>
      </p:sp>
      <p:sp>
        <p:nvSpPr>
          <p:cNvPr id="12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27" name="Bild" descr="Bild"/>
          <p:cNvPicPr>
            <a:picLocks noChangeAspect="1"/>
          </p:cNvPicPr>
          <p:nvPr/>
        </p:nvPicPr>
        <p:blipFill>
          <a:blip r:embed="rId3">
            <a:extLst/>
          </a:blip>
          <a:stretch>
            <a:fillRect/>
          </a:stretch>
        </p:blipFill>
        <p:spPr>
          <a:xfrm>
            <a:off x="1287867" y="1098073"/>
            <a:ext cx="10597946" cy="7872760"/>
          </a:xfrm>
          <a:prstGeom prst="rect">
            <a:avLst/>
          </a:prstGeom>
          <a:ln w="3175"/>
        </p:spPr>
      </p:pic>
      <p:sp>
        <p:nvSpPr>
          <p:cNvPr id="128" name="Quelle: http://blogs.msdn.com/b/b8/archive/2012/05/18/creating-the-windows-8-user-experience.aspx"/>
          <p:cNvSpPr txBox="1"/>
          <p:nvPr/>
        </p:nvSpPr>
        <p:spPr>
          <a:xfrm>
            <a:off x="2533022" y="9035148"/>
            <a:ext cx="8107636" cy="27866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1400"/>
            </a:pPr>
            <a:r>
              <a:t>Quelle: </a:t>
            </a:r>
            <a:r>
              <a:rPr u="sng">
                <a:hlinkClick r:id="rId4" invalidUrl="" action="" tgtFrame="" tooltip="" history="1" highlightClick="0" endSnd="0"/>
              </a:rPr>
              <a:t>http://blogs.msdn.com/b/b8/archive/2012/05/18/creating-the-windows-8-user-experience.aspx</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13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34" name="Vista, Windows 7, Windows 8"/>
          <p:cNvSpPr txBox="1"/>
          <p:nvPr>
            <p:ph type="title"/>
          </p:nvPr>
        </p:nvSpPr>
        <p:spPr>
          <a:prstGeom prst="rect">
            <a:avLst/>
          </a:prstGeom>
        </p:spPr>
        <p:txBody>
          <a:bodyPr/>
          <a:lstStyle/>
          <a:p>
            <a:pPr/>
            <a:r>
              <a:t>Vista, Windows 7, Windows 8</a:t>
            </a:r>
          </a:p>
        </p:txBody>
      </p:sp>
      <p:sp>
        <p:nvSpPr>
          <p:cNvPr id="13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6" name="Bild" descr="Bild"/>
          <p:cNvPicPr>
            <a:picLocks noChangeAspect="1"/>
          </p:cNvPicPr>
          <p:nvPr/>
        </p:nvPicPr>
        <p:blipFill>
          <a:blip r:embed="rId3">
            <a:extLst/>
          </a:blip>
          <a:stretch>
            <a:fillRect/>
          </a:stretch>
        </p:blipFill>
        <p:spPr>
          <a:xfrm>
            <a:off x="878839" y="1727200"/>
            <a:ext cx="2692401" cy="3352800"/>
          </a:xfrm>
          <a:prstGeom prst="rect">
            <a:avLst/>
          </a:prstGeom>
          <a:ln w="3175"/>
        </p:spPr>
      </p:pic>
      <p:sp>
        <p:nvSpPr>
          <p:cNvPr id="137" name="Vista: Aero Visual Style…"/>
          <p:cNvSpPr txBox="1"/>
          <p:nvPr/>
        </p:nvSpPr>
        <p:spPr>
          <a:xfrm>
            <a:off x="671113" y="5140450"/>
            <a:ext cx="3030228" cy="7325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Vista: Aero Visual Style</a:t>
            </a:r>
          </a:p>
          <a:p>
            <a:pPr/>
            <a:r>
              <a:t>(2006)</a:t>
            </a:r>
          </a:p>
        </p:txBody>
      </p:sp>
      <p:pic>
        <p:nvPicPr>
          <p:cNvPr id="138" name="Bild" descr="Bild"/>
          <p:cNvPicPr>
            <a:picLocks noChangeAspect="1"/>
          </p:cNvPicPr>
          <p:nvPr/>
        </p:nvPicPr>
        <p:blipFill>
          <a:blip r:embed="rId4">
            <a:extLst/>
          </a:blip>
          <a:stretch>
            <a:fillRect/>
          </a:stretch>
        </p:blipFill>
        <p:spPr>
          <a:xfrm>
            <a:off x="4004309" y="2104389"/>
            <a:ext cx="8877301" cy="2984501"/>
          </a:xfrm>
          <a:prstGeom prst="rect">
            <a:avLst/>
          </a:prstGeom>
          <a:ln w="3175"/>
        </p:spPr>
      </p:pic>
      <p:sp>
        <p:nvSpPr>
          <p:cNvPr id="139" name="Windows 7: Neue Tastbar (2009)"/>
          <p:cNvSpPr txBox="1"/>
          <p:nvPr/>
        </p:nvSpPr>
        <p:spPr>
          <a:xfrm>
            <a:off x="3935726" y="5183630"/>
            <a:ext cx="4215495"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Windows 7: Neue Tastbar (2009)</a:t>
            </a:r>
          </a:p>
        </p:txBody>
      </p:sp>
      <p:pic>
        <p:nvPicPr>
          <p:cNvPr id="140" name="Bild" descr="Bild"/>
          <p:cNvPicPr>
            <a:picLocks noChangeAspect="1"/>
          </p:cNvPicPr>
          <p:nvPr/>
        </p:nvPicPr>
        <p:blipFill>
          <a:blip r:embed="rId5">
            <a:extLst/>
          </a:blip>
          <a:srcRect l="7603" t="21084" r="0" b="14255"/>
          <a:stretch>
            <a:fillRect/>
          </a:stretch>
        </p:blipFill>
        <p:spPr>
          <a:xfrm>
            <a:off x="3543696" y="5871646"/>
            <a:ext cx="5917492" cy="2330869"/>
          </a:xfrm>
          <a:prstGeom prst="rect">
            <a:avLst/>
          </a:prstGeom>
          <a:ln w="3175"/>
        </p:spPr>
      </p:pic>
      <p:sp>
        <p:nvSpPr>
          <p:cNvPr id="141" name="Windows 8: Kacheln - Konzepte von mobilen Benutzerschnittstelle für den Desktop PC (2012)"/>
          <p:cNvSpPr txBox="1"/>
          <p:nvPr/>
        </p:nvSpPr>
        <p:spPr>
          <a:xfrm>
            <a:off x="3436884" y="8285942"/>
            <a:ext cx="6299912" cy="732540"/>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spAutoFit/>
          </a:bodyPr>
          <a:lstStyle/>
          <a:p>
            <a:pPr/>
            <a:r>
              <a:t>Windows 8: Kacheln - Konzepte von mobilen Benutzerschnittstelle für den Desktop PC (2012)</a:t>
            </a:r>
          </a:p>
        </p:txBody>
      </p:sp>
      <p:sp>
        <p:nvSpPr>
          <p:cNvPr id="142" name="Quelle: http://blogs.msdn.com/b/b8/archive/2012/05/18/creating-the-windows-8-user-experience.aspx"/>
          <p:cNvSpPr txBox="1"/>
          <p:nvPr/>
        </p:nvSpPr>
        <p:spPr>
          <a:xfrm>
            <a:off x="2533022" y="9101930"/>
            <a:ext cx="8107636" cy="27866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1400"/>
            </a:pPr>
            <a:r>
              <a:t>Quelle: </a:t>
            </a:r>
            <a:r>
              <a:rPr u="sng">
                <a:hlinkClick r:id="rId6" invalidUrl="" action="" tgtFrame="" tooltip="" history="1" highlightClick="0" endSnd="0"/>
              </a:rPr>
              <a:t>http://blogs.msdn.com/b/b8/archive/2012/05/18/creating-the-windows-8-user-experience.aspx</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Abgerundetes Rechteck"/>
          <p:cNvSpPr/>
          <p:nvPr/>
        </p:nvSpPr>
        <p:spPr>
          <a:xfrm>
            <a:off x="101599" y="20193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47"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14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49" name="Kapitel 15 - Graphische UI am PC"/>
          <p:cNvSpPr txBox="1"/>
          <p:nvPr>
            <p:ph type="title"/>
          </p:nvPr>
        </p:nvSpPr>
        <p:spPr>
          <a:prstGeom prst="rect">
            <a:avLst/>
          </a:prstGeom>
        </p:spPr>
        <p:txBody>
          <a:bodyPr/>
          <a:lstStyle/>
          <a:p>
            <a:pPr/>
            <a:r>
              <a:t>Kapitel 15 - Graphische UI am PC</a:t>
            </a:r>
          </a:p>
        </p:txBody>
      </p:sp>
      <p:sp>
        <p:nvSpPr>
          <p:cNvPr id="150" name="Personal Computer und Desktop Metapher…"/>
          <p:cNvSpPr txBox="1"/>
          <p:nvPr>
            <p:ph type="body" idx="1"/>
          </p:nvPr>
        </p:nvSpPr>
        <p:spPr>
          <a:prstGeom prst="rect">
            <a:avLst/>
          </a:prstGeom>
        </p:spPr>
        <p:txBody>
          <a:bodyPr/>
          <a:lstStyle/>
          <a:p>
            <a:pPr/>
            <a:r>
              <a:t>Personal Computer und Desktop Metapher</a:t>
            </a:r>
          </a:p>
          <a:p>
            <a:pPr/>
            <a:r>
              <a:t>Das WIMP Konzept</a:t>
            </a:r>
          </a:p>
          <a:p>
            <a:pPr/>
            <a:r>
              <a:t>Fenster und Leisten</a:t>
            </a:r>
          </a:p>
          <a:p>
            <a:pPr/>
            <a:r>
              <a:t>Menü-Techniken</a:t>
            </a:r>
          </a:p>
          <a:p>
            <a:pPr/>
            <a:r>
              <a:t>WYSIWYG</a:t>
            </a:r>
          </a:p>
        </p:txBody>
      </p:sp>
      <p:sp>
        <p:nvSpPr>
          <p:cNvPr id="15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15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55" name="Icons"/>
          <p:cNvSpPr txBox="1"/>
          <p:nvPr>
            <p:ph type="title"/>
          </p:nvPr>
        </p:nvSpPr>
        <p:spPr>
          <a:prstGeom prst="rect">
            <a:avLst/>
          </a:prstGeom>
        </p:spPr>
        <p:txBody>
          <a:bodyPr/>
          <a:lstStyle/>
          <a:p>
            <a:pPr/>
            <a:r>
              <a:t>Icons</a:t>
            </a:r>
          </a:p>
        </p:txBody>
      </p:sp>
      <p:sp>
        <p:nvSpPr>
          <p:cNvPr id="15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7" name="Bild" descr="Bild"/>
          <p:cNvPicPr>
            <a:picLocks noChangeAspect="1"/>
          </p:cNvPicPr>
          <p:nvPr/>
        </p:nvPicPr>
        <p:blipFill>
          <a:blip r:embed="rId3">
            <a:extLst/>
          </a:blip>
          <a:stretch>
            <a:fillRect/>
          </a:stretch>
        </p:blipFill>
        <p:spPr>
          <a:xfrm>
            <a:off x="1798728" y="1698658"/>
            <a:ext cx="2123707" cy="2166181"/>
          </a:xfrm>
          <a:prstGeom prst="rect">
            <a:avLst/>
          </a:prstGeom>
          <a:ln w="3175"/>
        </p:spPr>
      </p:pic>
      <p:pic>
        <p:nvPicPr>
          <p:cNvPr id="158" name="Bild" descr="Bild"/>
          <p:cNvPicPr>
            <a:picLocks noChangeAspect="1"/>
          </p:cNvPicPr>
          <p:nvPr/>
        </p:nvPicPr>
        <p:blipFill>
          <a:blip r:embed="rId4">
            <a:extLst/>
          </a:blip>
          <a:stretch>
            <a:fillRect/>
          </a:stretch>
        </p:blipFill>
        <p:spPr>
          <a:xfrm>
            <a:off x="1878580" y="6014075"/>
            <a:ext cx="1964004" cy="2166181"/>
          </a:xfrm>
          <a:prstGeom prst="rect">
            <a:avLst/>
          </a:prstGeom>
          <a:ln w="3175"/>
        </p:spPr>
      </p:pic>
      <p:pic>
        <p:nvPicPr>
          <p:cNvPr id="159" name="Bild" descr="Bild"/>
          <p:cNvPicPr>
            <a:picLocks noChangeAspect="1"/>
          </p:cNvPicPr>
          <p:nvPr/>
        </p:nvPicPr>
        <p:blipFill>
          <a:blip r:embed="rId5">
            <a:extLst/>
          </a:blip>
          <a:stretch>
            <a:fillRect/>
          </a:stretch>
        </p:blipFill>
        <p:spPr>
          <a:xfrm>
            <a:off x="1777471" y="3787252"/>
            <a:ext cx="2166180" cy="2166181"/>
          </a:xfrm>
          <a:prstGeom prst="rect">
            <a:avLst/>
          </a:prstGeom>
          <a:ln w="3175"/>
        </p:spPr>
      </p:pic>
      <p:pic>
        <p:nvPicPr>
          <p:cNvPr id="160" name="Bild" descr="Bild"/>
          <p:cNvPicPr>
            <a:picLocks noChangeAspect="1"/>
          </p:cNvPicPr>
          <p:nvPr/>
        </p:nvPicPr>
        <p:blipFill>
          <a:blip r:embed="rId6">
            <a:extLst/>
          </a:blip>
          <a:stretch>
            <a:fillRect/>
          </a:stretch>
        </p:blipFill>
        <p:spPr>
          <a:xfrm>
            <a:off x="6686181" y="272473"/>
            <a:ext cx="5637900" cy="8950166"/>
          </a:xfrm>
          <a:prstGeom prst="rect">
            <a:avLst/>
          </a:prstGeom>
          <a:ln w="3175"/>
        </p:spPr>
      </p:pic>
      <p:sp>
        <p:nvSpPr>
          <p:cNvPr id="161" name="Quelle: http://en.wikipedia.org/wiki/Computer_icon"/>
          <p:cNvSpPr txBox="1"/>
          <p:nvPr/>
        </p:nvSpPr>
        <p:spPr>
          <a:xfrm>
            <a:off x="329324" y="9074152"/>
            <a:ext cx="4094981" cy="27866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1400"/>
            </a:pPr>
            <a:r>
              <a:t>Quelle: </a:t>
            </a:r>
            <a:r>
              <a:rPr u="sng">
                <a:hlinkClick r:id="rId7" invalidUrl="" action="" tgtFrame="" tooltip="" history="1" highlightClick="0" endSnd="0"/>
              </a:rPr>
              <a:t>http://en.wikipedia.org/wiki/Computer_icon</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16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7" name="Pointer"/>
          <p:cNvSpPr txBox="1"/>
          <p:nvPr>
            <p:ph type="title"/>
          </p:nvPr>
        </p:nvSpPr>
        <p:spPr>
          <a:prstGeom prst="rect">
            <a:avLst/>
          </a:prstGeom>
        </p:spPr>
        <p:txBody>
          <a:bodyPr/>
          <a:lstStyle/>
          <a:p>
            <a:pPr/>
            <a:r>
              <a:t>Pointer</a:t>
            </a:r>
          </a:p>
        </p:txBody>
      </p:sp>
      <p:sp>
        <p:nvSpPr>
          <p:cNvPr id="16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9" name="Bild" descr="Bild"/>
          <p:cNvPicPr>
            <a:picLocks noChangeAspect="1"/>
          </p:cNvPicPr>
          <p:nvPr/>
        </p:nvPicPr>
        <p:blipFill>
          <a:blip r:embed="rId3">
            <a:extLst/>
          </a:blip>
          <a:stretch>
            <a:fillRect/>
          </a:stretch>
        </p:blipFill>
        <p:spPr>
          <a:xfrm>
            <a:off x="2078072" y="1417279"/>
            <a:ext cx="8101147" cy="6083823"/>
          </a:xfrm>
          <a:prstGeom prst="rect">
            <a:avLst/>
          </a:prstGeom>
          <a:ln w="3175"/>
        </p:spPr>
      </p:pic>
      <p:pic>
        <p:nvPicPr>
          <p:cNvPr id="170" name="Bild" descr="Bild"/>
          <p:cNvPicPr>
            <a:picLocks noChangeAspect="1"/>
          </p:cNvPicPr>
          <p:nvPr/>
        </p:nvPicPr>
        <p:blipFill>
          <a:blip r:embed="rId4">
            <a:extLst/>
          </a:blip>
          <a:stretch>
            <a:fillRect/>
          </a:stretch>
        </p:blipFill>
        <p:spPr>
          <a:xfrm>
            <a:off x="849818" y="7258787"/>
            <a:ext cx="2044701" cy="1308101"/>
          </a:xfrm>
          <a:prstGeom prst="rect">
            <a:avLst/>
          </a:prstGeom>
          <a:ln w="3175"/>
        </p:spPr>
      </p:pic>
      <p:pic>
        <p:nvPicPr>
          <p:cNvPr id="171" name="Bild" descr="Bild"/>
          <p:cNvPicPr>
            <a:picLocks noChangeAspect="1"/>
          </p:cNvPicPr>
          <p:nvPr/>
        </p:nvPicPr>
        <p:blipFill>
          <a:blip r:embed="rId5">
            <a:extLst/>
          </a:blip>
          <a:stretch>
            <a:fillRect/>
          </a:stretch>
        </p:blipFill>
        <p:spPr>
          <a:xfrm>
            <a:off x="3766736" y="7438845"/>
            <a:ext cx="1066801" cy="1143001"/>
          </a:xfrm>
          <a:prstGeom prst="rect">
            <a:avLst/>
          </a:prstGeom>
          <a:ln w="3175"/>
        </p:spPr>
      </p:pic>
      <p:pic>
        <p:nvPicPr>
          <p:cNvPr id="172" name="Bild" descr="Bild"/>
          <p:cNvPicPr>
            <a:picLocks noChangeAspect="1"/>
          </p:cNvPicPr>
          <p:nvPr/>
        </p:nvPicPr>
        <p:blipFill>
          <a:blip r:embed="rId6">
            <a:extLst/>
          </a:blip>
          <a:srcRect l="32346" t="0" r="24637" b="0"/>
          <a:stretch>
            <a:fillRect/>
          </a:stretch>
        </p:blipFill>
        <p:spPr>
          <a:xfrm>
            <a:off x="5317342" y="7392137"/>
            <a:ext cx="3081182" cy="1041401"/>
          </a:xfrm>
          <a:prstGeom prst="rect">
            <a:avLst/>
          </a:prstGeom>
          <a:ln w="3175"/>
        </p:spPr>
      </p:pic>
      <p:sp>
        <p:nvSpPr>
          <p:cNvPr id="173" name="Helps to find your pointer:…"/>
          <p:cNvSpPr txBox="1"/>
          <p:nvPr/>
        </p:nvSpPr>
        <p:spPr>
          <a:xfrm>
            <a:off x="9077499" y="7546567"/>
            <a:ext cx="3894485" cy="7325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Helps to find your pointer:</a:t>
            </a:r>
          </a:p>
          <a:p>
            <a:pPr/>
            <a:r>
              <a:rPr u="sng">
                <a:hlinkClick r:id="rId7" invalidUrl="" action="" tgtFrame="" tooltip="" history="1" highlightClick="0" endSnd="0"/>
              </a:rPr>
              <a:t>http://www.pointerpointer.com/</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Abgerundetes Rechteck"/>
          <p:cNvSpPr/>
          <p:nvPr/>
        </p:nvSpPr>
        <p:spPr>
          <a:xfrm>
            <a:off x="101599" y="26797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78"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17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80" name="Kapitel 15 - Graphische UI am PC"/>
          <p:cNvSpPr txBox="1"/>
          <p:nvPr>
            <p:ph type="title"/>
          </p:nvPr>
        </p:nvSpPr>
        <p:spPr>
          <a:prstGeom prst="rect">
            <a:avLst/>
          </a:prstGeom>
        </p:spPr>
        <p:txBody>
          <a:bodyPr/>
          <a:lstStyle/>
          <a:p>
            <a:pPr/>
            <a:r>
              <a:t>Kapitel 15 - Graphische UI am PC</a:t>
            </a:r>
          </a:p>
        </p:txBody>
      </p:sp>
      <p:sp>
        <p:nvSpPr>
          <p:cNvPr id="181" name="Personal Computer und Desktop Metapher…"/>
          <p:cNvSpPr txBox="1"/>
          <p:nvPr>
            <p:ph type="body" idx="1"/>
          </p:nvPr>
        </p:nvSpPr>
        <p:spPr>
          <a:prstGeom prst="rect">
            <a:avLst/>
          </a:prstGeom>
        </p:spPr>
        <p:txBody>
          <a:bodyPr/>
          <a:lstStyle/>
          <a:p>
            <a:pPr/>
            <a:r>
              <a:t>Personal Computer und Desktop Metapher</a:t>
            </a:r>
          </a:p>
          <a:p>
            <a:pPr/>
            <a:r>
              <a:t>Das WIMP Konzept</a:t>
            </a:r>
          </a:p>
          <a:p>
            <a:pPr/>
            <a:r>
              <a:t>Fenster und Leisten</a:t>
            </a:r>
          </a:p>
          <a:p>
            <a:pPr/>
            <a:r>
              <a:t>Menü-Techniken</a:t>
            </a:r>
          </a:p>
          <a:p>
            <a:pPr/>
            <a:r>
              <a:t>WYSIWYG</a:t>
            </a:r>
          </a:p>
        </p:txBody>
      </p:sp>
      <p:sp>
        <p:nvSpPr>
          <p:cNvPr id="18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18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86" name="Elemente eines Fensters für Desktop PC"/>
          <p:cNvSpPr txBox="1"/>
          <p:nvPr>
            <p:ph type="title"/>
          </p:nvPr>
        </p:nvSpPr>
        <p:spPr>
          <a:prstGeom prst="rect">
            <a:avLst/>
          </a:prstGeom>
        </p:spPr>
        <p:txBody>
          <a:bodyPr/>
          <a:lstStyle/>
          <a:p>
            <a:pPr/>
            <a:r>
              <a:t>Elemente eines Fensters für Desktop PC</a:t>
            </a:r>
          </a:p>
        </p:txBody>
      </p:sp>
      <p:sp>
        <p:nvSpPr>
          <p:cNvPr id="18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8" name="Bildschirmfoto 2014-07-07 um 17.13.24.png" descr="Bildschirmfoto 2014-07-07 um 17.13.24.png"/>
          <p:cNvPicPr>
            <a:picLocks noChangeAspect="1"/>
          </p:cNvPicPr>
          <p:nvPr/>
        </p:nvPicPr>
        <p:blipFill>
          <a:blip r:embed="rId2">
            <a:extLst/>
          </a:blip>
          <a:stretch>
            <a:fillRect/>
          </a:stretch>
        </p:blipFill>
        <p:spPr>
          <a:xfrm>
            <a:off x="292717" y="2569558"/>
            <a:ext cx="12419366" cy="4614484"/>
          </a:xfrm>
          <a:prstGeom prst="rect">
            <a:avLst/>
          </a:prstGeom>
          <a:ln w="3175"/>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19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92" name="Window Decorations"/>
          <p:cNvSpPr txBox="1"/>
          <p:nvPr>
            <p:ph type="title"/>
          </p:nvPr>
        </p:nvSpPr>
        <p:spPr>
          <a:prstGeom prst="rect">
            <a:avLst/>
          </a:prstGeom>
        </p:spPr>
        <p:txBody>
          <a:bodyPr/>
          <a:lstStyle/>
          <a:p>
            <a:pPr/>
            <a:r>
              <a:t>Window Decorations</a:t>
            </a:r>
          </a:p>
        </p:txBody>
      </p:sp>
      <p:sp>
        <p:nvSpPr>
          <p:cNvPr id="19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4" name="Bildschirmfoto 2014-07-07 um 18.47.50.png" descr="Bildschirmfoto 2014-07-07 um 18.47.50.png"/>
          <p:cNvPicPr>
            <a:picLocks noChangeAspect="1"/>
          </p:cNvPicPr>
          <p:nvPr/>
        </p:nvPicPr>
        <p:blipFill>
          <a:blip r:embed="rId3">
            <a:extLst/>
          </a:blip>
          <a:stretch>
            <a:fillRect/>
          </a:stretch>
        </p:blipFill>
        <p:spPr>
          <a:xfrm>
            <a:off x="-1" y="2484184"/>
            <a:ext cx="13004801" cy="4955664"/>
          </a:xfrm>
          <a:prstGeom prst="rect">
            <a:avLst/>
          </a:prstGeom>
          <a:ln w="3175"/>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Abgerundetes Rechteck"/>
          <p:cNvSpPr/>
          <p:nvPr/>
        </p:nvSpPr>
        <p:spPr>
          <a:xfrm>
            <a:off x="101599" y="33401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99"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20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01" name="Kapitel 15 - Graphische UI am PC"/>
          <p:cNvSpPr txBox="1"/>
          <p:nvPr>
            <p:ph type="title"/>
          </p:nvPr>
        </p:nvSpPr>
        <p:spPr>
          <a:prstGeom prst="rect">
            <a:avLst/>
          </a:prstGeom>
        </p:spPr>
        <p:txBody>
          <a:bodyPr/>
          <a:lstStyle/>
          <a:p>
            <a:pPr/>
            <a:r>
              <a:t>Kapitel 15 - Graphische UI am PC</a:t>
            </a:r>
          </a:p>
        </p:txBody>
      </p:sp>
      <p:sp>
        <p:nvSpPr>
          <p:cNvPr id="202" name="Personal Computer und Desktop Metapher…"/>
          <p:cNvSpPr txBox="1"/>
          <p:nvPr>
            <p:ph type="body" idx="1"/>
          </p:nvPr>
        </p:nvSpPr>
        <p:spPr>
          <a:prstGeom prst="rect">
            <a:avLst/>
          </a:prstGeom>
        </p:spPr>
        <p:txBody>
          <a:bodyPr/>
          <a:lstStyle/>
          <a:p>
            <a:pPr/>
            <a:r>
              <a:t>Personal Computer und Desktop Metapher</a:t>
            </a:r>
          </a:p>
          <a:p>
            <a:pPr/>
            <a:r>
              <a:t>Das WIMP Konzept</a:t>
            </a:r>
          </a:p>
          <a:p>
            <a:pPr/>
            <a:r>
              <a:t>Fenster und Leisten</a:t>
            </a:r>
          </a:p>
          <a:p>
            <a:pPr/>
            <a:r>
              <a:t>Menü-Techniken</a:t>
            </a:r>
          </a:p>
          <a:p>
            <a:pPr/>
            <a:r>
              <a:t>WYSIWYG</a:t>
            </a:r>
          </a:p>
        </p:txBody>
      </p:sp>
      <p:sp>
        <p:nvSpPr>
          <p:cNvPr id="20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20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07" name="Pull-Down-Menüs"/>
          <p:cNvSpPr txBox="1"/>
          <p:nvPr>
            <p:ph type="title"/>
          </p:nvPr>
        </p:nvSpPr>
        <p:spPr>
          <a:prstGeom prst="rect">
            <a:avLst/>
          </a:prstGeom>
        </p:spPr>
        <p:txBody>
          <a:bodyPr/>
          <a:lstStyle/>
          <a:p>
            <a:pPr/>
            <a:r>
              <a:t>Pull-Down-Menüs</a:t>
            </a:r>
          </a:p>
        </p:txBody>
      </p:sp>
      <p:sp>
        <p:nvSpPr>
          <p:cNvPr id="208" name="Zum Bearbeiten doppelklicken"/>
          <p:cNvSpPr txBox="1"/>
          <p:nvPr>
            <p:ph type="body" idx="1"/>
          </p:nvPr>
        </p:nvSpPr>
        <p:spPr>
          <a:prstGeom prst="rect">
            <a:avLst/>
          </a:prstGeom>
        </p:spPr>
        <p:txBody>
          <a:bodyPr/>
          <a:lstStyle/>
          <a:p>
            <a:pPr/>
          </a:p>
        </p:txBody>
      </p:sp>
      <p:sp>
        <p:nvSpPr>
          <p:cNvPr id="20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0" name="Bildschirmfoto 2014-07-07 um 17.34.27.png" descr="Bildschirmfoto 2014-07-07 um 17.34.27.png"/>
          <p:cNvPicPr>
            <a:picLocks noChangeAspect="1"/>
          </p:cNvPicPr>
          <p:nvPr/>
        </p:nvPicPr>
        <p:blipFill>
          <a:blip r:embed="rId2">
            <a:extLst/>
          </a:blip>
          <a:stretch>
            <a:fillRect/>
          </a:stretch>
        </p:blipFill>
        <p:spPr>
          <a:xfrm>
            <a:off x="111561" y="1236817"/>
            <a:ext cx="13004801" cy="7543015"/>
          </a:xfrm>
          <a:prstGeom prst="rect">
            <a:avLst/>
          </a:prstGeom>
          <a:ln w="3175"/>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21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14" name="Kontextmenü/Popup-Menü"/>
          <p:cNvSpPr txBox="1"/>
          <p:nvPr>
            <p:ph type="title"/>
          </p:nvPr>
        </p:nvSpPr>
        <p:spPr>
          <a:prstGeom prst="rect">
            <a:avLst/>
          </a:prstGeom>
        </p:spPr>
        <p:txBody>
          <a:bodyPr/>
          <a:lstStyle/>
          <a:p>
            <a:pPr/>
            <a:r>
              <a:t>Kontextmenü/Popup-Menü</a:t>
            </a:r>
          </a:p>
        </p:txBody>
      </p:sp>
      <p:sp>
        <p:nvSpPr>
          <p:cNvPr id="21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6" name="Bildschirmfoto 2014-07-07 um 18.50.06.png" descr="Bildschirmfoto 2014-07-07 um 18.50.06.png"/>
          <p:cNvPicPr>
            <a:picLocks noChangeAspect="1"/>
          </p:cNvPicPr>
          <p:nvPr/>
        </p:nvPicPr>
        <p:blipFill>
          <a:blip r:embed="rId3">
            <a:extLst/>
          </a:blip>
          <a:stretch>
            <a:fillRect/>
          </a:stretch>
        </p:blipFill>
        <p:spPr>
          <a:xfrm>
            <a:off x="212032" y="3704461"/>
            <a:ext cx="4735947" cy="2699245"/>
          </a:xfrm>
          <a:prstGeom prst="rect">
            <a:avLst/>
          </a:prstGeom>
          <a:ln w="3175"/>
        </p:spPr>
      </p:pic>
      <p:pic>
        <p:nvPicPr>
          <p:cNvPr id="217" name="Bildschirmfoto 2014-07-07 um 18.50.37.png" descr="Bildschirmfoto 2014-07-07 um 18.50.37.png"/>
          <p:cNvPicPr>
            <a:picLocks noChangeAspect="1"/>
          </p:cNvPicPr>
          <p:nvPr/>
        </p:nvPicPr>
        <p:blipFill>
          <a:blip r:embed="rId4">
            <a:extLst/>
          </a:blip>
          <a:stretch>
            <a:fillRect/>
          </a:stretch>
        </p:blipFill>
        <p:spPr>
          <a:xfrm>
            <a:off x="5235940" y="3752332"/>
            <a:ext cx="3924301" cy="2603501"/>
          </a:xfrm>
          <a:prstGeom prst="rect">
            <a:avLst/>
          </a:prstGeom>
          <a:ln w="3175"/>
        </p:spPr>
      </p:pic>
      <p:pic>
        <p:nvPicPr>
          <p:cNvPr id="218" name="Bildschirmfoto 2014-07-07 um 18.51.20.png" descr="Bildschirmfoto 2014-07-07 um 18.51.20.png"/>
          <p:cNvPicPr>
            <a:picLocks noChangeAspect="1"/>
          </p:cNvPicPr>
          <p:nvPr/>
        </p:nvPicPr>
        <p:blipFill>
          <a:blip r:embed="rId5">
            <a:extLst/>
          </a:blip>
          <a:stretch>
            <a:fillRect/>
          </a:stretch>
        </p:blipFill>
        <p:spPr>
          <a:xfrm>
            <a:off x="9448201" y="3707882"/>
            <a:ext cx="3314701" cy="2692401"/>
          </a:xfrm>
          <a:prstGeom prst="rect">
            <a:avLst/>
          </a:prstGeom>
          <a:ln w="3175"/>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22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24" name="Von Tortenmenüs zu Marking Menüs"/>
          <p:cNvSpPr txBox="1"/>
          <p:nvPr>
            <p:ph type="title"/>
          </p:nvPr>
        </p:nvSpPr>
        <p:spPr>
          <a:prstGeom prst="rect">
            <a:avLst/>
          </a:prstGeom>
        </p:spPr>
        <p:txBody>
          <a:bodyPr/>
          <a:lstStyle/>
          <a:p>
            <a:pPr/>
            <a:r>
              <a:t>Von Tortenmenüs zu Marking Menüs</a:t>
            </a:r>
          </a:p>
        </p:txBody>
      </p:sp>
      <p:sp>
        <p:nvSpPr>
          <p:cNvPr id="225" name="Zum Bearbeiten doppelklicken"/>
          <p:cNvSpPr txBox="1"/>
          <p:nvPr>
            <p:ph type="body" idx="1"/>
          </p:nvPr>
        </p:nvSpPr>
        <p:spPr>
          <a:prstGeom prst="rect">
            <a:avLst/>
          </a:prstGeom>
        </p:spPr>
        <p:txBody>
          <a:bodyPr/>
          <a:lstStyle/>
          <a:p>
            <a:pPr/>
          </a:p>
        </p:txBody>
      </p:sp>
      <p:sp>
        <p:nvSpPr>
          <p:cNvPr id="22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27" name="Bildschirmfoto 2014-07-07 um 17.38.54.png" descr="Bildschirmfoto 2014-07-07 um 17.38.54.png"/>
          <p:cNvPicPr>
            <a:picLocks noChangeAspect="1"/>
          </p:cNvPicPr>
          <p:nvPr/>
        </p:nvPicPr>
        <p:blipFill>
          <a:blip r:embed="rId3">
            <a:extLst/>
          </a:blip>
          <a:stretch>
            <a:fillRect/>
          </a:stretch>
        </p:blipFill>
        <p:spPr>
          <a:xfrm>
            <a:off x="230673" y="3000863"/>
            <a:ext cx="12543454" cy="4702420"/>
          </a:xfrm>
          <a:prstGeom prst="rect">
            <a:avLst/>
          </a:prstGeom>
          <a:ln w="3175"/>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23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33" name="Marking Menüs"/>
          <p:cNvSpPr txBox="1"/>
          <p:nvPr>
            <p:ph type="title"/>
          </p:nvPr>
        </p:nvSpPr>
        <p:spPr>
          <a:prstGeom prst="rect">
            <a:avLst/>
          </a:prstGeom>
        </p:spPr>
        <p:txBody>
          <a:bodyPr/>
          <a:lstStyle/>
          <a:p>
            <a:pPr/>
            <a:r>
              <a:t>Marking Menüs</a:t>
            </a:r>
          </a:p>
        </p:txBody>
      </p:sp>
      <p:sp>
        <p:nvSpPr>
          <p:cNvPr id="23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5" name="Demo of Marking Menus.mp4" descr="Demo of Marking Menus.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676440" y="1381622"/>
            <a:ext cx="11651920" cy="7767947"/>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49746" fill="hold"/>
                                        <p:tgtEl>
                                          <p:spTgt spid="23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35"/>
                </p:tgtEl>
              </p:cMediaNode>
            </p:video>
            <p:seq concurrent="1" prevAc="none" nextAc="seek">
              <p:cTn id="8" evtFilter="cancelBubble" nodeType="interactiveSeq" restart="whenNotActive" fill="hold">
                <p:stCondLst>
                  <p:cond delay="0" evt="onClick">
                    <p:tgtEl>
                      <p:spTgt spid="235"/>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35"/>
                                        </p:tgtEl>
                                      </p:cBhvr>
                                    </p:cmd>
                                  </p:childTnLst>
                                </p:cTn>
                              </p:par>
                            </p:childTnLst>
                          </p:cTn>
                        </p:par>
                      </p:childTnLst>
                    </p:cTn>
                  </p:par>
                </p:childTnLst>
              </p:cTn>
              <p:nextCondLst>
                <p:cond delay="0" evt="onClick">
                  <p:tgtEl>
                    <p:spTgt spid="23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Abgerundetes Rechteck"/>
          <p:cNvSpPr/>
          <p:nvPr/>
        </p:nvSpPr>
        <p:spPr>
          <a:xfrm>
            <a:off x="101599" y="40259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240"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24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42" name="Kapitel 15 - Graphische UI am PC"/>
          <p:cNvSpPr txBox="1"/>
          <p:nvPr>
            <p:ph type="title"/>
          </p:nvPr>
        </p:nvSpPr>
        <p:spPr>
          <a:prstGeom prst="rect">
            <a:avLst/>
          </a:prstGeom>
        </p:spPr>
        <p:txBody>
          <a:bodyPr/>
          <a:lstStyle/>
          <a:p>
            <a:pPr/>
            <a:r>
              <a:t>Kapitel 15 - Graphische UI am PC</a:t>
            </a:r>
          </a:p>
        </p:txBody>
      </p:sp>
      <p:sp>
        <p:nvSpPr>
          <p:cNvPr id="243" name="Personal Computer und Desktop Metapher…"/>
          <p:cNvSpPr txBox="1"/>
          <p:nvPr>
            <p:ph type="body" idx="1"/>
          </p:nvPr>
        </p:nvSpPr>
        <p:spPr>
          <a:prstGeom prst="rect">
            <a:avLst/>
          </a:prstGeom>
        </p:spPr>
        <p:txBody>
          <a:bodyPr/>
          <a:lstStyle/>
          <a:p>
            <a:pPr/>
            <a:r>
              <a:t>Personal Computer und Desktop Metapher</a:t>
            </a:r>
          </a:p>
          <a:p>
            <a:pPr/>
            <a:r>
              <a:t>Das WIMP Konzept</a:t>
            </a:r>
          </a:p>
          <a:p>
            <a:pPr/>
            <a:r>
              <a:t>Fenster und Leisten</a:t>
            </a:r>
          </a:p>
          <a:p>
            <a:pPr/>
            <a:r>
              <a:t>Menü-Techniken</a:t>
            </a:r>
          </a:p>
          <a:p>
            <a:pPr/>
            <a:r>
              <a:t>WYSIWYG</a:t>
            </a:r>
          </a:p>
        </p:txBody>
      </p:sp>
      <p:sp>
        <p:nvSpPr>
          <p:cNvPr id="24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24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48" name="Grundprinzipien der Direkten Manipulation"/>
          <p:cNvSpPr txBox="1"/>
          <p:nvPr>
            <p:ph type="title"/>
          </p:nvPr>
        </p:nvSpPr>
        <p:spPr>
          <a:prstGeom prst="rect">
            <a:avLst/>
          </a:prstGeom>
        </p:spPr>
        <p:txBody>
          <a:bodyPr/>
          <a:lstStyle/>
          <a:p>
            <a:pPr/>
            <a:r>
              <a:t>Grundprinzipien der Direkten Manipulation</a:t>
            </a:r>
          </a:p>
        </p:txBody>
      </p:sp>
      <p:sp>
        <p:nvSpPr>
          <p:cNvPr id="24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254" name="Gruppieren"/>
          <p:cNvGrpSpPr/>
          <p:nvPr/>
        </p:nvGrpSpPr>
        <p:grpSpPr>
          <a:xfrm>
            <a:off x="2673208" y="2673593"/>
            <a:ext cx="7354336" cy="1354668"/>
            <a:chOff x="0" y="0"/>
            <a:chExt cx="7354335" cy="1354666"/>
          </a:xfrm>
        </p:grpSpPr>
        <p:sp>
          <p:nvSpPr>
            <p:cNvPr id="250" name="Kontinuierliche Manipulation von Objekten und Aktionen"/>
            <p:cNvSpPr txBox="1"/>
            <p:nvPr/>
          </p:nvSpPr>
          <p:spPr>
            <a:xfrm>
              <a:off x="1568402" y="72002"/>
              <a:ext cx="5785934" cy="121066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6124" tIns="36124" rIns="36124" bIns="36124" numCol="1" anchor="ctr">
              <a:noAutofit/>
            </a:bodyPr>
            <a:lstStyle>
              <a:lvl1pPr marL="0" marR="0" defTabSz="825500">
                <a:defRPr b="1">
                  <a:solidFill>
                    <a:srgbClr val="444444"/>
                  </a:solidFill>
                  <a:uFillTx/>
                  <a:latin typeface="Helvetica"/>
                  <a:ea typeface="Helvetica"/>
                  <a:cs typeface="Helvetica"/>
                  <a:sym typeface="Helvetica"/>
                </a:defRPr>
              </a:lvl1pPr>
            </a:lstStyle>
            <a:p>
              <a:pPr/>
              <a:r>
                <a:t>Kontinuierliche Manipulation von Objekten und Aktionen</a:t>
              </a:r>
            </a:p>
          </p:txBody>
        </p:sp>
        <p:grpSp>
          <p:nvGrpSpPr>
            <p:cNvPr id="253" name="Gruppieren"/>
            <p:cNvGrpSpPr/>
            <p:nvPr/>
          </p:nvGrpSpPr>
          <p:grpSpPr>
            <a:xfrm>
              <a:off x="0" y="0"/>
              <a:ext cx="1354667" cy="1354667"/>
              <a:chOff x="0" y="0"/>
              <a:chExt cx="1354666" cy="1354666"/>
            </a:xfrm>
          </p:grpSpPr>
          <p:sp>
            <p:nvSpPr>
              <p:cNvPr id="251" name="Kreis"/>
              <p:cNvSpPr/>
              <p:nvPr/>
            </p:nvSpPr>
            <p:spPr>
              <a:xfrm>
                <a:off x="0" y="0"/>
                <a:ext cx="1354667" cy="1354667"/>
              </a:xfrm>
              <a:prstGeom prst="ellipse">
                <a:avLst/>
              </a:prstGeom>
              <a:noFill/>
              <a:ln w="38100" cap="flat">
                <a:solidFill>
                  <a:srgbClr val="1ED2AE"/>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252" name="1"/>
              <p:cNvSpPr txBox="1"/>
              <p:nvPr/>
            </p:nvSpPr>
            <p:spPr>
              <a:xfrm>
                <a:off x="387649" y="107808"/>
                <a:ext cx="579369" cy="113905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6124" tIns="36124" rIns="36124" bIns="36124" numCol="1" anchor="ctr">
                <a:spAutoFit/>
              </a:bodyPr>
              <a:lstStyle>
                <a:lvl1pPr marL="0" marR="0" algn="ctr" defTabSz="825500">
                  <a:defRPr sz="7000">
                    <a:solidFill>
                      <a:srgbClr val="1ED2AE"/>
                    </a:solidFill>
                    <a:uFillTx/>
                    <a:latin typeface="Helvetica"/>
                    <a:ea typeface="Helvetica"/>
                    <a:cs typeface="Helvetica"/>
                    <a:sym typeface="Helvetica"/>
                  </a:defRPr>
                </a:lvl1pPr>
              </a:lstStyle>
              <a:p>
                <a:pPr/>
                <a:r>
                  <a:t>1</a:t>
                </a:r>
              </a:p>
            </p:txBody>
          </p:sp>
        </p:grpSp>
      </p:grpSp>
      <p:grpSp>
        <p:nvGrpSpPr>
          <p:cNvPr id="259" name="Gruppieren"/>
          <p:cNvGrpSpPr/>
          <p:nvPr/>
        </p:nvGrpSpPr>
        <p:grpSpPr>
          <a:xfrm>
            <a:off x="2673208" y="4442589"/>
            <a:ext cx="7354336" cy="1354668"/>
            <a:chOff x="0" y="0"/>
            <a:chExt cx="7354335" cy="1354666"/>
          </a:xfrm>
        </p:grpSpPr>
        <p:grpSp>
          <p:nvGrpSpPr>
            <p:cNvPr id="257" name="Gruppieren"/>
            <p:cNvGrpSpPr/>
            <p:nvPr/>
          </p:nvGrpSpPr>
          <p:grpSpPr>
            <a:xfrm>
              <a:off x="0" y="0"/>
              <a:ext cx="1354667" cy="1354667"/>
              <a:chOff x="0" y="0"/>
              <a:chExt cx="1354666" cy="1354666"/>
            </a:xfrm>
          </p:grpSpPr>
          <p:sp>
            <p:nvSpPr>
              <p:cNvPr id="255" name="Gruppieren"/>
              <p:cNvSpPr/>
              <p:nvPr/>
            </p:nvSpPr>
            <p:spPr>
              <a:xfrm>
                <a:off x="0" y="0"/>
                <a:ext cx="1354667" cy="1354667"/>
              </a:xfrm>
              <a:prstGeom prst="ellipse">
                <a:avLst/>
              </a:prstGeom>
              <a:noFill/>
              <a:ln w="38100" cap="flat">
                <a:solidFill>
                  <a:srgbClr val="1ED2AE"/>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256" name="2"/>
              <p:cNvSpPr txBox="1"/>
              <p:nvPr/>
            </p:nvSpPr>
            <p:spPr>
              <a:xfrm>
                <a:off x="387649" y="107808"/>
                <a:ext cx="579369" cy="113905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6124" tIns="36124" rIns="36124" bIns="36124" numCol="1" anchor="ctr">
                <a:spAutoFit/>
              </a:bodyPr>
              <a:lstStyle>
                <a:lvl1pPr marL="0" marR="0" algn="ctr" defTabSz="825500">
                  <a:defRPr sz="7000">
                    <a:solidFill>
                      <a:srgbClr val="1ED2AE"/>
                    </a:solidFill>
                    <a:uFillTx/>
                    <a:latin typeface="Helvetica"/>
                    <a:ea typeface="Helvetica"/>
                    <a:cs typeface="Helvetica"/>
                    <a:sym typeface="Helvetica"/>
                  </a:defRPr>
                </a:lvl1pPr>
              </a:lstStyle>
              <a:p>
                <a:pPr/>
                <a:r>
                  <a:t>2</a:t>
                </a:r>
              </a:p>
            </p:txBody>
          </p:sp>
        </p:grpSp>
        <p:sp>
          <p:nvSpPr>
            <p:cNvPr id="258" name="Physikalische Aktionen statt Komanndospezifikationen"/>
            <p:cNvSpPr txBox="1"/>
            <p:nvPr/>
          </p:nvSpPr>
          <p:spPr>
            <a:xfrm>
              <a:off x="1568403" y="72002"/>
              <a:ext cx="5785933" cy="121066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6124" tIns="36124" rIns="36124" bIns="36124" numCol="1" anchor="ctr">
              <a:noAutofit/>
            </a:bodyPr>
            <a:lstStyle>
              <a:lvl1pPr marL="0" marR="0" defTabSz="825500">
                <a:defRPr b="1">
                  <a:solidFill>
                    <a:srgbClr val="444444"/>
                  </a:solidFill>
                  <a:uFillTx/>
                  <a:latin typeface="Helvetica"/>
                  <a:ea typeface="Helvetica"/>
                  <a:cs typeface="Helvetica"/>
                  <a:sym typeface="Helvetica"/>
                </a:defRPr>
              </a:lvl1pPr>
            </a:lstStyle>
            <a:p>
              <a:pPr/>
              <a:r>
                <a:t>Physikalische Aktionen statt Komanndospezifikationen</a:t>
              </a:r>
            </a:p>
          </p:txBody>
        </p:sp>
      </p:grpSp>
      <p:grpSp>
        <p:nvGrpSpPr>
          <p:cNvPr id="264" name="Gruppieren"/>
          <p:cNvGrpSpPr/>
          <p:nvPr/>
        </p:nvGrpSpPr>
        <p:grpSpPr>
          <a:xfrm>
            <a:off x="2673208" y="6211584"/>
            <a:ext cx="7354336" cy="1354668"/>
            <a:chOff x="0" y="0"/>
            <a:chExt cx="7354335" cy="1354666"/>
          </a:xfrm>
        </p:grpSpPr>
        <p:grpSp>
          <p:nvGrpSpPr>
            <p:cNvPr id="262" name="Gruppieren"/>
            <p:cNvGrpSpPr/>
            <p:nvPr/>
          </p:nvGrpSpPr>
          <p:grpSpPr>
            <a:xfrm>
              <a:off x="0" y="0"/>
              <a:ext cx="1354667" cy="1354667"/>
              <a:chOff x="0" y="0"/>
              <a:chExt cx="1354666" cy="1354666"/>
            </a:xfrm>
          </p:grpSpPr>
          <p:sp>
            <p:nvSpPr>
              <p:cNvPr id="260" name="Kreis"/>
              <p:cNvSpPr/>
              <p:nvPr/>
            </p:nvSpPr>
            <p:spPr>
              <a:xfrm>
                <a:off x="0" y="0"/>
                <a:ext cx="1354667" cy="1354667"/>
              </a:xfrm>
              <a:prstGeom prst="ellipse">
                <a:avLst/>
              </a:prstGeom>
              <a:noFill/>
              <a:ln w="38100" cap="flat">
                <a:solidFill>
                  <a:srgbClr val="1ED2AE"/>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261" name="3"/>
              <p:cNvSpPr txBox="1"/>
              <p:nvPr/>
            </p:nvSpPr>
            <p:spPr>
              <a:xfrm>
                <a:off x="387649" y="107808"/>
                <a:ext cx="579369" cy="113905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6124" tIns="36124" rIns="36124" bIns="36124" numCol="1" anchor="ctr">
                <a:spAutoFit/>
              </a:bodyPr>
              <a:lstStyle>
                <a:lvl1pPr marL="0" marR="0" algn="ctr" defTabSz="825500">
                  <a:defRPr sz="7000">
                    <a:solidFill>
                      <a:srgbClr val="1ED2AE"/>
                    </a:solidFill>
                    <a:uFillTx/>
                    <a:latin typeface="Helvetica"/>
                    <a:ea typeface="Helvetica"/>
                    <a:cs typeface="Helvetica"/>
                    <a:sym typeface="Helvetica"/>
                  </a:defRPr>
                </a:lvl1pPr>
              </a:lstStyle>
              <a:p>
                <a:pPr/>
                <a:r>
                  <a:t>3</a:t>
                </a:r>
              </a:p>
            </p:txBody>
          </p:sp>
        </p:grpSp>
        <p:sp>
          <p:nvSpPr>
            <p:cNvPr id="263" name="Schnelle Reversibilität von Aktionen"/>
            <p:cNvSpPr txBox="1"/>
            <p:nvPr/>
          </p:nvSpPr>
          <p:spPr>
            <a:xfrm>
              <a:off x="1568403" y="72002"/>
              <a:ext cx="5785933" cy="121066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6124" tIns="36124" rIns="36124" bIns="36124" numCol="1" anchor="ctr">
              <a:noAutofit/>
            </a:bodyPr>
            <a:lstStyle>
              <a:lvl1pPr marL="0" marR="0" defTabSz="825500">
                <a:defRPr b="1">
                  <a:solidFill>
                    <a:srgbClr val="444444"/>
                  </a:solidFill>
                  <a:uFillTx/>
                  <a:latin typeface="Helvetica"/>
                  <a:ea typeface="Helvetica"/>
                  <a:cs typeface="Helvetica"/>
                  <a:sym typeface="Helvetica"/>
                </a:defRPr>
              </a:lvl1pPr>
            </a:lstStyle>
            <a:p>
              <a:pPr/>
              <a:r>
                <a:t>Schnelle Reversibilität von Aktionen</a:t>
              </a:r>
            </a:p>
          </p:txBody>
        </p:sp>
      </p:grpSp>
      <p:grpSp>
        <p:nvGrpSpPr>
          <p:cNvPr id="269" name="Gruppieren"/>
          <p:cNvGrpSpPr/>
          <p:nvPr/>
        </p:nvGrpSpPr>
        <p:grpSpPr>
          <a:xfrm>
            <a:off x="9584600" y="6425761"/>
            <a:ext cx="3988927" cy="2856208"/>
            <a:chOff x="0" y="0"/>
            <a:chExt cx="3988926" cy="2856206"/>
          </a:xfrm>
        </p:grpSpPr>
        <p:grpSp>
          <p:nvGrpSpPr>
            <p:cNvPr id="267" name="Gruppieren"/>
            <p:cNvGrpSpPr/>
            <p:nvPr/>
          </p:nvGrpSpPr>
          <p:grpSpPr>
            <a:xfrm>
              <a:off x="878714" y="0"/>
              <a:ext cx="2231499" cy="2231498"/>
              <a:chOff x="0" y="0"/>
              <a:chExt cx="2231497" cy="2231497"/>
            </a:xfrm>
          </p:grpSpPr>
          <p:sp>
            <p:nvSpPr>
              <p:cNvPr id="265" name="Kreis"/>
              <p:cNvSpPr/>
              <p:nvPr/>
            </p:nvSpPr>
            <p:spPr>
              <a:xfrm>
                <a:off x="0" y="0"/>
                <a:ext cx="2231498" cy="2231498"/>
              </a:xfrm>
              <a:prstGeom prst="ellipse">
                <a:avLst/>
              </a:prstGeom>
              <a:noFill/>
              <a:ln w="25400" cap="flat">
                <a:solidFill>
                  <a:srgbClr val="929292"/>
                </a:solidFill>
                <a:prstDash val="solid"/>
                <a:miter lim="400000"/>
              </a:ln>
              <a:effectLst/>
            </p:spPr>
            <p:txBody>
              <a:bodyPr wrap="square" lIns="50800" tIns="50800" rIns="50800" bIns="50800" numCol="1" anchor="ctr">
                <a:noAutofit/>
              </a:bodyPr>
              <a:lstStyle/>
              <a:p>
                <a:pPr marL="0" marR="0" algn="ctr" defTabSz="584200">
                  <a:defRPr sz="40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pic>
            <p:nvPicPr>
              <p:cNvPr id="266" name="Shneiderman_2010_058cr2.jpg" descr="Shneiderman_2010_058cr2.jpg"/>
              <p:cNvPicPr>
                <a:picLocks noChangeAspect="1"/>
              </p:cNvPicPr>
              <p:nvPr/>
            </p:nvPicPr>
            <p:blipFill>
              <a:blip r:embed="rId2">
                <a:extLst/>
              </a:blip>
              <a:srcRect l="0" t="2754" r="2" b="19566"/>
              <a:stretch>
                <a:fillRect/>
              </a:stretch>
            </p:blipFill>
            <p:spPr>
              <a:xfrm>
                <a:off x="151521" y="151521"/>
                <a:ext cx="1928416" cy="1928654"/>
              </a:xfrm>
              <a:custGeom>
                <a:avLst/>
                <a:gdLst/>
                <a:ahLst/>
                <a:cxnLst>
                  <a:cxn ang="0">
                    <a:pos x="wd2" y="hd2"/>
                  </a:cxn>
                  <a:cxn ang="5400000">
                    <a:pos x="wd2" y="hd2"/>
                  </a:cxn>
                  <a:cxn ang="10800000">
                    <a:pos x="wd2" y="hd2"/>
                  </a:cxn>
                  <a:cxn ang="16200000">
                    <a:pos x="wd2" y="hd2"/>
                  </a:cxn>
                </a:cxnLst>
                <a:rect l="0" t="0" r="r" b="b"/>
                <a:pathLst>
                  <a:path w="21600" h="20595" fill="norm" stroke="1" extrusionOk="0">
                    <a:moveTo>
                      <a:pt x="10802" y="0"/>
                    </a:moveTo>
                    <a:cubicBezTo>
                      <a:pt x="8038" y="0"/>
                      <a:pt x="5274" y="1007"/>
                      <a:pt x="3165" y="3017"/>
                    </a:cubicBezTo>
                    <a:cubicBezTo>
                      <a:pt x="1056" y="5028"/>
                      <a:pt x="0" y="7663"/>
                      <a:pt x="0" y="10298"/>
                    </a:cubicBezTo>
                    <a:cubicBezTo>
                      <a:pt x="0" y="12933"/>
                      <a:pt x="1056" y="15569"/>
                      <a:pt x="3165" y="17579"/>
                    </a:cubicBezTo>
                    <a:cubicBezTo>
                      <a:pt x="7383" y="21600"/>
                      <a:pt x="14222" y="21600"/>
                      <a:pt x="18439" y="17579"/>
                    </a:cubicBezTo>
                    <a:cubicBezTo>
                      <a:pt x="20548" y="15569"/>
                      <a:pt x="21600" y="12933"/>
                      <a:pt x="21600" y="10298"/>
                    </a:cubicBezTo>
                    <a:cubicBezTo>
                      <a:pt x="21600" y="7663"/>
                      <a:pt x="20548" y="5028"/>
                      <a:pt x="18439" y="3017"/>
                    </a:cubicBezTo>
                    <a:cubicBezTo>
                      <a:pt x="16330" y="1007"/>
                      <a:pt x="13566" y="0"/>
                      <a:pt x="10802" y="0"/>
                    </a:cubicBezTo>
                    <a:close/>
                  </a:path>
                </a:pathLst>
              </a:custGeom>
              <a:ln w="3175" cap="flat">
                <a:noFill/>
                <a:miter lim="400000"/>
              </a:ln>
              <a:effectLst/>
            </p:spPr>
          </p:pic>
        </p:grpSp>
        <p:sp>
          <p:nvSpPr>
            <p:cNvPr id="268" name="Ben Shneiderman"/>
            <p:cNvSpPr txBox="1"/>
            <p:nvPr/>
          </p:nvSpPr>
          <p:spPr>
            <a:xfrm>
              <a:off x="0" y="2159488"/>
              <a:ext cx="3988927" cy="696719"/>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marL="0" marR="0" algn="ctr" defTabSz="825500">
                <a:defRPr b="1" sz="2400">
                  <a:solidFill>
                    <a:srgbClr val="444444"/>
                  </a:solidFill>
                  <a:uFillTx/>
                  <a:latin typeface="Helvetica"/>
                  <a:ea typeface="Helvetica"/>
                  <a:cs typeface="Helvetica"/>
                  <a:sym typeface="Helvetica"/>
                </a:defRPr>
              </a:lvl1pPr>
            </a:lstStyle>
            <a:p>
              <a:pPr/>
              <a:r>
                <a:t>Ben Shneiderman</a:t>
              </a:r>
            </a:p>
          </p:txBody>
        </p:sp>
      </p:gr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27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73" name="Vor- und Nachteile der DM"/>
          <p:cNvSpPr txBox="1"/>
          <p:nvPr>
            <p:ph type="title"/>
          </p:nvPr>
        </p:nvSpPr>
        <p:spPr>
          <a:prstGeom prst="rect">
            <a:avLst/>
          </a:prstGeom>
        </p:spPr>
        <p:txBody>
          <a:bodyPr/>
          <a:lstStyle/>
          <a:p>
            <a:pPr/>
            <a:r>
              <a:t>Vor- und Nachteile der DM</a:t>
            </a:r>
          </a:p>
        </p:txBody>
      </p:sp>
      <p:sp>
        <p:nvSpPr>
          <p:cNvPr id="27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5" name="Rechteck"/>
          <p:cNvSpPr/>
          <p:nvPr/>
        </p:nvSpPr>
        <p:spPr>
          <a:xfrm>
            <a:off x="10710898" y="8437856"/>
            <a:ext cx="1692440" cy="1037497"/>
          </a:xfrm>
          <a:prstGeom prst="rect">
            <a:avLst/>
          </a:prstGeom>
          <a:solidFill>
            <a:srgbClr val="FFFFFF"/>
          </a:solidFill>
          <a:ln w="12700">
            <a:miter lim="400000"/>
          </a:ln>
        </p:spPr>
        <p:txBody>
          <a:bodyPr lIns="27093" tIns="27093" rIns="27093" bIns="27093" anchor="ct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grpSp>
        <p:nvGrpSpPr>
          <p:cNvPr id="282" name="Gruppieren"/>
          <p:cNvGrpSpPr/>
          <p:nvPr/>
        </p:nvGrpSpPr>
        <p:grpSpPr>
          <a:xfrm>
            <a:off x="3043484" y="2122310"/>
            <a:ext cx="2727396" cy="1291450"/>
            <a:chOff x="0" y="0"/>
            <a:chExt cx="2727395" cy="1291448"/>
          </a:xfrm>
        </p:grpSpPr>
        <p:sp>
          <p:nvSpPr>
            <p:cNvPr id="276" name="Kreis"/>
            <p:cNvSpPr/>
            <p:nvPr/>
          </p:nvSpPr>
          <p:spPr>
            <a:xfrm>
              <a:off x="1435946" y="0"/>
              <a:ext cx="1291450" cy="1291449"/>
            </a:xfrm>
            <a:prstGeom prst="ellipse">
              <a:avLst/>
            </a:prstGeom>
            <a:noFill/>
            <a:ln w="12700" cap="flat">
              <a:solidFill>
                <a:srgbClr val="C0C0C0"/>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277" name="Kreis"/>
            <p:cNvSpPr/>
            <p:nvPr/>
          </p:nvSpPr>
          <p:spPr>
            <a:xfrm>
              <a:off x="1526257" y="90311"/>
              <a:ext cx="1110828" cy="1110827"/>
            </a:xfrm>
            <a:prstGeom prst="ellipse">
              <a:avLst/>
            </a:prstGeom>
            <a:noFill/>
            <a:ln w="12700" cap="flat">
              <a:solidFill>
                <a:srgbClr val="C0C0C0"/>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grpSp>
          <p:nvGrpSpPr>
            <p:cNvPr id="280" name="Gruppieren"/>
            <p:cNvGrpSpPr/>
            <p:nvPr/>
          </p:nvGrpSpPr>
          <p:grpSpPr>
            <a:xfrm>
              <a:off x="1758603" y="296163"/>
              <a:ext cx="650242" cy="650242"/>
              <a:chOff x="0" y="0"/>
              <a:chExt cx="650240" cy="650240"/>
            </a:xfrm>
          </p:grpSpPr>
          <p:sp>
            <p:nvSpPr>
              <p:cNvPr id="278" name="Form"/>
              <p:cNvSpPr/>
              <p:nvPr/>
            </p:nvSpPr>
            <p:spPr>
              <a:xfrm>
                <a:off x="0" y="0"/>
                <a:ext cx="650241" cy="6502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235" y="9811"/>
                    </a:moveTo>
                    <a:cubicBezTo>
                      <a:pt x="20221" y="10145"/>
                      <a:pt x="20081" y="10800"/>
                      <a:pt x="18900" y="10800"/>
                    </a:cubicBezTo>
                    <a:lnTo>
                      <a:pt x="17550" y="10800"/>
                    </a:lnTo>
                    <a:cubicBezTo>
                      <a:pt x="17364" y="10800"/>
                      <a:pt x="17212" y="10951"/>
                      <a:pt x="17212" y="11137"/>
                    </a:cubicBezTo>
                    <a:cubicBezTo>
                      <a:pt x="17212" y="11324"/>
                      <a:pt x="17364" y="11475"/>
                      <a:pt x="17550" y="11475"/>
                    </a:cubicBezTo>
                    <a:lnTo>
                      <a:pt x="18858" y="11475"/>
                    </a:lnTo>
                    <a:cubicBezTo>
                      <a:pt x="19871" y="11475"/>
                      <a:pt x="20003" y="12315"/>
                      <a:pt x="19938" y="12720"/>
                    </a:cubicBezTo>
                    <a:cubicBezTo>
                      <a:pt x="19856" y="13223"/>
                      <a:pt x="19619" y="14175"/>
                      <a:pt x="18479" y="14175"/>
                    </a:cubicBezTo>
                    <a:lnTo>
                      <a:pt x="16875" y="14175"/>
                    </a:lnTo>
                    <a:cubicBezTo>
                      <a:pt x="16689" y="14175"/>
                      <a:pt x="16537" y="14326"/>
                      <a:pt x="16537" y="14512"/>
                    </a:cubicBezTo>
                    <a:cubicBezTo>
                      <a:pt x="16537" y="14699"/>
                      <a:pt x="16689" y="14850"/>
                      <a:pt x="16875" y="14850"/>
                    </a:cubicBezTo>
                    <a:lnTo>
                      <a:pt x="18204" y="14850"/>
                    </a:lnTo>
                    <a:cubicBezTo>
                      <a:pt x="19343" y="14850"/>
                      <a:pt x="19243" y="15719"/>
                      <a:pt x="19080" y="16238"/>
                    </a:cubicBezTo>
                    <a:cubicBezTo>
                      <a:pt x="18865" y="16918"/>
                      <a:pt x="18733" y="17550"/>
                      <a:pt x="17297" y="17550"/>
                    </a:cubicBezTo>
                    <a:lnTo>
                      <a:pt x="16197" y="17550"/>
                    </a:lnTo>
                    <a:cubicBezTo>
                      <a:pt x="16009" y="17550"/>
                      <a:pt x="15859" y="17701"/>
                      <a:pt x="15859" y="17887"/>
                    </a:cubicBezTo>
                    <a:cubicBezTo>
                      <a:pt x="15859" y="18073"/>
                      <a:pt x="16009" y="18225"/>
                      <a:pt x="16197" y="18225"/>
                    </a:cubicBezTo>
                    <a:lnTo>
                      <a:pt x="17255" y="18225"/>
                    </a:lnTo>
                    <a:cubicBezTo>
                      <a:pt x="17993" y="18225"/>
                      <a:pt x="18028" y="18924"/>
                      <a:pt x="17951" y="19174"/>
                    </a:cubicBezTo>
                    <a:cubicBezTo>
                      <a:pt x="17866" y="19448"/>
                      <a:pt x="17767" y="19651"/>
                      <a:pt x="17763" y="19661"/>
                    </a:cubicBezTo>
                    <a:cubicBezTo>
                      <a:pt x="17558" y="20028"/>
                      <a:pt x="17230" y="20250"/>
                      <a:pt x="16534" y="20250"/>
                    </a:cubicBezTo>
                    <a:lnTo>
                      <a:pt x="12844" y="20250"/>
                    </a:lnTo>
                    <a:cubicBezTo>
                      <a:pt x="10990" y="20250"/>
                      <a:pt x="9152" y="19829"/>
                      <a:pt x="9104" y="19819"/>
                    </a:cubicBezTo>
                    <a:cubicBezTo>
                      <a:pt x="6300" y="19173"/>
                      <a:pt x="6152" y="19123"/>
                      <a:pt x="5976" y="19073"/>
                    </a:cubicBezTo>
                    <a:cubicBezTo>
                      <a:pt x="5976" y="19073"/>
                      <a:pt x="5405" y="18976"/>
                      <a:pt x="5405" y="18478"/>
                    </a:cubicBezTo>
                    <a:lnTo>
                      <a:pt x="5400" y="9155"/>
                    </a:lnTo>
                    <a:cubicBezTo>
                      <a:pt x="5400" y="8840"/>
                      <a:pt x="5602" y="8553"/>
                      <a:pt x="5936" y="8452"/>
                    </a:cubicBezTo>
                    <a:cubicBezTo>
                      <a:pt x="5978" y="8436"/>
                      <a:pt x="6034" y="8419"/>
                      <a:pt x="6075" y="8401"/>
                    </a:cubicBezTo>
                    <a:cubicBezTo>
                      <a:pt x="9159" y="7125"/>
                      <a:pt x="10097" y="4324"/>
                      <a:pt x="10125" y="2025"/>
                    </a:cubicBezTo>
                    <a:cubicBezTo>
                      <a:pt x="10129" y="1702"/>
                      <a:pt x="10378" y="1350"/>
                      <a:pt x="10800" y="1350"/>
                    </a:cubicBezTo>
                    <a:cubicBezTo>
                      <a:pt x="11514" y="1350"/>
                      <a:pt x="12775" y="2782"/>
                      <a:pt x="12775" y="4555"/>
                    </a:cubicBezTo>
                    <a:cubicBezTo>
                      <a:pt x="12775" y="6155"/>
                      <a:pt x="12712" y="6432"/>
                      <a:pt x="12150" y="8100"/>
                    </a:cubicBezTo>
                    <a:cubicBezTo>
                      <a:pt x="18900" y="8100"/>
                      <a:pt x="18853" y="8197"/>
                      <a:pt x="19449" y="8353"/>
                    </a:cubicBezTo>
                    <a:cubicBezTo>
                      <a:pt x="20187" y="8564"/>
                      <a:pt x="20250" y="9176"/>
                      <a:pt x="20250" y="9387"/>
                    </a:cubicBezTo>
                    <a:cubicBezTo>
                      <a:pt x="20250" y="9618"/>
                      <a:pt x="20244" y="9584"/>
                      <a:pt x="20235" y="9811"/>
                    </a:cubicBezTo>
                    <a:moveTo>
                      <a:pt x="4725" y="19575"/>
                    </a:moveTo>
                    <a:cubicBezTo>
                      <a:pt x="4725" y="19948"/>
                      <a:pt x="4423" y="20250"/>
                      <a:pt x="4050" y="20250"/>
                    </a:cubicBezTo>
                    <a:lnTo>
                      <a:pt x="2025" y="20250"/>
                    </a:lnTo>
                    <a:cubicBezTo>
                      <a:pt x="1652" y="20250"/>
                      <a:pt x="1350" y="19948"/>
                      <a:pt x="1350" y="19575"/>
                    </a:cubicBezTo>
                    <a:lnTo>
                      <a:pt x="1350" y="8775"/>
                    </a:lnTo>
                    <a:cubicBezTo>
                      <a:pt x="1350" y="8402"/>
                      <a:pt x="1652" y="8100"/>
                      <a:pt x="2025" y="8100"/>
                    </a:cubicBezTo>
                    <a:lnTo>
                      <a:pt x="4050" y="8100"/>
                    </a:lnTo>
                    <a:cubicBezTo>
                      <a:pt x="4423" y="8100"/>
                      <a:pt x="4725" y="8402"/>
                      <a:pt x="4725" y="8775"/>
                    </a:cubicBezTo>
                    <a:cubicBezTo>
                      <a:pt x="4725" y="8775"/>
                      <a:pt x="4725" y="19575"/>
                      <a:pt x="4725" y="19575"/>
                    </a:cubicBezTo>
                    <a:close/>
                    <a:moveTo>
                      <a:pt x="19686" y="7069"/>
                    </a:moveTo>
                    <a:cubicBezTo>
                      <a:pt x="18843" y="6847"/>
                      <a:pt x="16858" y="6850"/>
                      <a:pt x="13956" y="6773"/>
                    </a:cubicBezTo>
                    <a:cubicBezTo>
                      <a:pt x="14094" y="6140"/>
                      <a:pt x="14125" y="5569"/>
                      <a:pt x="14125" y="4555"/>
                    </a:cubicBezTo>
                    <a:cubicBezTo>
                      <a:pt x="14125" y="2133"/>
                      <a:pt x="12361" y="0"/>
                      <a:pt x="10800" y="0"/>
                    </a:cubicBezTo>
                    <a:cubicBezTo>
                      <a:pt x="9698" y="0"/>
                      <a:pt x="8789" y="901"/>
                      <a:pt x="8775" y="2009"/>
                    </a:cubicBezTo>
                    <a:cubicBezTo>
                      <a:pt x="8760" y="3368"/>
                      <a:pt x="8340" y="5716"/>
                      <a:pt x="6075" y="6907"/>
                    </a:cubicBezTo>
                    <a:cubicBezTo>
                      <a:pt x="5909" y="6995"/>
                      <a:pt x="5434" y="7229"/>
                      <a:pt x="5365" y="7260"/>
                    </a:cubicBezTo>
                    <a:lnTo>
                      <a:pt x="5400" y="7290"/>
                    </a:lnTo>
                    <a:cubicBezTo>
                      <a:pt x="5046" y="6985"/>
                      <a:pt x="4555" y="6750"/>
                      <a:pt x="4050" y="6750"/>
                    </a:cubicBezTo>
                    <a:lnTo>
                      <a:pt x="2025" y="6750"/>
                    </a:lnTo>
                    <a:cubicBezTo>
                      <a:pt x="909" y="6750"/>
                      <a:pt x="0" y="7658"/>
                      <a:pt x="0" y="8775"/>
                    </a:cubicBezTo>
                    <a:lnTo>
                      <a:pt x="0" y="19575"/>
                    </a:lnTo>
                    <a:cubicBezTo>
                      <a:pt x="0" y="20692"/>
                      <a:pt x="909" y="21600"/>
                      <a:pt x="2025" y="21600"/>
                    </a:cubicBezTo>
                    <a:lnTo>
                      <a:pt x="4050" y="21600"/>
                    </a:lnTo>
                    <a:cubicBezTo>
                      <a:pt x="4854" y="21600"/>
                      <a:pt x="5526" y="21115"/>
                      <a:pt x="5851" y="20435"/>
                    </a:cubicBezTo>
                    <a:cubicBezTo>
                      <a:pt x="5859" y="20437"/>
                      <a:pt x="5874" y="20441"/>
                      <a:pt x="5883" y="20442"/>
                    </a:cubicBezTo>
                    <a:cubicBezTo>
                      <a:pt x="5928" y="20454"/>
                      <a:pt x="5980" y="20467"/>
                      <a:pt x="6045" y="20485"/>
                    </a:cubicBezTo>
                    <a:cubicBezTo>
                      <a:pt x="6056" y="20487"/>
                      <a:pt x="6063" y="20489"/>
                      <a:pt x="6075" y="20493"/>
                    </a:cubicBezTo>
                    <a:cubicBezTo>
                      <a:pt x="6465" y="20589"/>
                      <a:pt x="7212" y="20768"/>
                      <a:pt x="8812" y="21136"/>
                    </a:cubicBezTo>
                    <a:cubicBezTo>
                      <a:pt x="9156" y="21214"/>
                      <a:pt x="10967" y="21600"/>
                      <a:pt x="12844" y="21600"/>
                    </a:cubicBezTo>
                    <a:lnTo>
                      <a:pt x="16534" y="21600"/>
                    </a:lnTo>
                    <a:cubicBezTo>
                      <a:pt x="17659" y="21600"/>
                      <a:pt x="18469" y="21168"/>
                      <a:pt x="18952" y="20299"/>
                    </a:cubicBezTo>
                    <a:cubicBezTo>
                      <a:pt x="18959" y="20286"/>
                      <a:pt x="19115" y="19982"/>
                      <a:pt x="19241" y="19572"/>
                    </a:cubicBezTo>
                    <a:cubicBezTo>
                      <a:pt x="19336" y="19264"/>
                      <a:pt x="19372" y="18827"/>
                      <a:pt x="19257" y="18384"/>
                    </a:cubicBezTo>
                    <a:cubicBezTo>
                      <a:pt x="19981" y="17886"/>
                      <a:pt x="20215" y="17133"/>
                      <a:pt x="20367" y="16644"/>
                    </a:cubicBezTo>
                    <a:cubicBezTo>
                      <a:pt x="20620" y="15839"/>
                      <a:pt x="20544" y="15236"/>
                      <a:pt x="20367" y="14803"/>
                    </a:cubicBezTo>
                    <a:cubicBezTo>
                      <a:pt x="20775" y="14418"/>
                      <a:pt x="21123" y="13832"/>
                      <a:pt x="21270" y="12936"/>
                    </a:cubicBezTo>
                    <a:cubicBezTo>
                      <a:pt x="21361" y="12381"/>
                      <a:pt x="21263" y="11810"/>
                      <a:pt x="21007" y="11335"/>
                    </a:cubicBezTo>
                    <a:cubicBezTo>
                      <a:pt x="21389" y="10905"/>
                      <a:pt x="21564" y="10366"/>
                      <a:pt x="21583" y="9866"/>
                    </a:cubicBezTo>
                    <a:lnTo>
                      <a:pt x="21591" y="9725"/>
                    </a:lnTo>
                    <a:cubicBezTo>
                      <a:pt x="21597" y="9636"/>
                      <a:pt x="21600" y="9581"/>
                      <a:pt x="21600" y="9387"/>
                    </a:cubicBezTo>
                    <a:cubicBezTo>
                      <a:pt x="21600" y="8534"/>
                      <a:pt x="21010" y="7447"/>
                      <a:pt x="19686" y="7069"/>
                    </a:cubicBezTo>
                  </a:path>
                </a:pathLst>
              </a:custGeom>
              <a:solidFill>
                <a:srgbClr val="424242"/>
              </a:solidFill>
              <a:ln w="12700" cap="flat">
                <a:noFill/>
                <a:miter lim="400000"/>
              </a:ln>
              <a:effectLst/>
            </p:spPr>
            <p:txBody>
              <a:bodyPr wrap="square" lIns="27093" tIns="27093" rIns="27093" bIns="27093" numCol="1" anchor="ctr">
                <a:noAutofit/>
              </a:bodyPr>
              <a:lstStyle/>
              <a:p>
                <a:pPr marL="0" marR="0" algn="ctr" defTabSz="325120">
                  <a:defRPr sz="20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279" name="Form"/>
              <p:cNvSpPr/>
              <p:nvPr/>
            </p:nvSpPr>
            <p:spPr>
              <a:xfrm>
                <a:off x="60959" y="528320"/>
                <a:ext cx="60961" cy="609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14400"/>
                    </a:moveTo>
                    <a:cubicBezTo>
                      <a:pt x="8821" y="14400"/>
                      <a:pt x="7200" y="12783"/>
                      <a:pt x="7200" y="10800"/>
                    </a:cubicBezTo>
                    <a:cubicBezTo>
                      <a:pt x="7200" y="8817"/>
                      <a:pt x="8821" y="7200"/>
                      <a:pt x="10800" y="7200"/>
                    </a:cubicBezTo>
                    <a:cubicBezTo>
                      <a:pt x="12779" y="7200"/>
                      <a:pt x="14400" y="8817"/>
                      <a:pt x="14400" y="10800"/>
                    </a:cubicBezTo>
                    <a:cubicBezTo>
                      <a:pt x="14400" y="12783"/>
                      <a:pt x="12779" y="14400"/>
                      <a:pt x="10800" y="14400"/>
                    </a:cubicBezTo>
                    <a:moveTo>
                      <a:pt x="10800" y="0"/>
                    </a:moveTo>
                    <a:cubicBezTo>
                      <a:pt x="4838" y="0"/>
                      <a:pt x="0" y="4837"/>
                      <a:pt x="0" y="10800"/>
                    </a:cubicBezTo>
                    <a:cubicBezTo>
                      <a:pt x="0" y="16762"/>
                      <a:pt x="4838" y="21600"/>
                      <a:pt x="10800" y="21600"/>
                    </a:cubicBezTo>
                    <a:cubicBezTo>
                      <a:pt x="16762" y="21600"/>
                      <a:pt x="21600" y="16762"/>
                      <a:pt x="21600" y="10800"/>
                    </a:cubicBezTo>
                    <a:cubicBezTo>
                      <a:pt x="21600" y="4837"/>
                      <a:pt x="16762" y="0"/>
                      <a:pt x="10800" y="0"/>
                    </a:cubicBezTo>
                  </a:path>
                </a:pathLst>
              </a:custGeom>
              <a:solidFill>
                <a:srgbClr val="424242"/>
              </a:solidFill>
              <a:ln w="12700" cap="flat">
                <a:noFill/>
                <a:miter lim="400000"/>
              </a:ln>
              <a:effectLst/>
            </p:spPr>
            <p:txBody>
              <a:bodyPr wrap="square" lIns="27093" tIns="27093" rIns="27093" bIns="27093" numCol="1" anchor="ctr">
                <a:noAutofit/>
              </a:bodyPr>
              <a:lstStyle/>
              <a:p>
                <a:pPr marL="0" marR="0" algn="ctr" defTabSz="325120">
                  <a:defRPr sz="20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grpSp>
        <p:sp>
          <p:nvSpPr>
            <p:cNvPr id="281" name="Pros"/>
            <p:cNvSpPr txBox="1"/>
            <p:nvPr/>
          </p:nvSpPr>
          <p:spPr>
            <a:xfrm>
              <a:off x="0" y="218722"/>
              <a:ext cx="1440178" cy="80885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6124" tIns="36124" rIns="36124" bIns="36124" numCol="1" anchor="ctr">
              <a:spAutoFit/>
            </a:bodyPr>
            <a:lstStyle>
              <a:lvl1pPr marL="0" marR="0" defTabSz="825500">
                <a:defRPr b="1" sz="4800">
                  <a:solidFill>
                    <a:srgbClr val="46A2DE"/>
                  </a:solidFill>
                  <a:uFillTx/>
                  <a:latin typeface="Helvetica"/>
                  <a:ea typeface="Helvetica"/>
                  <a:cs typeface="Helvetica"/>
                  <a:sym typeface="Helvetica"/>
                </a:defRPr>
              </a:lvl1pPr>
            </a:lstStyle>
            <a:p>
              <a:pPr/>
              <a:r>
                <a:t>Pros</a:t>
              </a:r>
            </a:p>
          </p:txBody>
        </p:sp>
      </p:grpSp>
      <p:grpSp>
        <p:nvGrpSpPr>
          <p:cNvPr id="288" name="Gruppieren"/>
          <p:cNvGrpSpPr/>
          <p:nvPr/>
        </p:nvGrpSpPr>
        <p:grpSpPr>
          <a:xfrm>
            <a:off x="7404824" y="2122310"/>
            <a:ext cx="2733041" cy="1893148"/>
            <a:chOff x="0" y="0"/>
            <a:chExt cx="2733040" cy="1893146"/>
          </a:xfrm>
        </p:grpSpPr>
        <p:sp>
          <p:nvSpPr>
            <p:cNvPr id="283" name="Cons"/>
            <p:cNvSpPr/>
            <p:nvPr/>
          </p:nvSpPr>
          <p:spPr>
            <a:xfrm>
              <a:off x="1463040" y="623146"/>
              <a:ext cx="1270001" cy="1270001"/>
            </a:xfrm>
            <a:prstGeom prst="line">
              <a:avLst/>
            </a:prstGeom>
            <a:noFill/>
            <a:ln w="3175" cap="flat">
              <a:noFill/>
              <a:miter lim="400000"/>
            </a:ln>
            <a:effectLst/>
            <a:extLst>
              <a:ext uri="{C572A759-6A51-4108-AA02-DFA0A04FC94B}">
                <ma14:wrappingTextBoxFlag xmlns:ma14="http://schemas.microsoft.com/office/mac/drawingml/2011/main" val="1"/>
              </a:ext>
            </a:extLst>
          </p:spPr>
          <p:txBody>
            <a:bodyPr wrap="none" lIns="36124" tIns="36124" rIns="36124" bIns="36124" numCol="1" anchor="ctr">
              <a:spAutoFit/>
            </a:bodyPr>
            <a:lstStyle>
              <a:lvl1pPr marL="0" marR="0" defTabSz="825500">
                <a:defRPr b="1" sz="4800">
                  <a:solidFill>
                    <a:srgbClr val="929292"/>
                  </a:solidFill>
                  <a:uFillTx/>
                  <a:latin typeface="Helvetica"/>
                  <a:ea typeface="Helvetica"/>
                  <a:cs typeface="Helvetica"/>
                  <a:sym typeface="Helvetica"/>
                </a:defRPr>
              </a:lvl1pPr>
            </a:lstStyle>
            <a:p>
              <a:pPr/>
              <a:r>
                <a:t>Cons</a:t>
              </a:r>
            </a:p>
          </p:txBody>
        </p:sp>
        <p:sp>
          <p:nvSpPr>
            <p:cNvPr id="284" name="Kreis"/>
            <p:cNvSpPr/>
            <p:nvPr/>
          </p:nvSpPr>
          <p:spPr>
            <a:xfrm rot="10800000">
              <a:off x="0" y="-1"/>
              <a:ext cx="1291449" cy="1291450"/>
            </a:xfrm>
            <a:prstGeom prst="ellipse">
              <a:avLst/>
            </a:prstGeom>
            <a:noFill/>
            <a:ln w="12700" cap="flat">
              <a:solidFill>
                <a:srgbClr val="C0C0C0"/>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285" name="Kreis"/>
            <p:cNvSpPr/>
            <p:nvPr/>
          </p:nvSpPr>
          <p:spPr>
            <a:xfrm rot="10800000">
              <a:off x="90311" y="90311"/>
              <a:ext cx="1110827" cy="1110827"/>
            </a:xfrm>
            <a:prstGeom prst="ellipse">
              <a:avLst/>
            </a:prstGeom>
            <a:noFill/>
            <a:ln w="12700" cap="flat">
              <a:solidFill>
                <a:srgbClr val="C0C0C0"/>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286" name="Form"/>
            <p:cNvSpPr/>
            <p:nvPr/>
          </p:nvSpPr>
          <p:spPr>
            <a:xfrm rot="10800000">
              <a:off x="318551" y="345044"/>
              <a:ext cx="650242" cy="65024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235" y="9811"/>
                  </a:moveTo>
                  <a:cubicBezTo>
                    <a:pt x="20221" y="10145"/>
                    <a:pt x="20081" y="10800"/>
                    <a:pt x="18900" y="10800"/>
                  </a:cubicBezTo>
                  <a:lnTo>
                    <a:pt x="17550" y="10800"/>
                  </a:lnTo>
                  <a:cubicBezTo>
                    <a:pt x="17364" y="10800"/>
                    <a:pt x="17212" y="10951"/>
                    <a:pt x="17212" y="11137"/>
                  </a:cubicBezTo>
                  <a:cubicBezTo>
                    <a:pt x="17212" y="11324"/>
                    <a:pt x="17364" y="11475"/>
                    <a:pt x="17550" y="11475"/>
                  </a:cubicBezTo>
                  <a:lnTo>
                    <a:pt x="18858" y="11475"/>
                  </a:lnTo>
                  <a:cubicBezTo>
                    <a:pt x="19871" y="11475"/>
                    <a:pt x="20003" y="12315"/>
                    <a:pt x="19938" y="12720"/>
                  </a:cubicBezTo>
                  <a:cubicBezTo>
                    <a:pt x="19856" y="13223"/>
                    <a:pt x="19619" y="14175"/>
                    <a:pt x="18479" y="14175"/>
                  </a:cubicBezTo>
                  <a:lnTo>
                    <a:pt x="16875" y="14175"/>
                  </a:lnTo>
                  <a:cubicBezTo>
                    <a:pt x="16689" y="14175"/>
                    <a:pt x="16537" y="14326"/>
                    <a:pt x="16537" y="14512"/>
                  </a:cubicBezTo>
                  <a:cubicBezTo>
                    <a:pt x="16537" y="14699"/>
                    <a:pt x="16689" y="14850"/>
                    <a:pt x="16875" y="14850"/>
                  </a:cubicBezTo>
                  <a:lnTo>
                    <a:pt x="18204" y="14850"/>
                  </a:lnTo>
                  <a:cubicBezTo>
                    <a:pt x="19343" y="14850"/>
                    <a:pt x="19243" y="15719"/>
                    <a:pt x="19080" y="16238"/>
                  </a:cubicBezTo>
                  <a:cubicBezTo>
                    <a:pt x="18865" y="16918"/>
                    <a:pt x="18733" y="17550"/>
                    <a:pt x="17297" y="17550"/>
                  </a:cubicBezTo>
                  <a:lnTo>
                    <a:pt x="16197" y="17550"/>
                  </a:lnTo>
                  <a:cubicBezTo>
                    <a:pt x="16009" y="17550"/>
                    <a:pt x="15859" y="17701"/>
                    <a:pt x="15859" y="17887"/>
                  </a:cubicBezTo>
                  <a:cubicBezTo>
                    <a:pt x="15859" y="18073"/>
                    <a:pt x="16009" y="18225"/>
                    <a:pt x="16197" y="18225"/>
                  </a:cubicBezTo>
                  <a:lnTo>
                    <a:pt x="17255" y="18225"/>
                  </a:lnTo>
                  <a:cubicBezTo>
                    <a:pt x="17993" y="18225"/>
                    <a:pt x="18028" y="18924"/>
                    <a:pt x="17951" y="19174"/>
                  </a:cubicBezTo>
                  <a:cubicBezTo>
                    <a:pt x="17866" y="19448"/>
                    <a:pt x="17767" y="19651"/>
                    <a:pt x="17763" y="19661"/>
                  </a:cubicBezTo>
                  <a:cubicBezTo>
                    <a:pt x="17558" y="20028"/>
                    <a:pt x="17230" y="20250"/>
                    <a:pt x="16534" y="20250"/>
                  </a:cubicBezTo>
                  <a:lnTo>
                    <a:pt x="12844" y="20250"/>
                  </a:lnTo>
                  <a:cubicBezTo>
                    <a:pt x="10990" y="20250"/>
                    <a:pt x="9152" y="19829"/>
                    <a:pt x="9104" y="19819"/>
                  </a:cubicBezTo>
                  <a:cubicBezTo>
                    <a:pt x="6300" y="19173"/>
                    <a:pt x="6152" y="19123"/>
                    <a:pt x="5976" y="19073"/>
                  </a:cubicBezTo>
                  <a:cubicBezTo>
                    <a:pt x="5976" y="19073"/>
                    <a:pt x="5405" y="18976"/>
                    <a:pt x="5405" y="18478"/>
                  </a:cubicBezTo>
                  <a:lnTo>
                    <a:pt x="5400" y="9155"/>
                  </a:lnTo>
                  <a:cubicBezTo>
                    <a:pt x="5400" y="8840"/>
                    <a:pt x="5602" y="8553"/>
                    <a:pt x="5936" y="8452"/>
                  </a:cubicBezTo>
                  <a:cubicBezTo>
                    <a:pt x="5978" y="8436"/>
                    <a:pt x="6034" y="8419"/>
                    <a:pt x="6075" y="8401"/>
                  </a:cubicBezTo>
                  <a:cubicBezTo>
                    <a:pt x="9159" y="7125"/>
                    <a:pt x="10097" y="4324"/>
                    <a:pt x="10125" y="2025"/>
                  </a:cubicBezTo>
                  <a:cubicBezTo>
                    <a:pt x="10129" y="1702"/>
                    <a:pt x="10378" y="1350"/>
                    <a:pt x="10800" y="1350"/>
                  </a:cubicBezTo>
                  <a:cubicBezTo>
                    <a:pt x="11514" y="1350"/>
                    <a:pt x="12775" y="2782"/>
                    <a:pt x="12775" y="4555"/>
                  </a:cubicBezTo>
                  <a:cubicBezTo>
                    <a:pt x="12775" y="6155"/>
                    <a:pt x="12712" y="6432"/>
                    <a:pt x="12150" y="8100"/>
                  </a:cubicBezTo>
                  <a:cubicBezTo>
                    <a:pt x="18900" y="8100"/>
                    <a:pt x="18853" y="8197"/>
                    <a:pt x="19449" y="8353"/>
                  </a:cubicBezTo>
                  <a:cubicBezTo>
                    <a:pt x="20187" y="8564"/>
                    <a:pt x="20250" y="9176"/>
                    <a:pt x="20250" y="9387"/>
                  </a:cubicBezTo>
                  <a:cubicBezTo>
                    <a:pt x="20250" y="9618"/>
                    <a:pt x="20244" y="9584"/>
                    <a:pt x="20235" y="9811"/>
                  </a:cubicBezTo>
                  <a:moveTo>
                    <a:pt x="4725" y="19575"/>
                  </a:moveTo>
                  <a:cubicBezTo>
                    <a:pt x="4725" y="19948"/>
                    <a:pt x="4423" y="20250"/>
                    <a:pt x="4050" y="20250"/>
                  </a:cubicBezTo>
                  <a:lnTo>
                    <a:pt x="2025" y="20250"/>
                  </a:lnTo>
                  <a:cubicBezTo>
                    <a:pt x="1652" y="20250"/>
                    <a:pt x="1350" y="19948"/>
                    <a:pt x="1350" y="19575"/>
                  </a:cubicBezTo>
                  <a:lnTo>
                    <a:pt x="1350" y="8775"/>
                  </a:lnTo>
                  <a:cubicBezTo>
                    <a:pt x="1350" y="8402"/>
                    <a:pt x="1652" y="8100"/>
                    <a:pt x="2025" y="8100"/>
                  </a:cubicBezTo>
                  <a:lnTo>
                    <a:pt x="4050" y="8100"/>
                  </a:lnTo>
                  <a:cubicBezTo>
                    <a:pt x="4423" y="8100"/>
                    <a:pt x="4725" y="8402"/>
                    <a:pt x="4725" y="8775"/>
                  </a:cubicBezTo>
                  <a:cubicBezTo>
                    <a:pt x="4725" y="8775"/>
                    <a:pt x="4725" y="19575"/>
                    <a:pt x="4725" y="19575"/>
                  </a:cubicBezTo>
                  <a:close/>
                  <a:moveTo>
                    <a:pt x="19686" y="7069"/>
                  </a:moveTo>
                  <a:cubicBezTo>
                    <a:pt x="18843" y="6847"/>
                    <a:pt x="16858" y="6850"/>
                    <a:pt x="13956" y="6773"/>
                  </a:cubicBezTo>
                  <a:cubicBezTo>
                    <a:pt x="14094" y="6140"/>
                    <a:pt x="14125" y="5569"/>
                    <a:pt x="14125" y="4555"/>
                  </a:cubicBezTo>
                  <a:cubicBezTo>
                    <a:pt x="14125" y="2133"/>
                    <a:pt x="12361" y="0"/>
                    <a:pt x="10800" y="0"/>
                  </a:cubicBezTo>
                  <a:cubicBezTo>
                    <a:pt x="9698" y="0"/>
                    <a:pt x="8789" y="901"/>
                    <a:pt x="8775" y="2009"/>
                  </a:cubicBezTo>
                  <a:cubicBezTo>
                    <a:pt x="8760" y="3368"/>
                    <a:pt x="8340" y="5716"/>
                    <a:pt x="6075" y="6907"/>
                  </a:cubicBezTo>
                  <a:cubicBezTo>
                    <a:pt x="5909" y="6995"/>
                    <a:pt x="5434" y="7229"/>
                    <a:pt x="5365" y="7260"/>
                  </a:cubicBezTo>
                  <a:lnTo>
                    <a:pt x="5400" y="7290"/>
                  </a:lnTo>
                  <a:cubicBezTo>
                    <a:pt x="5046" y="6985"/>
                    <a:pt x="4555" y="6750"/>
                    <a:pt x="4050" y="6750"/>
                  </a:cubicBezTo>
                  <a:lnTo>
                    <a:pt x="2025" y="6750"/>
                  </a:lnTo>
                  <a:cubicBezTo>
                    <a:pt x="909" y="6750"/>
                    <a:pt x="0" y="7658"/>
                    <a:pt x="0" y="8775"/>
                  </a:cubicBezTo>
                  <a:lnTo>
                    <a:pt x="0" y="19575"/>
                  </a:lnTo>
                  <a:cubicBezTo>
                    <a:pt x="0" y="20692"/>
                    <a:pt x="909" y="21600"/>
                    <a:pt x="2025" y="21600"/>
                  </a:cubicBezTo>
                  <a:lnTo>
                    <a:pt x="4050" y="21600"/>
                  </a:lnTo>
                  <a:cubicBezTo>
                    <a:pt x="4854" y="21600"/>
                    <a:pt x="5526" y="21115"/>
                    <a:pt x="5851" y="20435"/>
                  </a:cubicBezTo>
                  <a:cubicBezTo>
                    <a:pt x="5859" y="20437"/>
                    <a:pt x="5874" y="20441"/>
                    <a:pt x="5883" y="20442"/>
                  </a:cubicBezTo>
                  <a:cubicBezTo>
                    <a:pt x="5928" y="20454"/>
                    <a:pt x="5980" y="20467"/>
                    <a:pt x="6045" y="20485"/>
                  </a:cubicBezTo>
                  <a:cubicBezTo>
                    <a:pt x="6056" y="20487"/>
                    <a:pt x="6063" y="20489"/>
                    <a:pt x="6075" y="20493"/>
                  </a:cubicBezTo>
                  <a:cubicBezTo>
                    <a:pt x="6465" y="20589"/>
                    <a:pt x="7212" y="20768"/>
                    <a:pt x="8812" y="21136"/>
                  </a:cubicBezTo>
                  <a:cubicBezTo>
                    <a:pt x="9156" y="21214"/>
                    <a:pt x="10967" y="21600"/>
                    <a:pt x="12844" y="21600"/>
                  </a:cubicBezTo>
                  <a:lnTo>
                    <a:pt x="16534" y="21600"/>
                  </a:lnTo>
                  <a:cubicBezTo>
                    <a:pt x="17659" y="21600"/>
                    <a:pt x="18469" y="21168"/>
                    <a:pt x="18952" y="20299"/>
                  </a:cubicBezTo>
                  <a:cubicBezTo>
                    <a:pt x="18959" y="20286"/>
                    <a:pt x="19115" y="19982"/>
                    <a:pt x="19241" y="19572"/>
                  </a:cubicBezTo>
                  <a:cubicBezTo>
                    <a:pt x="19336" y="19264"/>
                    <a:pt x="19372" y="18827"/>
                    <a:pt x="19257" y="18384"/>
                  </a:cubicBezTo>
                  <a:cubicBezTo>
                    <a:pt x="19981" y="17886"/>
                    <a:pt x="20215" y="17133"/>
                    <a:pt x="20367" y="16644"/>
                  </a:cubicBezTo>
                  <a:cubicBezTo>
                    <a:pt x="20620" y="15839"/>
                    <a:pt x="20544" y="15236"/>
                    <a:pt x="20367" y="14803"/>
                  </a:cubicBezTo>
                  <a:cubicBezTo>
                    <a:pt x="20775" y="14418"/>
                    <a:pt x="21123" y="13832"/>
                    <a:pt x="21270" y="12936"/>
                  </a:cubicBezTo>
                  <a:cubicBezTo>
                    <a:pt x="21361" y="12381"/>
                    <a:pt x="21263" y="11810"/>
                    <a:pt x="21007" y="11335"/>
                  </a:cubicBezTo>
                  <a:cubicBezTo>
                    <a:pt x="21389" y="10905"/>
                    <a:pt x="21564" y="10366"/>
                    <a:pt x="21583" y="9866"/>
                  </a:cubicBezTo>
                  <a:lnTo>
                    <a:pt x="21591" y="9725"/>
                  </a:lnTo>
                  <a:cubicBezTo>
                    <a:pt x="21597" y="9636"/>
                    <a:pt x="21600" y="9581"/>
                    <a:pt x="21600" y="9387"/>
                  </a:cubicBezTo>
                  <a:cubicBezTo>
                    <a:pt x="21600" y="8534"/>
                    <a:pt x="21010" y="7447"/>
                    <a:pt x="19686" y="7069"/>
                  </a:cubicBezTo>
                </a:path>
              </a:pathLst>
            </a:custGeom>
            <a:solidFill>
              <a:srgbClr val="424242"/>
            </a:solidFill>
            <a:ln w="12700" cap="flat">
              <a:noFill/>
              <a:miter lim="400000"/>
            </a:ln>
            <a:effectLst/>
          </p:spPr>
          <p:txBody>
            <a:bodyPr wrap="square" lIns="27093" tIns="27093" rIns="27093" bIns="27093" numCol="1" anchor="ctr">
              <a:noAutofit/>
            </a:bodyPr>
            <a:lstStyle/>
            <a:p>
              <a:pPr marL="0" marR="0" algn="ctr" defTabSz="325120">
                <a:defRPr sz="20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287" name="Form"/>
            <p:cNvSpPr/>
            <p:nvPr/>
          </p:nvSpPr>
          <p:spPr>
            <a:xfrm rot="10800000">
              <a:off x="846871" y="406004"/>
              <a:ext cx="60961" cy="609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14400"/>
                  </a:moveTo>
                  <a:cubicBezTo>
                    <a:pt x="8821" y="14400"/>
                    <a:pt x="7200" y="12783"/>
                    <a:pt x="7200" y="10800"/>
                  </a:cubicBezTo>
                  <a:cubicBezTo>
                    <a:pt x="7200" y="8817"/>
                    <a:pt x="8821" y="7200"/>
                    <a:pt x="10800" y="7200"/>
                  </a:cubicBezTo>
                  <a:cubicBezTo>
                    <a:pt x="12779" y="7200"/>
                    <a:pt x="14400" y="8817"/>
                    <a:pt x="14400" y="10800"/>
                  </a:cubicBezTo>
                  <a:cubicBezTo>
                    <a:pt x="14400" y="12783"/>
                    <a:pt x="12779" y="14400"/>
                    <a:pt x="10800" y="14400"/>
                  </a:cubicBezTo>
                  <a:moveTo>
                    <a:pt x="10800" y="0"/>
                  </a:moveTo>
                  <a:cubicBezTo>
                    <a:pt x="4838" y="0"/>
                    <a:pt x="0" y="4837"/>
                    <a:pt x="0" y="10800"/>
                  </a:cubicBezTo>
                  <a:cubicBezTo>
                    <a:pt x="0" y="16762"/>
                    <a:pt x="4838" y="21600"/>
                    <a:pt x="10800" y="21600"/>
                  </a:cubicBezTo>
                  <a:cubicBezTo>
                    <a:pt x="16762" y="21600"/>
                    <a:pt x="21600" y="16762"/>
                    <a:pt x="21600" y="10800"/>
                  </a:cubicBezTo>
                  <a:cubicBezTo>
                    <a:pt x="21600" y="4837"/>
                    <a:pt x="16762" y="0"/>
                    <a:pt x="10800" y="0"/>
                  </a:cubicBezTo>
                </a:path>
              </a:pathLst>
            </a:custGeom>
            <a:solidFill>
              <a:srgbClr val="424242"/>
            </a:solidFill>
            <a:ln w="12700" cap="flat">
              <a:noFill/>
              <a:miter lim="400000"/>
            </a:ln>
            <a:effectLst/>
          </p:spPr>
          <p:txBody>
            <a:bodyPr wrap="square" lIns="27093" tIns="27093" rIns="27093" bIns="27093" numCol="1" anchor="ctr">
              <a:noAutofit/>
            </a:bodyPr>
            <a:lstStyle/>
            <a:p>
              <a:pPr marL="0" marR="0" algn="ctr" defTabSz="325120">
                <a:defRPr sz="20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grpSp>
      <p:grpSp>
        <p:nvGrpSpPr>
          <p:cNvPr id="292" name="Gruppieren"/>
          <p:cNvGrpSpPr/>
          <p:nvPr/>
        </p:nvGrpSpPr>
        <p:grpSpPr>
          <a:xfrm>
            <a:off x="5976055" y="3558257"/>
            <a:ext cx="1291450" cy="5419885"/>
            <a:chOff x="0" y="0"/>
            <a:chExt cx="1291448" cy="5419883"/>
          </a:xfrm>
        </p:grpSpPr>
        <p:sp>
          <p:nvSpPr>
            <p:cNvPr id="289" name="Linie"/>
            <p:cNvSpPr/>
            <p:nvPr/>
          </p:nvSpPr>
          <p:spPr>
            <a:xfrm flipH="1">
              <a:off x="652436" y="0"/>
              <a:ext cx="1" cy="5419884"/>
            </a:xfrm>
            <a:prstGeom prst="line">
              <a:avLst/>
            </a:prstGeom>
            <a:noFill/>
            <a:ln w="12700" cap="flat">
              <a:solidFill>
                <a:srgbClr val="D6D6D6"/>
              </a:solidFill>
              <a:prstDash val="solid"/>
              <a:miter lim="400000"/>
            </a:ln>
            <a:effectLst/>
          </p:spPr>
          <p:txBody>
            <a:bodyPr wrap="square" lIns="0" tIns="0" rIns="0" bIns="0" numCol="1" anchor="t">
              <a:noAutofit/>
            </a:bodyPr>
            <a:lstStyle/>
            <a:p>
              <a:pPr marL="0" marR="0" defTabSz="325120">
                <a:defRPr sz="800">
                  <a:uFillTx/>
                  <a:latin typeface="Helvetica"/>
                  <a:ea typeface="Helvetica"/>
                  <a:cs typeface="Helvetica"/>
                  <a:sym typeface="Helvetica"/>
                </a:defRPr>
              </a:pPr>
            </a:p>
          </p:txBody>
        </p:sp>
        <p:sp>
          <p:nvSpPr>
            <p:cNvPr id="290" name="Kreis"/>
            <p:cNvSpPr/>
            <p:nvPr/>
          </p:nvSpPr>
          <p:spPr>
            <a:xfrm>
              <a:off x="0" y="2077155"/>
              <a:ext cx="1291449" cy="1291450"/>
            </a:xfrm>
            <a:prstGeom prst="ellipse">
              <a:avLst/>
            </a:prstGeom>
            <a:noFill/>
            <a:ln w="12700" cap="flat">
              <a:solidFill>
                <a:srgbClr val="C0C0C0"/>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291" name="versus"/>
            <p:cNvSpPr/>
            <p:nvPr/>
          </p:nvSpPr>
          <p:spPr>
            <a:xfrm>
              <a:off x="90311" y="2167466"/>
              <a:ext cx="1110827" cy="1110828"/>
            </a:xfrm>
            <a:prstGeom prst="ellipse">
              <a:avLst/>
            </a:prstGeom>
            <a:solidFill>
              <a:srgbClr val="FFFFFF"/>
            </a:solidFill>
            <a:ln w="12700" cap="flat">
              <a:solidFill>
                <a:srgbClr val="C0C0C0"/>
              </a:solidFill>
              <a:prstDash val="solid"/>
              <a:miter lim="400000"/>
            </a:ln>
            <a:effectLst/>
            <a:extLst>
              <a:ext uri="{C572A759-6A51-4108-AA02-DFA0A04FC94B}">
                <ma14:wrappingTextBoxFlag xmlns:ma14="http://schemas.microsoft.com/office/mac/drawingml/2011/main" val="1"/>
              </a:ext>
            </a:extLst>
          </p:spPr>
          <p:txBody>
            <a:bodyPr wrap="square" lIns="36124" tIns="36124" rIns="36124" bIns="36124" numCol="1" anchor="ctr">
              <a:noAutofit/>
            </a:bodyPr>
            <a:lstStyle>
              <a:lvl1pPr marL="0" marR="0" algn="ctr" defTabSz="584200">
                <a:defRPr sz="1600">
                  <a:solidFill>
                    <a:srgbClr val="7A7A7A"/>
                  </a:solidFill>
                  <a:uFillTx/>
                  <a:latin typeface="Gill Sans"/>
                  <a:ea typeface="Gill Sans"/>
                  <a:cs typeface="Gill Sans"/>
                  <a:sym typeface="Gill Sans"/>
                </a:defRPr>
              </a:lvl1pPr>
            </a:lstStyle>
            <a:p>
              <a:pPr/>
              <a:r>
                <a:t>versus</a:t>
              </a:r>
            </a:p>
          </p:txBody>
        </p:sp>
      </p:grpSp>
      <p:grpSp>
        <p:nvGrpSpPr>
          <p:cNvPr id="297" name="Gruppieren"/>
          <p:cNvGrpSpPr/>
          <p:nvPr/>
        </p:nvGrpSpPr>
        <p:grpSpPr>
          <a:xfrm>
            <a:off x="785706" y="3467054"/>
            <a:ext cx="4985175" cy="1357152"/>
            <a:chOff x="0" y="0"/>
            <a:chExt cx="4985173" cy="1357150"/>
          </a:xfrm>
        </p:grpSpPr>
        <p:grpSp>
          <p:nvGrpSpPr>
            <p:cNvPr id="295" name="Gruppieren"/>
            <p:cNvGrpSpPr/>
            <p:nvPr/>
          </p:nvGrpSpPr>
          <p:grpSpPr>
            <a:xfrm>
              <a:off x="0" y="0"/>
              <a:ext cx="4985174" cy="1357151"/>
              <a:chOff x="0" y="0"/>
              <a:chExt cx="4985173" cy="1357150"/>
            </a:xfrm>
          </p:grpSpPr>
          <p:sp>
            <p:nvSpPr>
              <p:cNvPr id="293" name="Rechteck"/>
              <p:cNvSpPr/>
              <p:nvPr/>
            </p:nvSpPr>
            <p:spPr>
              <a:xfrm>
                <a:off x="0" y="179389"/>
                <a:ext cx="4985174" cy="1177762"/>
              </a:xfrm>
              <a:prstGeom prst="rect">
                <a:avLst/>
              </a:prstGeom>
              <a:solidFill>
                <a:srgbClr val="EAEEF7"/>
              </a:solidFill>
              <a:ln w="12700" cap="flat">
                <a:solidFill>
                  <a:srgbClr val="EAEEF7"/>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294" name="Dreieck"/>
              <p:cNvSpPr/>
              <p:nvPr/>
            </p:nvSpPr>
            <p:spPr>
              <a:xfrm rot="5374583">
                <a:off x="3799214" y="-88447"/>
                <a:ext cx="764381" cy="9482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21600" y="21600"/>
                    </a:lnTo>
                    <a:close/>
                  </a:path>
                </a:pathLst>
              </a:custGeom>
              <a:solidFill>
                <a:srgbClr val="EAEEF7"/>
              </a:solidFill>
              <a:ln w="12700" cap="flat">
                <a:solidFill>
                  <a:srgbClr val="EAEEF7"/>
                </a:solidFill>
                <a:prstDash val="solid"/>
                <a:miter lim="400000"/>
              </a:ln>
              <a:effectLst/>
            </p:spPr>
            <p:txBody>
              <a:bodyPr wrap="square" lIns="36124" tIns="36124" rIns="36124" bIns="36124" numCol="1" anchor="ctr">
                <a:noAutofit/>
              </a:bodyPr>
              <a:lstStyle/>
              <a:p>
                <a:pPr marL="0" marR="0" algn="ctr" defTabSz="584200">
                  <a:defRPr sz="2800">
                    <a:solidFill>
                      <a:srgbClr val="F1EBDA"/>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grpSp>
        <p:sp>
          <p:nvSpPr>
            <p:cNvPr id="296" name="Leicht zu lernen…"/>
            <p:cNvSpPr txBox="1"/>
            <p:nvPr/>
          </p:nvSpPr>
          <p:spPr>
            <a:xfrm>
              <a:off x="325120" y="481093"/>
              <a:ext cx="4226561" cy="59295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6124" tIns="36124" rIns="36124" bIns="36124" numCol="1" anchor="ctr">
              <a:spAutoFit/>
            </a:bodyPr>
            <a:lstStyle/>
            <a:p>
              <a:pPr marL="0" marR="0" defTabSz="825500">
                <a:defRPr b="1" sz="1800">
                  <a:solidFill>
                    <a:srgbClr val="606060"/>
                  </a:solidFill>
                  <a:uFillTx/>
                  <a:latin typeface="Helvetica"/>
                  <a:ea typeface="Helvetica"/>
                  <a:cs typeface="Helvetica"/>
                  <a:sym typeface="Helvetica"/>
                </a:defRPr>
              </a:pPr>
              <a:r>
                <a:t>Leicht zu lernen</a:t>
              </a:r>
            </a:p>
            <a:p>
              <a:pPr marL="0" marR="0" defTabSz="825500">
                <a:defRPr sz="1600">
                  <a:solidFill>
                    <a:srgbClr val="828282"/>
                  </a:solidFill>
                  <a:uFillTx/>
                  <a:latin typeface="Helvetica"/>
                  <a:ea typeface="Helvetica"/>
                  <a:cs typeface="Helvetica"/>
                  <a:sym typeface="Helvetica"/>
                </a:defRPr>
              </a:pPr>
              <a:r>
                <a:t>Für Anfänger geeignet</a:t>
              </a:r>
            </a:p>
          </p:txBody>
        </p:sp>
      </p:grpSp>
      <p:grpSp>
        <p:nvGrpSpPr>
          <p:cNvPr id="302" name="Gruppieren"/>
          <p:cNvGrpSpPr/>
          <p:nvPr/>
        </p:nvGrpSpPr>
        <p:grpSpPr>
          <a:xfrm>
            <a:off x="776675" y="4817305"/>
            <a:ext cx="4985175" cy="1357151"/>
            <a:chOff x="0" y="0"/>
            <a:chExt cx="4985173" cy="1357150"/>
          </a:xfrm>
        </p:grpSpPr>
        <p:grpSp>
          <p:nvGrpSpPr>
            <p:cNvPr id="300" name="Gruppieren"/>
            <p:cNvGrpSpPr/>
            <p:nvPr/>
          </p:nvGrpSpPr>
          <p:grpSpPr>
            <a:xfrm flipH="1">
              <a:off x="0" y="0"/>
              <a:ext cx="4985174" cy="1357151"/>
              <a:chOff x="0" y="0"/>
              <a:chExt cx="4985173" cy="1357150"/>
            </a:xfrm>
          </p:grpSpPr>
          <p:sp>
            <p:nvSpPr>
              <p:cNvPr id="298" name="Rechteck"/>
              <p:cNvSpPr/>
              <p:nvPr/>
            </p:nvSpPr>
            <p:spPr>
              <a:xfrm>
                <a:off x="0" y="179389"/>
                <a:ext cx="4985174" cy="1177762"/>
              </a:xfrm>
              <a:prstGeom prst="rect">
                <a:avLst/>
              </a:prstGeom>
              <a:solidFill>
                <a:srgbClr val="EAEEF7"/>
              </a:solidFill>
              <a:ln w="12700" cap="flat">
                <a:solidFill>
                  <a:srgbClr val="EAEEF7"/>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299" name="Dreieck"/>
              <p:cNvSpPr/>
              <p:nvPr/>
            </p:nvSpPr>
            <p:spPr>
              <a:xfrm rot="5374583">
                <a:off x="3799214" y="-88447"/>
                <a:ext cx="764381" cy="9482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21600" y="21600"/>
                    </a:lnTo>
                    <a:close/>
                  </a:path>
                </a:pathLst>
              </a:custGeom>
              <a:solidFill>
                <a:srgbClr val="EAEEF7"/>
              </a:solidFill>
              <a:ln w="12700" cap="flat">
                <a:solidFill>
                  <a:srgbClr val="EAEEF7"/>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grpSp>
        <p:sp>
          <p:nvSpPr>
            <p:cNvPr id="301" name="Erfahren Benutzer profitieren von DM…"/>
            <p:cNvSpPr txBox="1"/>
            <p:nvPr/>
          </p:nvSpPr>
          <p:spPr>
            <a:xfrm>
              <a:off x="388337" y="471961"/>
              <a:ext cx="4226562" cy="59295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6124" tIns="36124" rIns="36124" bIns="36124" numCol="1" anchor="ctr">
              <a:spAutoFit/>
            </a:bodyPr>
            <a:lstStyle/>
            <a:p>
              <a:pPr marL="0" marR="0" defTabSz="825500">
                <a:defRPr b="1" sz="1800">
                  <a:solidFill>
                    <a:srgbClr val="606060"/>
                  </a:solidFill>
                  <a:uFillTx/>
                  <a:latin typeface="Helvetica"/>
                  <a:ea typeface="Helvetica"/>
                  <a:cs typeface="Helvetica"/>
                  <a:sym typeface="Helvetica"/>
                </a:defRPr>
              </a:pPr>
              <a:r>
                <a:t>Erfahren Benutzer profitieren von DM</a:t>
              </a:r>
            </a:p>
            <a:p>
              <a:pPr marL="0" marR="0" defTabSz="825500">
                <a:defRPr sz="1600">
                  <a:solidFill>
                    <a:srgbClr val="828282"/>
                  </a:solidFill>
                  <a:uFillTx/>
                  <a:latin typeface="Helvetica"/>
                  <a:ea typeface="Helvetica"/>
                  <a:cs typeface="Helvetica"/>
                  <a:sym typeface="Helvetica"/>
                </a:defRPr>
              </a:pPr>
              <a:r>
                <a:t>Erfahrene Benutzer können schnell arbeiten</a:t>
              </a:r>
            </a:p>
          </p:txBody>
        </p:sp>
      </p:grpSp>
      <p:grpSp>
        <p:nvGrpSpPr>
          <p:cNvPr id="307" name="Gruppieren"/>
          <p:cNvGrpSpPr/>
          <p:nvPr/>
        </p:nvGrpSpPr>
        <p:grpSpPr>
          <a:xfrm>
            <a:off x="776675" y="6165765"/>
            <a:ext cx="4985175" cy="1357151"/>
            <a:chOff x="0" y="0"/>
            <a:chExt cx="4985173" cy="1357150"/>
          </a:xfrm>
        </p:grpSpPr>
        <p:grpSp>
          <p:nvGrpSpPr>
            <p:cNvPr id="305" name="Gruppieren"/>
            <p:cNvGrpSpPr/>
            <p:nvPr/>
          </p:nvGrpSpPr>
          <p:grpSpPr>
            <a:xfrm>
              <a:off x="0" y="0"/>
              <a:ext cx="4985174" cy="1357151"/>
              <a:chOff x="0" y="0"/>
              <a:chExt cx="4985173" cy="1357150"/>
            </a:xfrm>
          </p:grpSpPr>
          <p:sp>
            <p:nvSpPr>
              <p:cNvPr id="303" name="Rechteck"/>
              <p:cNvSpPr/>
              <p:nvPr/>
            </p:nvSpPr>
            <p:spPr>
              <a:xfrm>
                <a:off x="0" y="179389"/>
                <a:ext cx="4985174" cy="1177762"/>
              </a:xfrm>
              <a:prstGeom prst="rect">
                <a:avLst/>
              </a:prstGeom>
              <a:solidFill>
                <a:srgbClr val="EAEEF7"/>
              </a:solidFill>
              <a:ln w="12700" cap="flat">
                <a:solidFill>
                  <a:srgbClr val="EAEEF7"/>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304" name="Dreieck"/>
              <p:cNvSpPr/>
              <p:nvPr/>
            </p:nvSpPr>
            <p:spPr>
              <a:xfrm rot="5374583">
                <a:off x="3799214" y="-88447"/>
                <a:ext cx="764381" cy="9482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21600" y="21600"/>
                    </a:lnTo>
                    <a:close/>
                  </a:path>
                </a:pathLst>
              </a:custGeom>
              <a:solidFill>
                <a:srgbClr val="EAEEF7"/>
              </a:solidFill>
              <a:ln w="12700" cap="flat">
                <a:solidFill>
                  <a:srgbClr val="EAEEF7"/>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grpSp>
        <p:sp>
          <p:nvSpPr>
            <p:cNvPr id="306" name="Lernbarkeit…"/>
            <p:cNvSpPr txBox="1"/>
            <p:nvPr/>
          </p:nvSpPr>
          <p:spPr>
            <a:xfrm>
              <a:off x="388337" y="339456"/>
              <a:ext cx="4226562" cy="83425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6124" tIns="36124" rIns="36124" bIns="36124" numCol="1" anchor="ctr">
              <a:spAutoFit/>
            </a:bodyPr>
            <a:lstStyle/>
            <a:p>
              <a:pPr marL="0" marR="0" defTabSz="825500">
                <a:defRPr b="1" sz="1800">
                  <a:solidFill>
                    <a:srgbClr val="606060"/>
                  </a:solidFill>
                  <a:uFillTx/>
                  <a:latin typeface="Helvetica"/>
                  <a:ea typeface="Helvetica"/>
                  <a:cs typeface="Helvetica"/>
                  <a:sym typeface="Helvetica"/>
                </a:defRPr>
              </a:pPr>
              <a:r>
                <a:t>Lernbarkeit</a:t>
              </a:r>
            </a:p>
            <a:p>
              <a:pPr marL="0" marR="0" defTabSz="825500">
                <a:defRPr sz="1600">
                  <a:solidFill>
                    <a:srgbClr val="828282"/>
                  </a:solidFill>
                  <a:uFillTx/>
                  <a:latin typeface="Helvetica"/>
                  <a:ea typeface="Helvetica"/>
                  <a:cs typeface="Helvetica"/>
                  <a:sym typeface="Helvetica"/>
                </a:defRPr>
              </a:pPr>
              <a:r>
                <a:t>Benutzer können im Verlauf der Zeit Expertenfähigkeiten erlangen</a:t>
              </a:r>
            </a:p>
          </p:txBody>
        </p:sp>
      </p:grpSp>
      <p:grpSp>
        <p:nvGrpSpPr>
          <p:cNvPr id="311" name="Gruppieren"/>
          <p:cNvGrpSpPr/>
          <p:nvPr/>
        </p:nvGrpSpPr>
        <p:grpSpPr>
          <a:xfrm>
            <a:off x="7404824" y="3467054"/>
            <a:ext cx="4985175" cy="1357152"/>
            <a:chOff x="0" y="0"/>
            <a:chExt cx="4985173" cy="1357150"/>
          </a:xfrm>
        </p:grpSpPr>
        <p:sp>
          <p:nvSpPr>
            <p:cNvPr id="308" name="Rechteck"/>
            <p:cNvSpPr/>
            <p:nvPr/>
          </p:nvSpPr>
          <p:spPr>
            <a:xfrm flipH="1">
              <a:off x="0" y="179389"/>
              <a:ext cx="4985174" cy="1177762"/>
            </a:xfrm>
            <a:prstGeom prst="rect">
              <a:avLst/>
            </a:prstGeom>
            <a:solidFill>
              <a:srgbClr val="EBEBEB"/>
            </a:solidFill>
            <a:ln w="12700" cap="flat">
              <a:solidFill>
                <a:srgbClr val="EBEBEB"/>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309" name="Dreieck"/>
            <p:cNvSpPr/>
            <p:nvPr/>
          </p:nvSpPr>
          <p:spPr>
            <a:xfrm flipH="1" rot="16225417">
              <a:off x="421577" y="-88447"/>
              <a:ext cx="764381" cy="9482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21600" y="21600"/>
                  </a:lnTo>
                  <a:close/>
                </a:path>
              </a:pathLst>
            </a:custGeom>
            <a:solidFill>
              <a:srgbClr val="EBEBEB"/>
            </a:solidFill>
            <a:ln w="12700" cap="flat">
              <a:solidFill>
                <a:srgbClr val="EBEBEB"/>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310" name="Übertreibung der Metapher…"/>
            <p:cNvSpPr txBox="1"/>
            <p:nvPr/>
          </p:nvSpPr>
          <p:spPr>
            <a:xfrm>
              <a:off x="316088" y="364958"/>
              <a:ext cx="4226562" cy="83425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6124" tIns="36124" rIns="36124" bIns="36124" numCol="1" anchor="ctr">
              <a:spAutoFit/>
            </a:bodyPr>
            <a:lstStyle/>
            <a:p>
              <a:pPr marL="0" marR="0" defTabSz="825500">
                <a:defRPr b="1" sz="1800">
                  <a:solidFill>
                    <a:srgbClr val="606060"/>
                  </a:solidFill>
                  <a:uFillTx/>
                  <a:latin typeface="Helvetica"/>
                  <a:ea typeface="Helvetica"/>
                  <a:cs typeface="Helvetica"/>
                  <a:sym typeface="Helvetica"/>
                </a:defRPr>
              </a:pPr>
              <a:r>
                <a:t>Übertreibung der Metapher</a:t>
              </a:r>
            </a:p>
            <a:p>
              <a:pPr marL="0" marR="0" defTabSz="825500">
                <a:defRPr sz="1600">
                  <a:solidFill>
                    <a:srgbClr val="828282"/>
                  </a:solidFill>
                  <a:uFillTx/>
                  <a:latin typeface="Helvetica"/>
                  <a:ea typeface="Helvetica"/>
                  <a:cs typeface="Helvetica"/>
                  <a:sym typeface="Helvetica"/>
                </a:defRPr>
              </a:pPr>
              <a:r>
                <a:t>Einige Benutzer strapazieren die Metapher der DM</a:t>
              </a:r>
            </a:p>
          </p:txBody>
        </p:sp>
      </p:grpSp>
      <p:grpSp>
        <p:nvGrpSpPr>
          <p:cNvPr id="315" name="Gruppieren"/>
          <p:cNvGrpSpPr/>
          <p:nvPr/>
        </p:nvGrpSpPr>
        <p:grpSpPr>
          <a:xfrm>
            <a:off x="7413855" y="4817305"/>
            <a:ext cx="4985175" cy="1357152"/>
            <a:chOff x="0" y="0"/>
            <a:chExt cx="4985173" cy="1357150"/>
          </a:xfrm>
        </p:grpSpPr>
        <p:sp>
          <p:nvSpPr>
            <p:cNvPr id="312" name="Rechteck"/>
            <p:cNvSpPr/>
            <p:nvPr/>
          </p:nvSpPr>
          <p:spPr>
            <a:xfrm>
              <a:off x="0" y="179389"/>
              <a:ext cx="4985174" cy="1177762"/>
            </a:xfrm>
            <a:prstGeom prst="rect">
              <a:avLst/>
            </a:prstGeom>
            <a:solidFill>
              <a:srgbClr val="EBEBEB"/>
            </a:solidFill>
            <a:ln w="12700" cap="flat">
              <a:solidFill>
                <a:srgbClr val="EBEBEB"/>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313" name="Dreieck"/>
            <p:cNvSpPr/>
            <p:nvPr/>
          </p:nvSpPr>
          <p:spPr>
            <a:xfrm rot="5374583">
              <a:off x="3799215" y="-88447"/>
              <a:ext cx="764381" cy="9482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21600" y="21600"/>
                  </a:lnTo>
                  <a:close/>
                </a:path>
              </a:pathLst>
            </a:custGeom>
            <a:solidFill>
              <a:srgbClr val="EBEBEB"/>
            </a:solidFill>
            <a:ln w="12700" cap="flat">
              <a:solidFill>
                <a:srgbClr val="EBEBEB"/>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314" name="Kann nicht auf alle Aufgaben angewendet werden…"/>
            <p:cNvSpPr txBox="1"/>
            <p:nvPr/>
          </p:nvSpPr>
          <p:spPr>
            <a:xfrm>
              <a:off x="361244" y="211611"/>
              <a:ext cx="4226561" cy="111365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6124" tIns="36124" rIns="36124" bIns="36124" numCol="1" anchor="ctr">
              <a:spAutoFit/>
            </a:bodyPr>
            <a:lstStyle/>
            <a:p>
              <a:pPr marL="0" marR="0" defTabSz="825500">
                <a:defRPr b="1" sz="1800">
                  <a:solidFill>
                    <a:srgbClr val="606060"/>
                  </a:solidFill>
                  <a:uFillTx/>
                  <a:latin typeface="Helvetica"/>
                  <a:ea typeface="Helvetica"/>
                  <a:cs typeface="Helvetica"/>
                  <a:sym typeface="Helvetica"/>
                </a:defRPr>
              </a:pPr>
              <a:r>
                <a:t>Kann nicht auf alle Aufgaben angewendet werden</a:t>
              </a:r>
            </a:p>
            <a:p>
              <a:pPr marL="0" marR="0" defTabSz="825500">
                <a:defRPr sz="1600">
                  <a:solidFill>
                    <a:srgbClr val="828282"/>
                  </a:solidFill>
                  <a:uFillTx/>
                  <a:latin typeface="Helvetica"/>
                  <a:ea typeface="Helvetica"/>
                  <a:cs typeface="Helvetica"/>
                  <a:sym typeface="Helvetica"/>
                </a:defRPr>
              </a:pPr>
              <a:r>
                <a:t>Nicht alles lässt sich durch Manipulation von Objekten ausdrücken</a:t>
              </a:r>
            </a:p>
          </p:txBody>
        </p:sp>
      </p:grpSp>
      <p:grpSp>
        <p:nvGrpSpPr>
          <p:cNvPr id="319" name="Gruppieren"/>
          <p:cNvGrpSpPr/>
          <p:nvPr/>
        </p:nvGrpSpPr>
        <p:grpSpPr>
          <a:xfrm>
            <a:off x="7413855" y="6165765"/>
            <a:ext cx="4985175" cy="1357151"/>
            <a:chOff x="0" y="0"/>
            <a:chExt cx="4985173" cy="1357150"/>
          </a:xfrm>
        </p:grpSpPr>
        <p:sp>
          <p:nvSpPr>
            <p:cNvPr id="316" name="Rechteck"/>
            <p:cNvSpPr/>
            <p:nvPr/>
          </p:nvSpPr>
          <p:spPr>
            <a:xfrm flipH="1">
              <a:off x="0" y="179389"/>
              <a:ext cx="4985174" cy="1177762"/>
            </a:xfrm>
            <a:prstGeom prst="rect">
              <a:avLst/>
            </a:prstGeom>
            <a:solidFill>
              <a:srgbClr val="EBEBEB"/>
            </a:solidFill>
            <a:ln w="12700" cap="flat">
              <a:solidFill>
                <a:srgbClr val="EBEBEB"/>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317" name="Dreieck"/>
            <p:cNvSpPr/>
            <p:nvPr/>
          </p:nvSpPr>
          <p:spPr>
            <a:xfrm flipH="1" rot="16225417">
              <a:off x="421577" y="-88447"/>
              <a:ext cx="764381" cy="9482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21600" y="21600"/>
                  </a:lnTo>
                  <a:close/>
                </a:path>
              </a:pathLst>
            </a:custGeom>
            <a:solidFill>
              <a:srgbClr val="EBEBEB"/>
            </a:solidFill>
            <a:ln w="12700" cap="flat">
              <a:solidFill>
                <a:srgbClr val="EBEBEB"/>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318" name="Bildschirmplatz…"/>
            <p:cNvSpPr txBox="1"/>
            <p:nvPr/>
          </p:nvSpPr>
          <p:spPr>
            <a:xfrm>
              <a:off x="361244" y="339456"/>
              <a:ext cx="4226561" cy="83425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6124" tIns="36124" rIns="36124" bIns="36124" numCol="1" anchor="ctr">
              <a:spAutoFit/>
            </a:bodyPr>
            <a:lstStyle/>
            <a:p>
              <a:pPr marL="0" marR="0" defTabSz="825500">
                <a:defRPr b="1" sz="1800">
                  <a:solidFill>
                    <a:srgbClr val="606060"/>
                  </a:solidFill>
                  <a:uFillTx/>
                  <a:latin typeface="Helvetica"/>
                  <a:ea typeface="Helvetica"/>
                  <a:cs typeface="Helvetica"/>
                  <a:sym typeface="Helvetica"/>
                </a:defRPr>
              </a:pPr>
              <a:r>
                <a:t>Bildschirmplatz</a:t>
              </a:r>
            </a:p>
            <a:p>
              <a:pPr marL="0" marR="0" defTabSz="825500">
                <a:defRPr sz="1600">
                  <a:solidFill>
                    <a:srgbClr val="828282"/>
                  </a:solidFill>
                  <a:uFillTx/>
                  <a:latin typeface="Helvetica"/>
                  <a:ea typeface="Helvetica"/>
                  <a:cs typeface="Helvetica"/>
                  <a:sym typeface="Helvetica"/>
                </a:defRPr>
              </a:pPr>
              <a:r>
                <a:t>DM benötigt mehr Aktionsfläche auf dem Bildschirm</a:t>
              </a:r>
            </a:p>
          </p:txBody>
        </p:sp>
      </p:grpSp>
      <p:sp>
        <p:nvSpPr>
          <p:cNvPr id="320" name="16"/>
          <p:cNvSpPr txBox="1"/>
          <p:nvPr/>
        </p:nvSpPr>
        <p:spPr>
          <a:xfrm>
            <a:off x="11941772" y="433493"/>
            <a:ext cx="311032" cy="343183"/>
          </a:xfrm>
          <a:prstGeom prst="rect">
            <a:avLst/>
          </a:prstGeom>
          <a:ln w="3175">
            <a:miter lim="400000"/>
          </a:ln>
          <a:extLst>
            <a:ext uri="{C572A759-6A51-4108-AA02-DFA0A04FC94B}">
              <ma14:wrappingTextBoxFlag xmlns:ma14="http://schemas.microsoft.com/office/mac/drawingml/2011/main" val="1"/>
            </a:ext>
          </a:extLst>
        </p:spPr>
        <p:txBody>
          <a:bodyPr wrap="none" lIns="36124" tIns="36124" rIns="36124" bIns="36124" anchor="ctr">
            <a:spAutoFit/>
          </a:bodyPr>
          <a:lstStyle>
            <a:lvl1pPr marL="0" marR="0" defTabSz="825500">
              <a:defRPr b="1" sz="1600">
                <a:uFillTx/>
                <a:latin typeface="Helvetica"/>
                <a:ea typeface="Helvetica"/>
                <a:cs typeface="Helvetica"/>
                <a:sym typeface="Helvetica"/>
              </a:defRPr>
            </a:lvl1pPr>
          </a:lstStyle>
          <a:p>
            <a:pPr/>
            <a:r>
              <a:t>16</a:t>
            </a:r>
          </a:p>
        </p:txBody>
      </p:sp>
      <p:grpSp>
        <p:nvGrpSpPr>
          <p:cNvPr id="325" name="Gruppieren"/>
          <p:cNvGrpSpPr/>
          <p:nvPr/>
        </p:nvGrpSpPr>
        <p:grpSpPr>
          <a:xfrm>
            <a:off x="785706" y="7578001"/>
            <a:ext cx="4985175" cy="1357152"/>
            <a:chOff x="0" y="0"/>
            <a:chExt cx="4985173" cy="1357150"/>
          </a:xfrm>
        </p:grpSpPr>
        <p:grpSp>
          <p:nvGrpSpPr>
            <p:cNvPr id="323" name="Gruppieren"/>
            <p:cNvGrpSpPr/>
            <p:nvPr/>
          </p:nvGrpSpPr>
          <p:grpSpPr>
            <a:xfrm flipH="1">
              <a:off x="0" y="0"/>
              <a:ext cx="4985174" cy="1357151"/>
              <a:chOff x="0" y="0"/>
              <a:chExt cx="4985173" cy="1357150"/>
            </a:xfrm>
          </p:grpSpPr>
          <p:sp>
            <p:nvSpPr>
              <p:cNvPr id="321" name="Rechteck"/>
              <p:cNvSpPr/>
              <p:nvPr/>
            </p:nvSpPr>
            <p:spPr>
              <a:xfrm>
                <a:off x="0" y="179389"/>
                <a:ext cx="4985174" cy="1177762"/>
              </a:xfrm>
              <a:prstGeom prst="rect">
                <a:avLst/>
              </a:prstGeom>
              <a:solidFill>
                <a:srgbClr val="EAEEF7"/>
              </a:solidFill>
              <a:ln w="12700" cap="flat">
                <a:solidFill>
                  <a:srgbClr val="EAEEF7"/>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322" name="Dreieck"/>
              <p:cNvSpPr/>
              <p:nvPr/>
            </p:nvSpPr>
            <p:spPr>
              <a:xfrm rot="5374583">
                <a:off x="3799214" y="-88447"/>
                <a:ext cx="764381" cy="9482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21600" y="21600"/>
                    </a:lnTo>
                    <a:close/>
                  </a:path>
                </a:pathLst>
              </a:custGeom>
              <a:solidFill>
                <a:srgbClr val="EAEEF7"/>
              </a:solidFill>
              <a:ln w="12700" cap="flat">
                <a:solidFill>
                  <a:srgbClr val="EAEEF7"/>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grpSp>
        <p:sp>
          <p:nvSpPr>
            <p:cNvPr id="324" name="Unmittelbare Rückmeldung…"/>
            <p:cNvSpPr txBox="1"/>
            <p:nvPr/>
          </p:nvSpPr>
          <p:spPr>
            <a:xfrm>
              <a:off x="388337" y="351311"/>
              <a:ext cx="4226562" cy="83425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6124" tIns="36124" rIns="36124" bIns="36124" numCol="1" anchor="ctr">
              <a:spAutoFit/>
            </a:bodyPr>
            <a:lstStyle/>
            <a:p>
              <a:pPr marL="0" marR="0" defTabSz="825500">
                <a:defRPr b="1" sz="1800">
                  <a:solidFill>
                    <a:srgbClr val="606060"/>
                  </a:solidFill>
                  <a:uFillTx/>
                  <a:latin typeface="Helvetica"/>
                  <a:ea typeface="Helvetica"/>
                  <a:cs typeface="Helvetica"/>
                  <a:sym typeface="Helvetica"/>
                </a:defRPr>
              </a:pPr>
              <a:r>
                <a:t>Unmittelbare Rückmeldung</a:t>
              </a:r>
            </a:p>
            <a:p>
              <a:pPr marL="0" marR="0" defTabSz="825500">
                <a:defRPr sz="1600">
                  <a:solidFill>
                    <a:srgbClr val="828282"/>
                  </a:solidFill>
                  <a:uFillTx/>
                  <a:latin typeface="Helvetica"/>
                  <a:ea typeface="Helvetica"/>
                  <a:cs typeface="Helvetica"/>
                  <a:sym typeface="Helvetica"/>
                </a:defRPr>
              </a:pPr>
              <a:r>
                <a:t>Benutzer können unmittelbar sehen, ob sich sich ihrem Ziel annähern.</a:t>
              </a:r>
            </a:p>
          </p:txBody>
        </p:sp>
      </p:grpSp>
      <p:grpSp>
        <p:nvGrpSpPr>
          <p:cNvPr id="329" name="Gruppieren"/>
          <p:cNvGrpSpPr/>
          <p:nvPr/>
        </p:nvGrpSpPr>
        <p:grpSpPr>
          <a:xfrm>
            <a:off x="7413855" y="7578001"/>
            <a:ext cx="4985175" cy="1357152"/>
            <a:chOff x="0" y="0"/>
            <a:chExt cx="4985173" cy="1357150"/>
          </a:xfrm>
        </p:grpSpPr>
        <p:sp>
          <p:nvSpPr>
            <p:cNvPr id="326" name="Rechteck"/>
            <p:cNvSpPr/>
            <p:nvPr/>
          </p:nvSpPr>
          <p:spPr>
            <a:xfrm>
              <a:off x="0" y="179389"/>
              <a:ext cx="4985174" cy="1177762"/>
            </a:xfrm>
            <a:prstGeom prst="rect">
              <a:avLst/>
            </a:prstGeom>
            <a:solidFill>
              <a:srgbClr val="EBEBEB"/>
            </a:solidFill>
            <a:ln w="12700" cap="flat">
              <a:solidFill>
                <a:srgbClr val="EBEBEB"/>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327" name="Dreieck"/>
            <p:cNvSpPr/>
            <p:nvPr/>
          </p:nvSpPr>
          <p:spPr>
            <a:xfrm rot="5374583">
              <a:off x="3799215" y="-88447"/>
              <a:ext cx="764381" cy="9482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0"/>
                  </a:lnTo>
                  <a:lnTo>
                    <a:pt x="21600" y="21600"/>
                  </a:lnTo>
                  <a:close/>
                </a:path>
              </a:pathLst>
            </a:custGeom>
            <a:solidFill>
              <a:srgbClr val="EBEBEB"/>
            </a:solidFill>
            <a:ln w="12700" cap="flat">
              <a:solidFill>
                <a:srgbClr val="EBEBEB"/>
              </a:solidFill>
              <a:prstDash val="solid"/>
              <a:miter lim="400000"/>
            </a:ln>
            <a:effectLst/>
          </p:spPr>
          <p:txBody>
            <a:bodyPr wrap="square" lIns="36124" tIns="36124" rIns="36124" bIns="36124" numCol="1" anchor="ctr">
              <a:noAutofit/>
            </a:bodyPr>
            <a:lstStyle/>
            <a:p>
              <a:pPr marL="0" marR="0" algn="ctr" defTabSz="584200">
                <a:defRPr sz="2800">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pPr>
            </a:p>
          </p:txBody>
        </p:sp>
        <p:sp>
          <p:nvSpPr>
            <p:cNvPr id="328" name="Kann langsamer sein…"/>
            <p:cNvSpPr txBox="1"/>
            <p:nvPr/>
          </p:nvSpPr>
          <p:spPr>
            <a:xfrm>
              <a:off x="361244" y="351311"/>
              <a:ext cx="4226561" cy="83425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6124" tIns="36124" rIns="36124" bIns="36124" numCol="1" anchor="ctr">
              <a:spAutoFit/>
            </a:bodyPr>
            <a:lstStyle/>
            <a:p>
              <a:pPr marL="0" marR="0" defTabSz="825500">
                <a:defRPr b="1" sz="1800">
                  <a:solidFill>
                    <a:srgbClr val="606060"/>
                  </a:solidFill>
                  <a:uFillTx/>
                  <a:latin typeface="Helvetica"/>
                  <a:ea typeface="Helvetica"/>
                  <a:cs typeface="Helvetica"/>
                  <a:sym typeface="Helvetica"/>
                </a:defRPr>
              </a:pPr>
              <a:r>
                <a:t>Kann langsamer sein</a:t>
              </a:r>
            </a:p>
            <a:p>
              <a:pPr marL="0" marR="0" defTabSz="825500">
                <a:defRPr sz="1600">
                  <a:solidFill>
                    <a:srgbClr val="828282"/>
                  </a:solidFill>
                  <a:uFillTx/>
                  <a:latin typeface="Helvetica"/>
                  <a:ea typeface="Helvetica"/>
                  <a:cs typeface="Helvetica"/>
                  <a:sym typeface="Helvetica"/>
                </a:defRPr>
              </a:pPr>
              <a:r>
                <a:t>Die Manipulation der Maus ist nicht immer die schnellste Methode zur Interaktion</a:t>
              </a:r>
            </a:p>
          </p:txBody>
        </p:sp>
      </p:grpSp>
    </p:spTree>
  </p:cSld>
  <p:clrMapOvr>
    <a:masterClrMapping/>
  </p:clrMapOvr>
  <p:transition xmlns:p14="http://schemas.microsoft.com/office/powerpoint/2010/main" spd="slow"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1"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33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33" name="WYSIWYG"/>
          <p:cNvSpPr txBox="1"/>
          <p:nvPr>
            <p:ph type="title"/>
          </p:nvPr>
        </p:nvSpPr>
        <p:spPr>
          <a:prstGeom prst="rect">
            <a:avLst/>
          </a:prstGeom>
        </p:spPr>
        <p:txBody>
          <a:bodyPr/>
          <a:lstStyle/>
          <a:p>
            <a:pPr/>
            <a:r>
              <a:t>WYSIWYG</a:t>
            </a:r>
          </a:p>
        </p:txBody>
      </p:sp>
      <p:sp>
        <p:nvSpPr>
          <p:cNvPr id="33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35" name="Bild" descr="Bild"/>
          <p:cNvPicPr>
            <a:picLocks noChangeAspect="1"/>
          </p:cNvPicPr>
          <p:nvPr/>
        </p:nvPicPr>
        <p:blipFill>
          <a:blip r:embed="rId3">
            <a:extLst/>
          </a:blip>
          <a:stretch>
            <a:fillRect/>
          </a:stretch>
        </p:blipFill>
        <p:spPr>
          <a:xfrm>
            <a:off x="1025592" y="1157989"/>
            <a:ext cx="10953616" cy="8215214"/>
          </a:xfrm>
          <a:prstGeom prst="rect">
            <a:avLst/>
          </a:prstGeom>
          <a:ln w="3175"/>
        </p:spPr>
      </p:pic>
      <p:sp>
        <p:nvSpPr>
          <p:cNvPr id="336" name="Quelle: http://en.wikipedia.org/wiki/WYSIWYG"/>
          <p:cNvSpPr txBox="1"/>
          <p:nvPr/>
        </p:nvSpPr>
        <p:spPr>
          <a:xfrm>
            <a:off x="6208919" y="787121"/>
            <a:ext cx="5835005"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Quelle: </a:t>
            </a:r>
            <a:r>
              <a:rPr u="sng">
                <a:hlinkClick r:id="rId4" invalidUrl="" action="" tgtFrame="" tooltip="" history="1" highlightClick="0" endSnd="0"/>
              </a:rPr>
              <a:t>http://en.wikipedia.org/wiki/WYSIWYG</a:t>
            </a:r>
          </a:p>
        </p:txBody>
      </p:sp>
    </p:spTree>
  </p:cSld>
  <p:clrMapOvr>
    <a:masterClrMapping/>
  </p:clrMapOvr>
  <p:transition xmlns:p14="http://schemas.microsoft.com/office/powerpoint/2010/main" spd="slow"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0" name="Butz, Krüger, Völkel: Mensch-Maschine-Interaktion, Kapitel 15 - Grafische Benutzerschnittstellen am Personal Computer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15 - Grafische Benutzerschnittstellen am Personal Computer      		      Folie</a:t>
            </a:r>
          </a:p>
        </p:txBody>
      </p:sp>
      <p:sp>
        <p:nvSpPr>
          <p:cNvPr id="34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42" name="WYSIWYG?"/>
          <p:cNvSpPr txBox="1"/>
          <p:nvPr>
            <p:ph type="title"/>
          </p:nvPr>
        </p:nvSpPr>
        <p:spPr>
          <a:prstGeom prst="rect">
            <a:avLst/>
          </a:prstGeom>
        </p:spPr>
        <p:txBody>
          <a:bodyPr/>
          <a:lstStyle/>
          <a:p>
            <a:pPr/>
            <a:r>
              <a:t>WYSIWYG?</a:t>
            </a:r>
          </a:p>
        </p:txBody>
      </p:sp>
      <p:sp>
        <p:nvSpPr>
          <p:cNvPr id="34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44" name="Bild" descr="Bild"/>
          <p:cNvPicPr>
            <a:picLocks noChangeAspect="1"/>
          </p:cNvPicPr>
          <p:nvPr/>
        </p:nvPicPr>
        <p:blipFill>
          <a:blip r:embed="rId2">
            <a:extLst/>
          </a:blip>
          <a:stretch>
            <a:fillRect/>
          </a:stretch>
        </p:blipFill>
        <p:spPr>
          <a:xfrm>
            <a:off x="0" y="2402275"/>
            <a:ext cx="13004801" cy="4949050"/>
          </a:xfrm>
          <a:prstGeom prst="rect">
            <a:avLst/>
          </a:prstGeom>
          <a:ln w="3175"/>
        </p:spPr>
      </p:pic>
      <p:sp>
        <p:nvSpPr>
          <p:cNvPr id="345" name="Quelle: http://www.userfriendly.org/cartoons/archives/07jul/uf010526.gif"/>
          <p:cNvSpPr txBox="1"/>
          <p:nvPr/>
        </p:nvSpPr>
        <p:spPr>
          <a:xfrm>
            <a:off x="2033941" y="7534509"/>
            <a:ext cx="8936918"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Quelle: </a:t>
            </a:r>
            <a:r>
              <a:rPr u="sng">
                <a:hlinkClick r:id="rId3" invalidUrl="" action="" tgtFrame="" tooltip="" history="1" highlightClick="0" endSnd="0"/>
              </a:rPr>
              <a:t>http://www.userfriendly.org/cartoons/archives/07jul/uf010526.gif</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