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jpe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media1.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Shape 46"/>
          <p:cNvSpPr/>
          <p:nvPr>
            <p:ph type="sldImg"/>
          </p:nvPr>
        </p:nvSpPr>
        <p:spPr>
          <a:prstGeom prst="rect">
            <a:avLst/>
          </a:prstGeom>
        </p:spPr>
        <p:txBody>
          <a:bodyPr/>
          <a:lstStyle/>
          <a:p>
            <a:pPr/>
          </a:p>
        </p:txBody>
      </p:sp>
      <p:sp>
        <p:nvSpPr>
          <p:cNvPr id="47" name="Shape 47"/>
          <p:cNvSpPr/>
          <p:nvPr>
            <p:ph type="body" sz="quarter" idx="1"/>
          </p:nvPr>
        </p:nvSpPr>
        <p:spPr>
          <a:prstGeom prst="rect">
            <a:avLst/>
          </a:prstGeom>
        </p:spPr>
        <p:txBody>
          <a:bodyPr/>
          <a:lstStyle/>
          <a:p>
            <a:pPr/>
            <a:r>
              <a:t>zuerst entwickelt 1934, später verfeinert, letzte Version posthum 1971 veröffentlicht von dem amerikanischen Psychologen Abraham Maslow.</a:t>
            </a:r>
          </a:p>
          <a:p>
            <a:pPr/>
          </a:p>
          <a:p>
            <a:pPr/>
            <a:r>
              <a:t>Grundidee ist, dass die grundlegenderen Bedürfnisse zuerst einmal erfüllt sein müssen, bevor höhere Bedürfnisse entstehen. </a:t>
            </a:r>
          </a:p>
          <a:p>
            <a:pPr/>
          </a:p>
          <a:p>
            <a:pPr/>
            <a:r>
              <a:t>Nichterfüllung bestimmter Bedürfnisse führen zu Frustration und zugehörigen Problemen.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Shape 57"/>
          <p:cNvSpPr/>
          <p:nvPr>
            <p:ph type="sldImg"/>
          </p:nvPr>
        </p:nvSpPr>
        <p:spPr>
          <a:prstGeom prst="rect">
            <a:avLst/>
          </a:prstGeom>
        </p:spPr>
        <p:txBody>
          <a:bodyPr/>
          <a:lstStyle/>
          <a:p>
            <a:pPr/>
          </a:p>
        </p:txBody>
      </p:sp>
      <p:sp>
        <p:nvSpPr>
          <p:cNvPr id="58" name="Shape 58"/>
          <p:cNvSpPr/>
          <p:nvPr>
            <p:ph type="body" sz="quarter" idx="1"/>
          </p:nvPr>
        </p:nvSpPr>
        <p:spPr>
          <a:prstGeom prst="rect">
            <a:avLst/>
          </a:prstGeom>
        </p:spPr>
        <p:txBody>
          <a:bodyPr/>
          <a:lstStyle/>
          <a:p>
            <a:pPr/>
            <a:r>
              <a:t>Dieses gesamte Kapitel lehnt sich an Marc Hassenzahls Verständnis von Experience Design an, die er in seinem Buch „Experience Design – Technology for all the right reasons“ beschreibt. Darin findet sich eine Hierarchie von Zielen. Diese</a:t>
            </a:r>
          </a:p>
          <a:p>
            <a:pPr/>
            <a:r>
              <a:t>ist ähnlich aufgebaut wir die Bedürfnishierarchie, beschreibt aber nur einen viel engeren Ausschnitt, der hier relevant ist.</a:t>
            </a:r>
          </a:p>
          <a:p>
            <a:pPr/>
          </a:p>
          <a:p>
            <a:pPr/>
            <a:r>
              <a:t>Herkömmliche Produkte sind rein funktional, erlauben also die Umsetzung bestimmter Handlungsziele mittels motorischer Aktionen (in der physikalischen Welt). Das Gesamterlebnis der Interaktion wird aber auch dadurch bestimmt, ob sich mit dem Produkt höhere Ziele umsetzen lassen, wie z.B. das Streben nach Status, Prestige, Verbundenheit (soziales Bedürfnis) etc. Diese existieren eher in uns selbst.</a:t>
            </a:r>
          </a:p>
          <a:p>
            <a:pPr/>
          </a:p>
          <a:p>
            <a:pPr/>
            <a:r>
              <a:t>Konkretes Beispiel: Seins-Ziel ist, ein Schriftsteller zu sein. Handlungsziel, ein Buch zu schreiben, und motorisches Ziel, die nächste Taste dazu zu drücken…</a:t>
            </a:r>
          </a:p>
          <a:p>
            <a:pPr/>
          </a:p>
          <a:p>
            <a:pPr/>
            <a:r>
              <a:t>Parallele erkennbar zu GOMS (Kap. 139 und der Ausführung zielgerichteter Handlungen! Solche Theorien bitte nie in Isolation sehen und einzeln lernen, sondern immer versuchen in Beziehung zu setzen zu Bekanntem!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 name="Shape 70"/>
          <p:cNvSpPr/>
          <p:nvPr>
            <p:ph type="sldImg"/>
          </p:nvPr>
        </p:nvSpPr>
        <p:spPr>
          <a:prstGeom prst="rect">
            <a:avLst/>
          </a:prstGeom>
        </p:spPr>
        <p:txBody>
          <a:bodyPr/>
          <a:lstStyle/>
          <a:p>
            <a:pPr/>
          </a:p>
        </p:txBody>
      </p:sp>
      <p:sp>
        <p:nvSpPr>
          <p:cNvPr id="71" name="Shape 71"/>
          <p:cNvSpPr/>
          <p:nvPr>
            <p:ph type="body" sz="quarter" idx="1"/>
          </p:nvPr>
        </p:nvSpPr>
        <p:spPr>
          <a:prstGeom prst="rect">
            <a:avLst/>
          </a:prstGeom>
        </p:spPr>
        <p:txBody>
          <a:bodyPr/>
          <a:lstStyle/>
          <a:p>
            <a:pPr/>
            <a:r>
              <a:t>Sammlung von 10 menschlichen Bedürfnissen, deren Erfüllung zu einem glücklichen und erfüllten Leben führen, durch Kennon Sheldon 2001, darunter eine Priorisierung</a:t>
            </a:r>
          </a:p>
          <a:p>
            <a:pPr/>
            <a:r>
              <a:t>und drei wichtigste Bedürfnisse:</a:t>
            </a:r>
          </a:p>
          <a:p>
            <a:pPr/>
          </a:p>
          <a:p>
            <a:pPr/>
            <a:r>
              <a:t>Autonomie: das Gefühl, dass man selbst die eigenen Handlungen kontrolliert und nicht durch andere Kräfte oder Druck von außen bestimmt wird,</a:t>
            </a:r>
          </a:p>
          <a:p>
            <a:pPr/>
          </a:p>
          <a:p>
            <a:pPr/>
            <a:r>
              <a:t>Kompetenz: das Gefühl, dass man sehr gut und effektiv ist in dem was man tut,</a:t>
            </a:r>
          </a:p>
          <a:p>
            <a:pPr/>
          </a:p>
          <a:p>
            <a:pPr/>
            <a:r>
              <a:t>Verbundenheit: das Gefühl, dass man regelmäßigen engen Kontakt hat zu Leuten,</a:t>
            </a:r>
          </a:p>
          <a:p>
            <a:pPr/>
            <a:r>
              <a:t>denen man etwas bedeutet, und die einem etwas bedeuten.</a:t>
            </a:r>
          </a:p>
          <a:p>
            <a:pPr/>
          </a:p>
          <a:p>
            <a:pPr/>
            <a:r>
              <a:t>Grundlegende Idee des Experience design ist nun, solche Bedürfnisse durch die Interaktion mit Produkten gezielt zu erfüllen und dadurch insgesamt eine positive Experience zu erzeugen.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 name="Shape 85"/>
          <p:cNvSpPr/>
          <p:nvPr>
            <p:ph type="sldImg"/>
          </p:nvPr>
        </p:nvSpPr>
        <p:spPr>
          <a:prstGeom prst="rect">
            <a:avLst/>
          </a:prstGeom>
        </p:spPr>
        <p:txBody>
          <a:bodyPr/>
          <a:lstStyle/>
          <a:p>
            <a:pPr/>
          </a:p>
        </p:txBody>
      </p:sp>
      <p:sp>
        <p:nvSpPr>
          <p:cNvPr id="86" name="Shape 86"/>
          <p:cNvSpPr/>
          <p:nvPr>
            <p:ph type="body" sz="quarter" idx="1"/>
          </p:nvPr>
        </p:nvSpPr>
        <p:spPr>
          <a:prstGeom prst="rect">
            <a:avLst/>
          </a:prstGeom>
        </p:spPr>
        <p:txBody>
          <a:bodyPr/>
          <a:lstStyle/>
          <a:p>
            <a:pPr/>
            <a:r>
              <a:t>Experience muss gut definiert werden, um im gesamten Entwicklungsprozess als Leitfaden dienen zu können.</a:t>
            </a:r>
          </a:p>
          <a:p>
            <a:pPr/>
          </a:p>
          <a:p>
            <a:pPr/>
            <a:r>
              <a:t>Dazu gibt es leider keine formale Beschreibungssprache im Sinne der Informatik.</a:t>
            </a:r>
          </a:p>
          <a:p>
            <a:pPr/>
          </a:p>
          <a:p>
            <a:pPr/>
            <a:r>
              <a:t>Erlebnisse können aber gut in Form von Geschichten niedergeschrieben werden, die dann den gesamten Prozess begleiten.</a:t>
            </a:r>
          </a:p>
          <a:p>
            <a:pPr/>
          </a:p>
          <a:p>
            <a:pPr/>
            <a:r>
              <a:t>Das erzeugt 2 Probleme: </a:t>
            </a:r>
          </a:p>
          <a:p>
            <a:pPr/>
          </a:p>
          <a:p>
            <a:pPr marL="175995" indent="-135355">
              <a:buSzPct val="100000"/>
              <a:buChar char="-"/>
            </a:pPr>
            <a:r>
              <a:t>Akzeptanz: Es ist schwer, technisch denkenden Entwicklern mit einer Geschichte zu kommen</a:t>
            </a:r>
          </a:p>
          <a:p>
            <a:pPr marL="175995" indent="-135355">
              <a:buSzPct val="100000"/>
              <a:buChar char="-"/>
            </a:pPr>
            <a:r>
              <a:t>Prototypen: Diese müssen so konkret sein, dass sie tatsächlich nicht nur funktionieren, sondern auch die gewünschte Experience erzeugen.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 name="Shape 102"/>
          <p:cNvSpPr/>
          <p:nvPr>
            <p:ph type="sldImg"/>
          </p:nvPr>
        </p:nvSpPr>
        <p:spPr>
          <a:prstGeom prst="rect">
            <a:avLst/>
          </a:prstGeom>
        </p:spPr>
        <p:txBody>
          <a:bodyPr/>
          <a:lstStyle/>
          <a:p>
            <a:pPr/>
          </a:p>
        </p:txBody>
      </p:sp>
      <p:sp>
        <p:nvSpPr>
          <p:cNvPr id="103" name="Shape 103"/>
          <p:cNvSpPr/>
          <p:nvPr>
            <p:ph type="body" sz="quarter" idx="1"/>
          </p:nvPr>
        </p:nvSpPr>
        <p:spPr>
          <a:prstGeom prst="rect">
            <a:avLst/>
          </a:prstGeom>
        </p:spPr>
        <p:txBody>
          <a:bodyPr/>
          <a:lstStyle/>
          <a:p>
            <a:pPr/>
            <a:r>
              <a:t>Leider kann Experience nicht einfach mit objektiven quantitativen Methoden gemessen werden.</a:t>
            </a:r>
          </a:p>
          <a:p>
            <a:pPr/>
          </a:p>
          <a:p>
            <a:pPr/>
            <a:r>
              <a:t>Eine Methode sind aber semistrukturierte Interviews (siehe Kap. Requirements)</a:t>
            </a:r>
          </a:p>
          <a:p>
            <a:pPr/>
          </a:p>
          <a:p>
            <a:pPr/>
            <a:r>
              <a:t>Darin können zumindest die beabsichtigen Wirkungen bzgl. bestimmter Grundbedürfnisse überprüft werden. </a:t>
            </a:r>
          </a:p>
          <a:p>
            <a:pPr/>
          </a:p>
          <a:p>
            <a:pPr/>
            <a:r>
              <a:t>Dabei kann auch die sogenannte laddering Technik eingesetzt werden, bei der die Antworten des Gesprächspartners immer wieder nach dem Warum hinterfragt werden, und zwar so lange, bis man beim psychologischen Grundbedürfnis angelangt ist.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 name="Shape 111"/>
          <p:cNvSpPr/>
          <p:nvPr>
            <p:ph type="sldImg"/>
          </p:nvPr>
        </p:nvSpPr>
        <p:spPr>
          <a:prstGeom prst="rect">
            <a:avLst/>
          </a:prstGeom>
        </p:spPr>
        <p:txBody>
          <a:bodyPr/>
          <a:lstStyle/>
          <a:p>
            <a:pPr/>
          </a:p>
        </p:txBody>
      </p:sp>
      <p:sp>
        <p:nvSpPr>
          <p:cNvPr id="112" name="Shape 112"/>
          <p:cNvSpPr/>
          <p:nvPr>
            <p:ph type="body" sz="quarter" idx="1"/>
          </p:nvPr>
        </p:nvSpPr>
        <p:spPr>
          <a:prstGeom prst="rect">
            <a:avLst/>
          </a:prstGeom>
        </p:spPr>
        <p:txBody>
          <a:bodyPr/>
          <a:lstStyle/>
          <a:p>
            <a:pPr/>
            <a:r>
              <a:t>Eine andere Methode sind etablierte Fragebögen. Der PANAS Fragebogen (Positive and Negative Affect Scale) und seine diversen Varianten ermittelt beispielsweise die emotionale Grundhaltung von Personen bzw. ihre Reaktion auf etwas.</a:t>
            </a:r>
          </a:p>
          <a:p>
            <a:pPr/>
          </a:p>
          <a:p>
            <a:pPr/>
            <a:r>
              <a:t>Damit kann zumindest gemessen werden, ob eine Person positiv auf etwas reagiert.</a:t>
            </a:r>
          </a:p>
          <a:p>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 name="Shape 119"/>
          <p:cNvSpPr/>
          <p:nvPr>
            <p:ph type="sldImg"/>
          </p:nvPr>
        </p:nvSpPr>
        <p:spPr>
          <a:prstGeom prst="rect">
            <a:avLst/>
          </a:prstGeom>
        </p:spPr>
        <p:txBody>
          <a:bodyPr/>
          <a:lstStyle/>
          <a:p>
            <a:pPr/>
          </a:p>
        </p:txBody>
      </p:sp>
      <p:sp>
        <p:nvSpPr>
          <p:cNvPr id="120" name="Shape 120"/>
          <p:cNvSpPr/>
          <p:nvPr>
            <p:ph type="body" sz="quarter" idx="1"/>
          </p:nvPr>
        </p:nvSpPr>
        <p:spPr>
          <a:prstGeom prst="rect">
            <a:avLst/>
          </a:prstGeom>
        </p:spPr>
        <p:txBody>
          <a:bodyPr/>
          <a:lstStyle/>
          <a:p>
            <a:pPr/>
            <a:r>
              <a:t>Der Attrakdiff Fragebogen ordnet ein bestimmtes Produkt oder einen Prototypen entlang zweier Dimensionen ein. Dabei bezeichnet die pragmatische Qualität den ganz praktischen Nutzen und die hedonische Qualität eher die mitschwingenden Stimmungen. Im Idealfall sollte ein Produkt praktisch sein und positive Emotionen auslösen.</a:t>
            </a:r>
          </a:p>
          <a:p>
            <a:pPr/>
          </a:p>
          <a:p>
            <a:pPr/>
            <a:r>
              <a:t>Flächen drücken Konfidenzintervalle aus, sonst nur Punkt in 2D!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Shape 134"/>
          <p:cNvSpPr/>
          <p:nvPr>
            <p:ph type="sldImg"/>
          </p:nvPr>
        </p:nvSpPr>
        <p:spPr>
          <a:prstGeom prst="rect">
            <a:avLst/>
          </a:prstGeom>
        </p:spPr>
        <p:txBody>
          <a:bodyPr/>
          <a:lstStyle/>
          <a:p>
            <a:pPr/>
          </a:p>
        </p:txBody>
      </p:sp>
      <p:sp>
        <p:nvSpPr>
          <p:cNvPr id="135" name="Shape 135"/>
          <p:cNvSpPr/>
          <p:nvPr>
            <p:ph type="body" sz="quarter" idx="1"/>
          </p:nvPr>
        </p:nvSpPr>
        <p:spPr>
          <a:prstGeom prst="rect">
            <a:avLst/>
          </a:prstGeom>
        </p:spPr>
        <p:txBody>
          <a:bodyPr/>
          <a:lstStyle/>
          <a:p>
            <a:pPr/>
            <a:r>
              <a:t>Hier beispielhaft der Design-Prozess eines konkreten Systems, das unter dem Aspekt Experience entwickelt wurde.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Shape 143"/>
          <p:cNvSpPr/>
          <p:nvPr>
            <p:ph type="sldImg"/>
          </p:nvPr>
        </p:nvSpPr>
        <p:spPr>
          <a:prstGeom prst="rect">
            <a:avLst/>
          </a:prstGeom>
        </p:spPr>
        <p:txBody>
          <a:bodyPr/>
          <a:lstStyle/>
          <a:p>
            <a:pPr/>
          </a:p>
        </p:txBody>
      </p:sp>
      <p:sp>
        <p:nvSpPr>
          <p:cNvPr id="144" name="Shape 144"/>
          <p:cNvSpPr/>
          <p:nvPr>
            <p:ph type="body" sz="quarter" idx="1"/>
          </p:nvPr>
        </p:nvSpPr>
        <p:spPr>
          <a:prstGeom prst="rect">
            <a:avLst/>
          </a:prstGeom>
        </p:spPr>
        <p:txBody>
          <a:bodyPr/>
          <a:lstStyle/>
          <a:p>
            <a:pPr/>
            <a:r>
              <a:t>Ziel: Grundbedürfnis der Verbundenheit ansprechen!</a:t>
            </a:r>
          </a:p>
          <a:p>
            <a:pPr/>
          </a:p>
          <a:p>
            <a:pPr/>
            <a:r>
              <a:t>Im Interview nach Erlebnissen der Verbundenheit gefragt, dabei erhalten:</a:t>
            </a:r>
          </a:p>
          <a:p>
            <a:pPr/>
          </a:p>
          <a:p>
            <a:pPr/>
            <a:r>
              <a:t>zufälliges Treffen zweier Parteien auf der Rückfahrt von einer Feier auf dem selben Rasthof, überraschend und positiv</a:t>
            </a:r>
          </a:p>
          <a:p>
            <a:pPr/>
          </a:p>
          <a:p>
            <a:pPr/>
            <a:r>
              <a:t>Verbindung zwischen 2 Autos mittels Funkgeräten, geht nur auf kurze Distanz</a:t>
            </a:r>
          </a:p>
          <a:p>
            <a:pPr/>
          </a:p>
          <a:p>
            <a:pPr/>
            <a:r>
              <a:t>Bewertung all dieser Storys mit Panas-X</a:t>
            </a:r>
          </a:p>
          <a:p>
            <a:pPr/>
          </a:p>
          <a:p>
            <a:pPr/>
            <a:r>
              <a:t>Aus den gesammelten Stories wieder eine neue Geschichte synthetisiert, die die „Essenz“ der anderen Geschichten enthält.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Shape 156"/>
          <p:cNvSpPr/>
          <p:nvPr>
            <p:ph type="sldImg"/>
          </p:nvPr>
        </p:nvSpPr>
        <p:spPr>
          <a:prstGeom prst="rect">
            <a:avLst/>
          </a:prstGeom>
        </p:spPr>
        <p:txBody>
          <a:bodyPr/>
          <a:lstStyle/>
          <a:p>
            <a:pPr/>
          </a:p>
        </p:txBody>
      </p:sp>
      <p:sp>
        <p:nvSpPr>
          <p:cNvPr id="157" name="Shape 157"/>
          <p:cNvSpPr/>
          <p:nvPr>
            <p:ph type="body" sz="quarter" idx="1"/>
          </p:nvPr>
        </p:nvSpPr>
        <p:spPr>
          <a:prstGeom prst="rect">
            <a:avLst/>
          </a:prstGeom>
        </p:spPr>
        <p:txBody>
          <a:bodyPr/>
          <a:lstStyle/>
          <a:p>
            <a:pPr/>
            <a:r>
              <a:t>in Ergänzung zur Geschichte: Storyboard zeichnen, dabei werden Designs schon konkreter.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Shape 184"/>
          <p:cNvSpPr/>
          <p:nvPr>
            <p:ph type="sldImg"/>
          </p:nvPr>
        </p:nvSpPr>
        <p:spPr>
          <a:prstGeom prst="rect">
            <a:avLst/>
          </a:prstGeom>
        </p:spPr>
        <p:txBody>
          <a:bodyPr/>
          <a:lstStyle/>
          <a:p>
            <a:pPr/>
          </a:p>
        </p:txBody>
      </p:sp>
      <p:sp>
        <p:nvSpPr>
          <p:cNvPr id="185" name="Shape 185"/>
          <p:cNvSpPr/>
          <p:nvPr>
            <p:ph type="body" sz="quarter" idx="1"/>
          </p:nvPr>
        </p:nvSpPr>
        <p:spPr>
          <a:prstGeom prst="rect">
            <a:avLst/>
          </a:prstGeom>
        </p:spPr>
        <p:txBody>
          <a:bodyPr/>
          <a:lstStyle/>
          <a:p>
            <a:pPr/>
            <a:r>
              <a:t>Auf Basis des Storyboards: erste Mockups entwickeln und testen, iterativ weiterentwickeln.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tif"/><Relationship Id="rId4" Type="http://schemas.openxmlformats.org/officeDocument/2006/relationships/image" Target="../media/image2.png"/><Relationship Id="rId5"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tif"/><Relationship Id="rId4" Type="http://schemas.openxmlformats.org/officeDocument/2006/relationships/image" Target="../media/image3.tif"/><Relationship Id="rId5" Type="http://schemas.openxmlformats.org/officeDocument/2006/relationships/image" Target="../media/image4.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tif"/></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tif"/></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01599" y="1333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14 - Experience Design"/>
          <p:cNvSpPr txBox="1"/>
          <p:nvPr>
            <p:ph type="title"/>
          </p:nvPr>
        </p:nvSpPr>
        <p:spPr>
          <a:prstGeom prst="rect">
            <a:avLst/>
          </a:prstGeom>
        </p:spPr>
        <p:txBody>
          <a:bodyPr/>
          <a:lstStyle/>
          <a:p>
            <a:pPr/>
            <a:r>
              <a:t>Kapitel 14 - Experience Design</a:t>
            </a:r>
          </a:p>
        </p:txBody>
      </p:sp>
      <p:sp>
        <p:nvSpPr>
          <p:cNvPr id="34" name="Ziele und Bedürfnisse…"/>
          <p:cNvSpPr txBox="1"/>
          <p:nvPr>
            <p:ph type="body" idx="1"/>
          </p:nvPr>
        </p:nvSpPr>
        <p:spPr>
          <a:prstGeom prst="rect">
            <a:avLst/>
          </a:prstGeom>
        </p:spPr>
        <p:txBody>
          <a:bodyPr/>
          <a:lstStyle/>
          <a:p>
            <a:pPr/>
            <a:r>
              <a:t>Ziele und Bedürfnisse</a:t>
            </a:r>
          </a:p>
          <a:p>
            <a:pPr/>
            <a:r>
              <a:t>Beschreibung von User Experience</a:t>
            </a:r>
          </a:p>
          <a:p>
            <a:pPr/>
            <a:r>
              <a:t>Evaluation von User Experience</a:t>
            </a:r>
          </a:p>
          <a:p>
            <a:pPr/>
            <a:r>
              <a:t>User Experience: ein Beispiel</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3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 name="Menschliche Bedürfnisse nach Maslow (1970)"/>
          <p:cNvSpPr txBox="1"/>
          <p:nvPr>
            <p:ph type="title"/>
          </p:nvPr>
        </p:nvSpPr>
        <p:spPr>
          <a:prstGeom prst="rect">
            <a:avLst/>
          </a:prstGeom>
        </p:spPr>
        <p:txBody>
          <a:bodyPr/>
          <a:lstStyle>
            <a:lvl1pPr>
              <a:defRPr sz="4700"/>
            </a:lvl1pPr>
          </a:lstStyle>
          <a:p>
            <a:pPr/>
            <a:r>
              <a:t>Menschliche Bedürfnisse nach Maslow (1970)</a:t>
            </a:r>
          </a:p>
        </p:txBody>
      </p:sp>
      <p:sp>
        <p:nvSpPr>
          <p:cNvPr id="4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 name="Physiologische Bedürfnisse (Essen, Trinken, Schlafen, …)"/>
          <p:cNvSpPr/>
          <p:nvPr/>
        </p:nvSpPr>
        <p:spPr>
          <a:xfrm>
            <a:off x="366523" y="8033926"/>
            <a:ext cx="12271754" cy="1151793"/>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3600"/>
            </a:lvl1pPr>
          </a:lstStyle>
          <a:p>
            <a:pPr/>
            <a:r>
              <a:t>Physiologische Bedürfnisse (Essen, Trinken, Schlafen, …)</a:t>
            </a:r>
          </a:p>
        </p:txBody>
      </p:sp>
      <p:sp>
        <p:nvSpPr>
          <p:cNvPr id="42" name="Sicherheitsbedürfnisse (Schutz, Vorhersagbarkeit)"/>
          <p:cNvSpPr/>
          <p:nvPr/>
        </p:nvSpPr>
        <p:spPr>
          <a:xfrm>
            <a:off x="1144953" y="6478496"/>
            <a:ext cx="10974400" cy="1151794"/>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3600"/>
            </a:lvl1pPr>
          </a:lstStyle>
          <a:p>
            <a:pPr/>
            <a:r>
              <a:t>Sicherheitsbedürfnisse (Schutz, Vorhersagbarkeit)</a:t>
            </a:r>
          </a:p>
        </p:txBody>
      </p:sp>
      <p:sp>
        <p:nvSpPr>
          <p:cNvPr id="43" name="Soziale Bedürfnisse (Liebe, Anerkennung, …)"/>
          <p:cNvSpPr/>
          <p:nvPr/>
        </p:nvSpPr>
        <p:spPr>
          <a:xfrm>
            <a:off x="1835149" y="4923066"/>
            <a:ext cx="9594008" cy="1151793"/>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3600"/>
            </a:lvl1pPr>
          </a:lstStyle>
          <a:p>
            <a:pPr/>
            <a:r>
              <a:t>Soziale Bedürfnisse (Liebe, Anerkennung, …)</a:t>
            </a:r>
          </a:p>
        </p:txBody>
      </p:sp>
      <p:sp>
        <p:nvSpPr>
          <p:cNvPr id="44" name="Individualbedürfnisse (Erfolg, Stärke, …)"/>
          <p:cNvSpPr/>
          <p:nvPr/>
        </p:nvSpPr>
        <p:spPr>
          <a:xfrm>
            <a:off x="2404917" y="3367636"/>
            <a:ext cx="8454471" cy="1151793"/>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3600"/>
            </a:lvl1pPr>
          </a:lstStyle>
          <a:p>
            <a:pPr/>
            <a:r>
              <a:t>Individualbedürfnisse (Erfolg, Stärke, …)</a:t>
            </a:r>
          </a:p>
        </p:txBody>
      </p:sp>
      <p:sp>
        <p:nvSpPr>
          <p:cNvPr id="45" name="Selbstverwirklichung"/>
          <p:cNvSpPr/>
          <p:nvPr/>
        </p:nvSpPr>
        <p:spPr>
          <a:xfrm>
            <a:off x="2929747" y="1812206"/>
            <a:ext cx="7404812" cy="1151793"/>
          </a:xfrm>
          <a:prstGeom prst="rect">
            <a:avLst/>
          </a:prstGeom>
          <a:solidFill>
            <a:srgbClr val="4EBFE2"/>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defRPr sz="3600"/>
            </a:lvl1pPr>
          </a:lstStyle>
          <a:p>
            <a:pPr/>
            <a:r>
              <a:t>Selbstverwirklichung</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 name="Ziele nach Hassenzahl"/>
          <p:cNvSpPr txBox="1"/>
          <p:nvPr>
            <p:ph type="title"/>
          </p:nvPr>
        </p:nvSpPr>
        <p:spPr>
          <a:prstGeom prst="rect">
            <a:avLst/>
          </a:prstGeom>
        </p:spPr>
        <p:txBody>
          <a:bodyPr/>
          <a:lstStyle/>
          <a:p>
            <a:pPr/>
            <a:r>
              <a:t>Ziele nach Hassenzahl</a:t>
            </a:r>
          </a:p>
        </p:txBody>
      </p:sp>
      <p:sp>
        <p:nvSpPr>
          <p:cNvPr id="5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 name="Bild" descr="Bild"/>
          <p:cNvPicPr>
            <a:picLocks noChangeAspect="1"/>
          </p:cNvPicPr>
          <p:nvPr/>
        </p:nvPicPr>
        <p:blipFill>
          <a:blip r:embed="rId3">
            <a:extLst/>
          </a:blip>
          <a:stretch>
            <a:fillRect/>
          </a:stretch>
        </p:blipFill>
        <p:spPr>
          <a:xfrm>
            <a:off x="9077835" y="226646"/>
            <a:ext cx="3906539" cy="3906538"/>
          </a:xfrm>
          <a:prstGeom prst="rect">
            <a:avLst/>
          </a:prstGeom>
          <a:ln w="3175"/>
        </p:spPr>
      </p:pic>
      <p:sp>
        <p:nvSpPr>
          <p:cNvPr id="54" name="http://hassenzahl.wordpress.com"/>
          <p:cNvSpPr txBox="1"/>
          <p:nvPr/>
        </p:nvSpPr>
        <p:spPr>
          <a:xfrm>
            <a:off x="9364484" y="4133836"/>
            <a:ext cx="3307841" cy="32821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700"/>
            </a:lvl1pPr>
          </a:lstStyle>
          <a:p>
            <a:pPr/>
            <a:r>
              <a:t>http://hassenzahl.wordpress.com</a:t>
            </a:r>
          </a:p>
        </p:txBody>
      </p:sp>
      <p:pic>
        <p:nvPicPr>
          <p:cNvPr id="55" name="Bild" descr="Bild"/>
          <p:cNvPicPr>
            <a:picLocks noChangeAspect="1"/>
          </p:cNvPicPr>
          <p:nvPr/>
        </p:nvPicPr>
        <p:blipFill>
          <a:blip r:embed="rId4">
            <a:extLst/>
          </a:blip>
          <a:stretch>
            <a:fillRect/>
          </a:stretch>
        </p:blipFill>
        <p:spPr>
          <a:xfrm>
            <a:off x="7072737" y="1292712"/>
            <a:ext cx="2130722" cy="2895180"/>
          </a:xfrm>
          <a:prstGeom prst="rect">
            <a:avLst/>
          </a:prstGeom>
          <a:ln w="3175"/>
        </p:spPr>
      </p:pic>
      <p:pic>
        <p:nvPicPr>
          <p:cNvPr id="56" name="ziele.pdf" descr="ziele.pdf"/>
          <p:cNvPicPr>
            <a:picLocks noChangeAspect="1"/>
          </p:cNvPicPr>
          <p:nvPr/>
        </p:nvPicPr>
        <p:blipFill>
          <a:blip r:embed="rId5">
            <a:extLst/>
          </a:blip>
          <a:stretch>
            <a:fillRect/>
          </a:stretch>
        </p:blipFill>
        <p:spPr>
          <a:xfrm>
            <a:off x="319029" y="4884969"/>
            <a:ext cx="12366742" cy="4189550"/>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2" name="Psychologische Bedürfnisse nach Sheldon (2001)"/>
          <p:cNvSpPr txBox="1"/>
          <p:nvPr>
            <p:ph type="title"/>
          </p:nvPr>
        </p:nvSpPr>
        <p:spPr>
          <a:prstGeom prst="rect">
            <a:avLst/>
          </a:prstGeom>
        </p:spPr>
        <p:txBody>
          <a:bodyPr/>
          <a:lstStyle>
            <a:lvl1pPr>
              <a:defRPr sz="4400"/>
            </a:lvl1pPr>
          </a:lstStyle>
          <a:p>
            <a:pPr/>
            <a:r>
              <a:t>Psychologische Bedürfnisse nach Sheldon (2001)</a:t>
            </a:r>
          </a:p>
        </p:txBody>
      </p:sp>
      <p:sp>
        <p:nvSpPr>
          <p:cNvPr id="6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4" name="Bild" descr="Bild"/>
          <p:cNvPicPr>
            <a:picLocks noChangeAspect="1"/>
          </p:cNvPicPr>
          <p:nvPr/>
        </p:nvPicPr>
        <p:blipFill>
          <a:blip r:embed="rId3">
            <a:extLst/>
          </a:blip>
          <a:stretch>
            <a:fillRect/>
          </a:stretch>
        </p:blipFill>
        <p:spPr>
          <a:xfrm>
            <a:off x="767861" y="2302145"/>
            <a:ext cx="3504320" cy="4940301"/>
          </a:xfrm>
          <a:prstGeom prst="rect">
            <a:avLst/>
          </a:prstGeom>
          <a:ln w="3175"/>
        </p:spPr>
      </p:pic>
      <p:sp>
        <p:nvSpPr>
          <p:cNvPr id="65" name="http://logr.org/anmoers/files/2010/07/autonomie.jpeg"/>
          <p:cNvSpPr txBox="1"/>
          <p:nvPr/>
        </p:nvSpPr>
        <p:spPr>
          <a:xfrm>
            <a:off x="1711649" y="7296051"/>
            <a:ext cx="161674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http://logr.org/anmoers/files/2010/07/autonomie.jpeg</a:t>
            </a:r>
          </a:p>
        </p:txBody>
      </p:sp>
      <p:pic>
        <p:nvPicPr>
          <p:cNvPr id="66" name="Bild" descr="Bild"/>
          <p:cNvPicPr>
            <a:picLocks noChangeAspect="1"/>
          </p:cNvPicPr>
          <p:nvPr/>
        </p:nvPicPr>
        <p:blipFill>
          <a:blip r:embed="rId4">
            <a:extLst/>
          </a:blip>
          <a:stretch>
            <a:fillRect/>
          </a:stretch>
        </p:blipFill>
        <p:spPr>
          <a:xfrm>
            <a:off x="4781834" y="2302145"/>
            <a:ext cx="3581401" cy="4940301"/>
          </a:xfrm>
          <a:prstGeom prst="rect">
            <a:avLst/>
          </a:prstGeom>
          <a:ln w="3175"/>
        </p:spPr>
      </p:pic>
      <p:sp>
        <p:nvSpPr>
          <p:cNvPr id="67" name="http://www.business-games-simulation.de/images/kompetenz.jpg"/>
          <p:cNvSpPr txBox="1"/>
          <p:nvPr/>
        </p:nvSpPr>
        <p:spPr>
          <a:xfrm>
            <a:off x="5791580" y="7296051"/>
            <a:ext cx="197297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http://www.business-games-simulation.de/images/kompetenz.jpg</a:t>
            </a:r>
          </a:p>
        </p:txBody>
      </p:sp>
      <p:pic>
        <p:nvPicPr>
          <p:cNvPr id="68" name="Bild" descr="Bild"/>
          <p:cNvPicPr>
            <a:picLocks noChangeAspect="1"/>
          </p:cNvPicPr>
          <p:nvPr/>
        </p:nvPicPr>
        <p:blipFill>
          <a:blip r:embed="rId5">
            <a:extLst/>
          </a:blip>
          <a:stretch>
            <a:fillRect/>
          </a:stretch>
        </p:blipFill>
        <p:spPr>
          <a:xfrm>
            <a:off x="8990756" y="2958784"/>
            <a:ext cx="3581401" cy="3627024"/>
          </a:xfrm>
          <a:prstGeom prst="rect">
            <a:avLst/>
          </a:prstGeom>
          <a:ln w="3175"/>
        </p:spPr>
      </p:pic>
      <p:sp>
        <p:nvSpPr>
          <p:cNvPr id="69" name="http://www.simplify.de/uploads/pics/partnerschaft_zuneigung.gif"/>
          <p:cNvSpPr txBox="1"/>
          <p:nvPr/>
        </p:nvSpPr>
        <p:spPr>
          <a:xfrm>
            <a:off x="9816675" y="7296051"/>
            <a:ext cx="1929563"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http://www.simplify.de/uploads/pics/partnerschaft_zuneigung.gif</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 name="Abgerundetes Rechteck"/>
          <p:cNvSpPr/>
          <p:nvPr/>
        </p:nvSpPr>
        <p:spPr>
          <a:xfrm>
            <a:off x="101599" y="2032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74"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6" name="Kapitel 14 - Experience Design"/>
          <p:cNvSpPr txBox="1"/>
          <p:nvPr>
            <p:ph type="title"/>
          </p:nvPr>
        </p:nvSpPr>
        <p:spPr>
          <a:prstGeom prst="rect">
            <a:avLst/>
          </a:prstGeom>
        </p:spPr>
        <p:txBody>
          <a:bodyPr/>
          <a:lstStyle/>
          <a:p>
            <a:pPr/>
            <a:r>
              <a:t>Kapitel 14 - Experience Design</a:t>
            </a:r>
          </a:p>
        </p:txBody>
      </p:sp>
      <p:sp>
        <p:nvSpPr>
          <p:cNvPr id="77" name="Ziele und Bedürfnisse…"/>
          <p:cNvSpPr txBox="1"/>
          <p:nvPr>
            <p:ph type="body" idx="1"/>
          </p:nvPr>
        </p:nvSpPr>
        <p:spPr>
          <a:prstGeom prst="rect">
            <a:avLst/>
          </a:prstGeom>
        </p:spPr>
        <p:txBody>
          <a:bodyPr/>
          <a:lstStyle/>
          <a:p>
            <a:pPr/>
            <a:r>
              <a:t>Ziele und Bedürfnisse</a:t>
            </a:r>
          </a:p>
          <a:p>
            <a:pPr/>
            <a:r>
              <a:t>Beschreibung von User Experience</a:t>
            </a:r>
          </a:p>
          <a:p>
            <a:pPr/>
            <a:r>
              <a:t>Evaluation von User Experience</a:t>
            </a:r>
          </a:p>
          <a:p>
            <a:pPr/>
            <a:r>
              <a:t>User Experience: ein Beispiel</a:t>
            </a:r>
          </a:p>
        </p:txBody>
      </p:sp>
      <p:sp>
        <p:nvSpPr>
          <p:cNvPr id="7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3" name="Bild" descr="Bild"/>
          <p:cNvPicPr>
            <a:picLocks noChangeAspect="1"/>
          </p:cNvPicPr>
          <p:nvPr/>
        </p:nvPicPr>
        <p:blipFill>
          <a:blip r:embed="rId3">
            <a:extLst/>
          </a:blip>
          <a:stretch>
            <a:fillRect/>
          </a:stretch>
        </p:blipFill>
        <p:spPr>
          <a:xfrm>
            <a:off x="1235736" y="1941732"/>
            <a:ext cx="10533328" cy="5870136"/>
          </a:xfrm>
          <a:prstGeom prst="rect">
            <a:avLst/>
          </a:prstGeom>
          <a:ln w="3175"/>
        </p:spPr>
      </p:pic>
      <p:sp>
        <p:nvSpPr>
          <p:cNvPr id="84" name="http://www.onstory.tv/wp-content/uploads/2012/08/story-one.png"/>
          <p:cNvSpPr txBox="1"/>
          <p:nvPr/>
        </p:nvSpPr>
        <p:spPr>
          <a:xfrm>
            <a:off x="5525232" y="7822942"/>
            <a:ext cx="1954336"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http://www.onstory.tv/wp-content/uploads/2012/08/story-one.png</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Abgerundetes Rechteck"/>
          <p:cNvSpPr/>
          <p:nvPr/>
        </p:nvSpPr>
        <p:spPr>
          <a:xfrm>
            <a:off x="101599" y="2679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89"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1" name="Kapitel 14 - Experience Design"/>
          <p:cNvSpPr txBox="1"/>
          <p:nvPr>
            <p:ph type="title"/>
          </p:nvPr>
        </p:nvSpPr>
        <p:spPr>
          <a:prstGeom prst="rect">
            <a:avLst/>
          </a:prstGeom>
        </p:spPr>
        <p:txBody>
          <a:bodyPr/>
          <a:lstStyle/>
          <a:p>
            <a:pPr/>
            <a:r>
              <a:t>Kapitel 14 - Experience Design</a:t>
            </a:r>
          </a:p>
        </p:txBody>
      </p:sp>
      <p:sp>
        <p:nvSpPr>
          <p:cNvPr id="92" name="Ziele und Bedürfnisse…"/>
          <p:cNvSpPr txBox="1"/>
          <p:nvPr>
            <p:ph type="body" idx="1"/>
          </p:nvPr>
        </p:nvSpPr>
        <p:spPr>
          <a:prstGeom prst="rect">
            <a:avLst/>
          </a:prstGeom>
        </p:spPr>
        <p:txBody>
          <a:bodyPr/>
          <a:lstStyle/>
          <a:p>
            <a:pPr/>
            <a:r>
              <a:t>Ziele und Bedürfnisse</a:t>
            </a:r>
          </a:p>
          <a:p>
            <a:pPr/>
            <a:r>
              <a:t>Beschreibung von User Experience</a:t>
            </a:r>
          </a:p>
          <a:p>
            <a:pPr/>
            <a:r>
              <a:t>Evaluation von User Experience</a:t>
            </a:r>
          </a:p>
          <a:p>
            <a:pPr/>
            <a:r>
              <a:t>User Experience: ein Beispiel</a:t>
            </a:r>
          </a:p>
        </p:txBody>
      </p:sp>
      <p:sp>
        <p:nvSpPr>
          <p:cNvPr id="9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9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7" name="Zum Bearbeiten doppelklicken"/>
          <p:cNvSpPr txBox="1"/>
          <p:nvPr>
            <p:ph type="title"/>
          </p:nvPr>
        </p:nvSpPr>
        <p:spPr>
          <a:prstGeom prst="rect">
            <a:avLst/>
          </a:prstGeom>
        </p:spPr>
        <p:txBody>
          <a:bodyPr/>
          <a:lstStyle/>
          <a:p>
            <a:pPr/>
          </a:p>
        </p:txBody>
      </p:sp>
      <p:sp>
        <p:nvSpPr>
          <p:cNvPr id="98" name="Zum Bearbeiten doppelklicken"/>
          <p:cNvSpPr txBox="1"/>
          <p:nvPr>
            <p:ph type="body" idx="1"/>
          </p:nvPr>
        </p:nvSpPr>
        <p:spPr>
          <a:prstGeom prst="rect">
            <a:avLst/>
          </a:prstGeom>
        </p:spPr>
        <p:txBody>
          <a:bodyPr/>
          <a:lstStyle/>
          <a:p>
            <a:pPr/>
          </a:p>
        </p:txBody>
      </p:sp>
      <p:sp>
        <p:nvSpPr>
          <p:cNvPr id="9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0" name="Bild" descr="Bild"/>
          <p:cNvPicPr>
            <a:picLocks noChangeAspect="1"/>
          </p:cNvPicPr>
          <p:nvPr/>
        </p:nvPicPr>
        <p:blipFill>
          <a:blip r:embed="rId3">
            <a:extLst/>
          </a:blip>
          <a:stretch>
            <a:fillRect/>
          </a:stretch>
        </p:blipFill>
        <p:spPr>
          <a:xfrm>
            <a:off x="-76951" y="-11074"/>
            <a:ext cx="13158702" cy="9516452"/>
          </a:xfrm>
          <a:prstGeom prst="rect">
            <a:avLst/>
          </a:prstGeom>
          <a:ln w="3175"/>
        </p:spPr>
      </p:pic>
      <p:sp>
        <p:nvSpPr>
          <p:cNvPr id="101" name="http://levoleague-wordpress.s3.amazonaws.com/wp-content/uploads/2013/05/Answering-the-toughest-interview-question.jpg"/>
          <p:cNvSpPr txBox="1"/>
          <p:nvPr/>
        </p:nvSpPr>
        <p:spPr>
          <a:xfrm>
            <a:off x="9350598" y="9278529"/>
            <a:ext cx="364976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http://levoleague-wordpress.s3.amazonaws.com/wp-content/uploads/2013/05/Answering-the-toughest-interview-question.jpg</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0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7" name="PANAS"/>
          <p:cNvSpPr txBox="1"/>
          <p:nvPr>
            <p:ph type="title"/>
          </p:nvPr>
        </p:nvSpPr>
        <p:spPr>
          <a:xfrm>
            <a:off x="203200" y="205081"/>
            <a:ext cx="4261961" cy="828677"/>
          </a:xfrm>
          <a:prstGeom prst="rect">
            <a:avLst/>
          </a:prstGeom>
        </p:spPr>
        <p:txBody>
          <a:bodyPr/>
          <a:lstStyle/>
          <a:p>
            <a:pPr/>
            <a:r>
              <a:t>PANAS</a:t>
            </a:r>
          </a:p>
        </p:txBody>
      </p:sp>
      <p:sp>
        <p:nvSpPr>
          <p:cNvPr id="108" name="attentive…"/>
          <p:cNvSpPr txBox="1"/>
          <p:nvPr>
            <p:ph type="body" idx="1"/>
          </p:nvPr>
        </p:nvSpPr>
        <p:spPr>
          <a:prstGeom prst="rect">
            <a:avLst/>
          </a:prstGeom>
        </p:spPr>
        <p:txBody>
          <a:bodyPr numCol="2" spcCol="629920"/>
          <a:lstStyle/>
          <a:p>
            <a:pPr marL="0" indent="0" algn="ctr">
              <a:buSzTx/>
              <a:buNone/>
              <a:defRPr sz="4500"/>
            </a:pPr>
            <a:r>
              <a:t>attentive</a:t>
            </a:r>
          </a:p>
          <a:p>
            <a:pPr marL="0" indent="0" algn="ctr">
              <a:buSzTx/>
              <a:buNone/>
              <a:defRPr sz="4500"/>
            </a:pPr>
            <a:r>
              <a:t>interested</a:t>
            </a:r>
          </a:p>
          <a:p>
            <a:pPr marL="0" indent="0" algn="ctr">
              <a:buSzTx/>
              <a:buNone/>
              <a:defRPr sz="4500"/>
            </a:pPr>
            <a:r>
              <a:t>alert</a:t>
            </a:r>
          </a:p>
          <a:p>
            <a:pPr marL="0" indent="0" algn="ctr">
              <a:buSzTx/>
              <a:buNone/>
              <a:defRPr sz="4500"/>
            </a:pPr>
            <a:r>
              <a:t>excited</a:t>
            </a:r>
          </a:p>
          <a:p>
            <a:pPr marL="0" indent="0" algn="ctr">
              <a:buSzTx/>
              <a:buNone/>
              <a:defRPr sz="4500"/>
            </a:pPr>
            <a:r>
              <a:t>enthusiastic</a:t>
            </a:r>
          </a:p>
          <a:p>
            <a:pPr marL="0" indent="0" algn="ctr">
              <a:buSzTx/>
              <a:buNone/>
              <a:defRPr sz="4500"/>
            </a:pPr>
            <a:r>
              <a:t>inspired</a:t>
            </a:r>
          </a:p>
          <a:p>
            <a:pPr marL="0" indent="0" algn="ctr">
              <a:buSzTx/>
              <a:buNone/>
              <a:defRPr sz="4500"/>
            </a:pPr>
            <a:r>
              <a:t>proud</a:t>
            </a:r>
          </a:p>
          <a:p>
            <a:pPr marL="0" indent="0" algn="ctr">
              <a:buSzTx/>
              <a:buNone/>
              <a:defRPr sz="4500"/>
            </a:pPr>
            <a:r>
              <a:t>determined</a:t>
            </a:r>
          </a:p>
          <a:p>
            <a:pPr marL="0" indent="0" algn="ctr">
              <a:buSzTx/>
              <a:buNone/>
              <a:defRPr sz="4500"/>
            </a:pPr>
            <a:r>
              <a:t>strong</a:t>
            </a:r>
          </a:p>
          <a:p>
            <a:pPr marL="0" indent="0" algn="ctr">
              <a:buSzTx/>
              <a:buNone/>
              <a:defRPr sz="4500"/>
            </a:pPr>
            <a:r>
              <a:t>active </a:t>
            </a:r>
          </a:p>
          <a:p>
            <a:pPr marL="0" indent="0" algn="ctr">
              <a:buSzTx/>
              <a:buNone/>
              <a:defRPr sz="4500"/>
            </a:pPr>
            <a:r>
              <a:t>distressed</a:t>
            </a:r>
          </a:p>
          <a:p>
            <a:pPr marL="0" indent="0" algn="ctr">
              <a:buSzTx/>
              <a:buNone/>
              <a:defRPr sz="4500"/>
            </a:pPr>
            <a:r>
              <a:t>upset</a:t>
            </a:r>
          </a:p>
          <a:p>
            <a:pPr marL="0" indent="0" algn="ctr">
              <a:buSzTx/>
              <a:buNone/>
              <a:defRPr sz="4500"/>
            </a:pPr>
            <a:r>
              <a:t>hostile</a:t>
            </a:r>
          </a:p>
          <a:p>
            <a:pPr marL="0" indent="0" algn="ctr">
              <a:buSzTx/>
              <a:buNone/>
              <a:defRPr sz="4500"/>
            </a:pPr>
            <a:r>
              <a:t>irritable</a:t>
            </a:r>
          </a:p>
          <a:p>
            <a:pPr marL="0" indent="0" algn="ctr">
              <a:buSzTx/>
              <a:buNone/>
              <a:defRPr sz="4500"/>
            </a:pPr>
            <a:r>
              <a:t>scared</a:t>
            </a:r>
          </a:p>
          <a:p>
            <a:pPr marL="0" indent="0" algn="ctr">
              <a:buSzTx/>
              <a:buNone/>
              <a:defRPr sz="4500"/>
            </a:pPr>
            <a:r>
              <a:t>afraid</a:t>
            </a:r>
          </a:p>
          <a:p>
            <a:pPr marL="0" indent="0" algn="ctr">
              <a:buSzTx/>
              <a:buNone/>
              <a:defRPr sz="4500"/>
            </a:pPr>
            <a:r>
              <a:t>ashamed</a:t>
            </a:r>
          </a:p>
          <a:p>
            <a:pPr marL="0" indent="0" algn="ctr">
              <a:buSzTx/>
              <a:buNone/>
              <a:defRPr sz="4500"/>
            </a:pPr>
            <a:r>
              <a:t>guilty</a:t>
            </a:r>
          </a:p>
          <a:p>
            <a:pPr marL="0" indent="0" algn="ctr">
              <a:buSzTx/>
              <a:buNone/>
              <a:defRPr sz="4500"/>
            </a:pPr>
            <a:r>
              <a:t>nervous</a:t>
            </a:r>
          </a:p>
          <a:p>
            <a:pPr marL="0" indent="0" algn="ctr">
              <a:buSzTx/>
              <a:buNone/>
              <a:defRPr sz="4500"/>
            </a:pPr>
            <a:r>
              <a:t>jittery </a:t>
            </a:r>
          </a:p>
        </p:txBody>
      </p:sp>
      <p:sp>
        <p:nvSpPr>
          <p:cNvPr id="10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0" name="Watson, D., Clark, L. A. &amp; Tellegen, A. (1998). Development and validation of brief measures of positive and negative affect: The PANAS Scales. Journal of Personality and Social Psychology, 54, 1063–1070."/>
          <p:cNvSpPr txBox="1"/>
          <p:nvPr/>
        </p:nvSpPr>
        <p:spPr>
          <a:xfrm>
            <a:off x="5002011" y="177706"/>
            <a:ext cx="7798357" cy="883427"/>
          </a:xfrm>
          <a:prstGeom prst="rect">
            <a:avLst/>
          </a:prstGeom>
          <a:solidFill>
            <a:srgbClr val="DCDEE0"/>
          </a:solidFill>
          <a:ln>
            <a:solidFill>
              <a:srgbClr val="000000"/>
            </a:solidFill>
          </a:ln>
          <a:extLst>
            <a:ext uri="{C572A759-6A51-4108-AA02-DFA0A04FC94B}">
              <ma14:wrappingTextBoxFlag xmlns:ma14="http://schemas.microsoft.com/office/mac/drawingml/2011/main" val="1"/>
            </a:ext>
          </a:extLst>
        </p:spPr>
        <p:txBody>
          <a:bodyPr lIns="40640" tIns="40640" rIns="40640" bIns="40640" anchor="ctr">
            <a:spAutoFit/>
          </a:bodyPr>
          <a:lstStyle>
            <a:lvl1pPr marL="0" marR="0" defTabSz="825500">
              <a:defRPr sz="1800">
                <a:uFillTx/>
              </a:defRPr>
            </a:lvl1pPr>
          </a:lstStyle>
          <a:p>
            <a:pPr/>
            <a:r>
              <a:t>Watson, D., Clark, L. A. &amp; Tellegen, A. (1998). Development and validation of brief measures of positive and negative affect: The PANAS Scales. Journal of Personality and Social Psychology, 54, 1063–1070.</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6"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7" name="Bildschirmfoto 2014-07-09 um 10.39.28.png" descr="Bildschirmfoto 2014-07-09 um 10.39.28.png"/>
          <p:cNvPicPr>
            <a:picLocks noChangeAspect="1"/>
          </p:cNvPicPr>
          <p:nvPr/>
        </p:nvPicPr>
        <p:blipFill>
          <a:blip r:embed="rId3">
            <a:extLst/>
          </a:blip>
          <a:stretch>
            <a:fillRect/>
          </a:stretch>
        </p:blipFill>
        <p:spPr>
          <a:xfrm>
            <a:off x="2119329" y="451665"/>
            <a:ext cx="8766142" cy="8850270"/>
          </a:xfrm>
          <a:prstGeom prst="rect">
            <a:avLst/>
          </a:prstGeom>
          <a:ln w="3175"/>
        </p:spPr>
      </p:pic>
      <p:sp>
        <p:nvSpPr>
          <p:cNvPr id="118" name="http://attrakdiff.de"/>
          <p:cNvSpPr txBox="1"/>
          <p:nvPr/>
        </p:nvSpPr>
        <p:spPr>
          <a:xfrm>
            <a:off x="10487893" y="9086349"/>
            <a:ext cx="2305534"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http://attrakdiff.de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 name="Abgerundetes Rechteck"/>
          <p:cNvSpPr/>
          <p:nvPr/>
        </p:nvSpPr>
        <p:spPr>
          <a:xfrm>
            <a:off x="101599" y="3365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23"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5" name="Kapitel 14 - Experience Design"/>
          <p:cNvSpPr txBox="1"/>
          <p:nvPr>
            <p:ph type="title"/>
          </p:nvPr>
        </p:nvSpPr>
        <p:spPr>
          <a:prstGeom prst="rect">
            <a:avLst/>
          </a:prstGeom>
        </p:spPr>
        <p:txBody>
          <a:bodyPr/>
          <a:lstStyle/>
          <a:p>
            <a:pPr/>
            <a:r>
              <a:t>Kapitel 14 - Experience Design</a:t>
            </a:r>
          </a:p>
        </p:txBody>
      </p:sp>
      <p:sp>
        <p:nvSpPr>
          <p:cNvPr id="126" name="Ziele und Bedürfnisse…"/>
          <p:cNvSpPr txBox="1"/>
          <p:nvPr>
            <p:ph type="body" idx="1"/>
          </p:nvPr>
        </p:nvSpPr>
        <p:spPr>
          <a:prstGeom prst="rect">
            <a:avLst/>
          </a:prstGeom>
        </p:spPr>
        <p:txBody>
          <a:bodyPr/>
          <a:lstStyle/>
          <a:p>
            <a:pPr/>
            <a:r>
              <a:t>Ziele und Bedürfnisse</a:t>
            </a:r>
          </a:p>
          <a:p>
            <a:pPr/>
            <a:r>
              <a:t>Beschreibung von User Experience</a:t>
            </a:r>
          </a:p>
          <a:p>
            <a:pPr/>
            <a:r>
              <a:t>Evaluation von User Experience</a:t>
            </a:r>
          </a:p>
          <a:p>
            <a:pPr/>
            <a:r>
              <a:t>User Experience: ein Beispiel</a:t>
            </a:r>
          </a:p>
        </p:txBody>
      </p:sp>
      <p:sp>
        <p:nvSpPr>
          <p:cNvPr id="12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3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2" name="Bildschirmfoto 2014-07-03 um 01.45.18.png" descr="Bildschirmfoto 2014-07-03 um 01.45.18.png"/>
          <p:cNvPicPr>
            <a:picLocks noChangeAspect="1"/>
          </p:cNvPicPr>
          <p:nvPr/>
        </p:nvPicPr>
        <p:blipFill>
          <a:blip r:embed="rId3">
            <a:extLst/>
          </a:blip>
          <a:stretch>
            <a:fillRect/>
          </a:stretch>
        </p:blipFill>
        <p:spPr>
          <a:xfrm>
            <a:off x="2368237" y="1166425"/>
            <a:ext cx="8268326" cy="8196803"/>
          </a:xfrm>
          <a:prstGeom prst="rect">
            <a:avLst/>
          </a:prstGeom>
          <a:ln w="3175"/>
        </p:spPr>
      </p:pic>
      <p:sp>
        <p:nvSpPr>
          <p:cNvPr id="133" name="Martin Knobel, Marc Hassenzahl, Melanie Lamara, Tobias Sattler, Josef Schumann, Kai Eckoldt, Andreas Butz: Clique Trip: Feeling related in different cars, In Proceedings of ACM DIS '12"/>
          <p:cNvSpPr txBox="1"/>
          <p:nvPr/>
        </p:nvSpPr>
        <p:spPr>
          <a:xfrm>
            <a:off x="443687" y="275346"/>
            <a:ext cx="12117425" cy="745241"/>
          </a:xfrm>
          <a:prstGeom prst="rect">
            <a:avLst/>
          </a:prstGeom>
          <a:solidFill>
            <a:srgbClr val="DCDEE0"/>
          </a:solidFill>
          <a:ln w="12700">
            <a:solidFill>
              <a:srgbClr val="000000"/>
            </a:solidFill>
          </a:ln>
          <a:extLst>
            <a:ext uri="{C572A759-6A51-4108-AA02-DFA0A04FC94B}">
              <ma14:wrappingTextBoxFlag xmlns:ma14="http://schemas.microsoft.com/office/mac/drawingml/2011/main" val="1"/>
            </a:ext>
          </a:extLst>
        </p:spPr>
        <p:txBody>
          <a:bodyPr wrap="none" lIns="40640" tIns="40640" rIns="40640" bIns="40640" anchor="ctr">
            <a:spAutoFit/>
          </a:bodyPr>
          <a:lstStyle/>
          <a:p>
            <a:pPr/>
            <a:r>
              <a:t>Martin Knobel, Marc Hassenzahl, Melanie Lamara, Tobias Sattler, Josef Schumann, Kai Eckoldt, Andreas Butz: Clique Trip: Feeling related in different cars, In Proceedings of ACM DIS '12</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3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9" name="Basis: Erlebnisinterviews"/>
          <p:cNvSpPr txBox="1"/>
          <p:nvPr>
            <p:ph type="title"/>
          </p:nvPr>
        </p:nvSpPr>
        <p:spPr>
          <a:prstGeom prst="rect">
            <a:avLst/>
          </a:prstGeom>
        </p:spPr>
        <p:txBody>
          <a:bodyPr/>
          <a:lstStyle/>
          <a:p>
            <a:pPr/>
            <a:r>
              <a:t>Basis: Erlebnisinterviews</a:t>
            </a:r>
          </a:p>
        </p:txBody>
      </p:sp>
      <p:sp>
        <p:nvSpPr>
          <p:cNvPr id="14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1" name="Bild" descr="Bild"/>
          <p:cNvPicPr>
            <a:picLocks noChangeAspect="1"/>
          </p:cNvPicPr>
          <p:nvPr/>
        </p:nvPicPr>
        <p:blipFill>
          <a:blip r:embed="rId3">
            <a:extLst/>
          </a:blip>
          <a:stretch>
            <a:fillRect/>
          </a:stretch>
        </p:blipFill>
        <p:spPr>
          <a:xfrm>
            <a:off x="1182831" y="1280011"/>
            <a:ext cx="10639138" cy="7971170"/>
          </a:xfrm>
          <a:prstGeom prst="rect">
            <a:avLst/>
          </a:prstGeom>
          <a:ln w="3175"/>
        </p:spPr>
      </p:pic>
      <p:sp>
        <p:nvSpPr>
          <p:cNvPr id="142" name="http://www.mb-w201-16.de/Bilder/Treffen/treffen_02_02_004.jpg"/>
          <p:cNvSpPr txBox="1"/>
          <p:nvPr/>
        </p:nvSpPr>
        <p:spPr>
          <a:xfrm>
            <a:off x="9794670" y="9083077"/>
            <a:ext cx="195089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http://www.mb-w201-16.de/Bilder/Treffen/treffen_02_02_004.jpg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4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8" name="Max, Sarah, Marianne, Martin, Monica, and Matthias have known each other for ages. Lately, they don’t spend time together as often as before. But one event is always fixed: each year they visit their favorite city as a group – Paris. As usual, they go th"/>
          <p:cNvSpPr txBox="1"/>
          <p:nvPr>
            <p:ph type="body" idx="1"/>
          </p:nvPr>
        </p:nvSpPr>
        <p:spPr>
          <a:xfrm>
            <a:off x="203199" y="286302"/>
            <a:ext cx="12598401" cy="9180996"/>
          </a:xfrm>
          <a:prstGeom prst="rect">
            <a:avLst/>
          </a:prstGeom>
        </p:spPr>
        <p:txBody>
          <a:bodyPr/>
          <a:lstStyle>
            <a:lvl1pPr marL="0" indent="0">
              <a:buSzTx/>
              <a:buNone/>
              <a:defRPr sz="3000"/>
            </a:lvl1pPr>
          </a:lstStyle>
          <a:p>
            <a:pPr/>
            <a:r>
              <a:t>Max, Sarah, Marianne, Martin, Monica, and Matthias have known each other for ages. Lately, they don’t spend time together as often as before. But one event is always fixed: each year they visit their favorite city as a group – Paris. As usual, they go there in two cars. This year, however, something is different. Max invites all to the trip via Clique Trip, a new app he wants to try out. This app promises to make its users feel close to each other, even when being in two different cars. All friends are excited to test Clique Trip because they hate the feeling of being separated during the trip. It is time to depart. Max is driving one car, Sarah the other. Sarah is a very sporty driver (some say reckless) and Max drives very relaxed (some say painstakingly slow). Consequently, they tend to lose each other on the motorway, with Max getting more and more behind. But Clique Trip helps out. It changes the navigation system so that it guides Max (in the rear car) to Sarah (in the leading car). Ah, Sarah takes the scenic route. ”Good choice“, Max thinks. He announces ”I guess the others plan to visit the nice little cafe in the city centre of Reims. Let me try to catch up“. He does, and when the cars are close to each other, Clique Trip opens a communication channel. They can now talk to each other, as if sitting in one car. ”Hey,“ Max yells, ”I hope you are not planning to have a first glass of Champagne already? I am driving!“</a:t>
            </a:r>
          </a:p>
        </p:txBody>
      </p:sp>
      <p:sp>
        <p:nvSpPr>
          <p:cNvPr id="14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5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3" name="Storyboard zeichnen"/>
          <p:cNvSpPr txBox="1"/>
          <p:nvPr>
            <p:ph type="title"/>
          </p:nvPr>
        </p:nvSpPr>
        <p:spPr>
          <a:prstGeom prst="rect">
            <a:avLst/>
          </a:prstGeom>
        </p:spPr>
        <p:txBody>
          <a:bodyPr/>
          <a:lstStyle/>
          <a:p>
            <a:pPr/>
            <a:r>
              <a:t>Storyboard zeichnen</a:t>
            </a:r>
          </a:p>
        </p:txBody>
      </p:sp>
      <p:sp>
        <p:nvSpPr>
          <p:cNvPr id="15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5" name="Untitled2.png" descr="Untitled2.png"/>
          <p:cNvPicPr>
            <a:picLocks noChangeAspect="1"/>
          </p:cNvPicPr>
          <p:nvPr/>
        </p:nvPicPr>
        <p:blipFill>
          <a:blip r:embed="rId3">
            <a:extLst/>
          </a:blip>
          <a:stretch>
            <a:fillRect/>
          </a:stretch>
        </p:blipFill>
        <p:spPr>
          <a:xfrm>
            <a:off x="0" y="2712860"/>
            <a:ext cx="13004801" cy="4327880"/>
          </a:xfrm>
          <a:prstGeom prst="rect">
            <a:avLst/>
          </a:prstGeom>
          <a:ln w="3175"/>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6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1" name="Zum Bearbeiten doppelklicken"/>
          <p:cNvSpPr txBox="1"/>
          <p:nvPr>
            <p:ph type="title"/>
          </p:nvPr>
        </p:nvSpPr>
        <p:spPr>
          <a:prstGeom prst="rect">
            <a:avLst/>
          </a:prstGeom>
        </p:spPr>
        <p:txBody>
          <a:bodyPr/>
          <a:lstStyle/>
          <a:p>
            <a:pPr/>
          </a:p>
        </p:txBody>
      </p:sp>
      <p:sp>
        <p:nvSpPr>
          <p:cNvPr id="16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3" name="cliquetrip-1.png" descr="cliquetrip-1.png"/>
          <p:cNvPicPr>
            <a:picLocks noChangeAspect="1"/>
          </p:cNvPicPr>
          <p:nvPr/>
        </p:nvPicPr>
        <p:blipFill>
          <a:blip r:embed="rId2">
            <a:extLst/>
          </a:blip>
          <a:stretch>
            <a:fillRect/>
          </a:stretch>
        </p:blipFill>
        <p:spPr>
          <a:xfrm>
            <a:off x="-1" y="914595"/>
            <a:ext cx="13004801" cy="7924410"/>
          </a:xfrm>
          <a:prstGeom prst="rect">
            <a:avLst/>
          </a:prstGeom>
          <a:ln w="3175"/>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7" name="Zum Bearbeiten doppelklicken"/>
          <p:cNvSpPr txBox="1"/>
          <p:nvPr>
            <p:ph type="title"/>
          </p:nvPr>
        </p:nvSpPr>
        <p:spPr>
          <a:prstGeom prst="rect">
            <a:avLst/>
          </a:prstGeom>
        </p:spPr>
        <p:txBody>
          <a:bodyPr/>
          <a:lstStyle/>
          <a:p>
            <a:pPr/>
          </a:p>
        </p:txBody>
      </p:sp>
      <p:sp>
        <p:nvSpPr>
          <p:cNvPr id="168" name="Zum Bearbeiten doppelklicken"/>
          <p:cNvSpPr txBox="1"/>
          <p:nvPr>
            <p:ph type="body" idx="1"/>
          </p:nvPr>
        </p:nvSpPr>
        <p:spPr>
          <a:prstGeom prst="rect">
            <a:avLst/>
          </a:prstGeom>
        </p:spPr>
        <p:txBody>
          <a:bodyPr/>
          <a:lstStyle/>
          <a:p>
            <a:pPr/>
          </a:p>
        </p:txBody>
      </p:sp>
      <p:sp>
        <p:nvSpPr>
          <p:cNvPr id="16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0" name="cliquetrip-2.png" descr="cliquetrip-2.png"/>
          <p:cNvPicPr>
            <a:picLocks noChangeAspect="1"/>
          </p:cNvPicPr>
          <p:nvPr/>
        </p:nvPicPr>
        <p:blipFill>
          <a:blip r:embed="rId2">
            <a:extLst/>
          </a:blip>
          <a:stretch>
            <a:fillRect/>
          </a:stretch>
        </p:blipFill>
        <p:spPr>
          <a:xfrm>
            <a:off x="0" y="608890"/>
            <a:ext cx="13004801" cy="8535820"/>
          </a:xfrm>
          <a:prstGeom prst="rect">
            <a:avLst/>
          </a:prstGeom>
          <a:ln w="3175"/>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4" name="Zum Bearbeiten doppelklicken"/>
          <p:cNvSpPr txBox="1"/>
          <p:nvPr>
            <p:ph type="title"/>
          </p:nvPr>
        </p:nvSpPr>
        <p:spPr>
          <a:prstGeom prst="rect">
            <a:avLst/>
          </a:prstGeom>
        </p:spPr>
        <p:txBody>
          <a:bodyPr/>
          <a:lstStyle/>
          <a:p>
            <a:pPr/>
          </a:p>
        </p:txBody>
      </p:sp>
      <p:sp>
        <p:nvSpPr>
          <p:cNvPr id="175" name="Zum Bearbeiten doppelklicken"/>
          <p:cNvSpPr txBox="1"/>
          <p:nvPr>
            <p:ph type="body" idx="1"/>
          </p:nvPr>
        </p:nvSpPr>
        <p:spPr>
          <a:prstGeom prst="rect">
            <a:avLst/>
          </a:prstGeom>
        </p:spPr>
        <p:txBody>
          <a:bodyPr/>
          <a:lstStyle/>
          <a:p>
            <a:pPr/>
          </a:p>
        </p:txBody>
      </p:sp>
      <p:sp>
        <p:nvSpPr>
          <p:cNvPr id="17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7" name="cliquetrip-3.png" descr="cliquetrip-3.png"/>
          <p:cNvPicPr>
            <a:picLocks noChangeAspect="1"/>
          </p:cNvPicPr>
          <p:nvPr/>
        </p:nvPicPr>
        <p:blipFill>
          <a:blip r:embed="rId2">
            <a:extLst/>
          </a:blip>
          <a:stretch>
            <a:fillRect/>
          </a:stretch>
        </p:blipFill>
        <p:spPr>
          <a:xfrm>
            <a:off x="-1" y="606663"/>
            <a:ext cx="13004801" cy="8540274"/>
          </a:xfrm>
          <a:prstGeom prst="rect">
            <a:avLst/>
          </a:prstGeom>
          <a:ln w="3175"/>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1" name="Erste Mockups"/>
          <p:cNvSpPr txBox="1"/>
          <p:nvPr>
            <p:ph type="title"/>
          </p:nvPr>
        </p:nvSpPr>
        <p:spPr>
          <a:prstGeom prst="rect">
            <a:avLst/>
          </a:prstGeom>
        </p:spPr>
        <p:txBody>
          <a:bodyPr/>
          <a:lstStyle/>
          <a:p>
            <a:pPr/>
            <a:r>
              <a:t>Erste Mockups</a:t>
            </a:r>
          </a:p>
        </p:txBody>
      </p:sp>
      <p:sp>
        <p:nvSpPr>
          <p:cNvPr id="1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3" name="Untitled3.png" descr="Untitled3.png"/>
          <p:cNvPicPr>
            <a:picLocks noChangeAspect="1"/>
          </p:cNvPicPr>
          <p:nvPr/>
        </p:nvPicPr>
        <p:blipFill>
          <a:blip r:embed="rId3">
            <a:extLst/>
          </a:blip>
          <a:stretch>
            <a:fillRect/>
          </a:stretch>
        </p:blipFill>
        <p:spPr>
          <a:xfrm>
            <a:off x="-33971" y="2475918"/>
            <a:ext cx="13072742" cy="4801764"/>
          </a:xfrm>
          <a:prstGeom prst="rect">
            <a:avLst/>
          </a:prstGeom>
          <a:ln w="3175"/>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8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9" name="Finaler Prototyp"/>
          <p:cNvSpPr txBox="1"/>
          <p:nvPr>
            <p:ph type="title"/>
          </p:nvPr>
        </p:nvSpPr>
        <p:spPr>
          <a:prstGeom prst="rect">
            <a:avLst/>
          </a:prstGeom>
        </p:spPr>
        <p:txBody>
          <a:bodyPr/>
          <a:lstStyle/>
          <a:p>
            <a:pPr/>
            <a:r>
              <a:t>Finaler Prototyp</a:t>
            </a:r>
          </a:p>
        </p:txBody>
      </p:sp>
      <p:sp>
        <p:nvSpPr>
          <p:cNvPr id="19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1" name="Bildschirmfoto 2014-07-03 um 01.48.58.png" descr="Bildschirmfoto 2014-07-03 um 01.48.58.png"/>
          <p:cNvPicPr>
            <a:picLocks noChangeAspect="1"/>
          </p:cNvPicPr>
          <p:nvPr/>
        </p:nvPicPr>
        <p:blipFill>
          <a:blip r:embed="rId2">
            <a:extLst/>
          </a:blip>
          <a:stretch>
            <a:fillRect/>
          </a:stretch>
        </p:blipFill>
        <p:spPr>
          <a:xfrm>
            <a:off x="-1" y="2314867"/>
            <a:ext cx="13004801" cy="5123866"/>
          </a:xfrm>
          <a:prstGeom prst="rect">
            <a:avLst/>
          </a:prstGeom>
          <a:ln w="3175"/>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Butz, Krüger, Völkel: Mensch-Maschine-Interaktion, Kapitel 14 - Experience Desig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14 - Experience Design		       		      Folie</a:t>
            </a:r>
          </a:p>
        </p:txBody>
      </p:sp>
      <p:sp>
        <p:nvSpPr>
          <p:cNvPr id="19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5" name="Clique Trip Prototype in Action"/>
          <p:cNvSpPr txBox="1"/>
          <p:nvPr>
            <p:ph type="title"/>
          </p:nvPr>
        </p:nvSpPr>
        <p:spPr>
          <a:prstGeom prst="rect">
            <a:avLst/>
          </a:prstGeom>
        </p:spPr>
        <p:txBody>
          <a:bodyPr/>
          <a:lstStyle/>
          <a:p>
            <a:pPr/>
            <a:r>
              <a:t>Clique Trip Prototype in Action</a:t>
            </a:r>
          </a:p>
        </p:txBody>
      </p:sp>
      <p:sp>
        <p:nvSpPr>
          <p:cNvPr id="196" name="Zum Bearbeiten doppelklicken"/>
          <p:cNvSpPr txBox="1"/>
          <p:nvPr>
            <p:ph type="body" idx="1"/>
          </p:nvPr>
        </p:nvSpPr>
        <p:spPr>
          <a:prstGeom prst="rect">
            <a:avLst/>
          </a:prstGeom>
        </p:spPr>
        <p:txBody>
          <a:bodyPr/>
          <a:lstStyle/>
          <a:p>
            <a:pPr/>
          </a:p>
        </p:txBody>
      </p:sp>
      <p:sp>
        <p:nvSpPr>
          <p:cNvPr id="19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8" name="CliqueTrip_e_mail.mov" descr="CliqueTrip_e_mail.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700" y="1644789"/>
            <a:ext cx="13004800" cy="7292413"/>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9142" fill="hold"/>
                                        <p:tgtEl>
                                          <p:spTgt spid="19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98"/>
                </p:tgtEl>
              </p:cMediaNode>
            </p:video>
            <p:seq concurrent="1" prevAc="none" nextAc="seek">
              <p:cTn id="8" evtFilter="cancelBubble" nodeType="interactiveSeq" restart="whenNotActive" fill="hold">
                <p:stCondLst>
                  <p:cond delay="0" evt="onClick">
                    <p:tgtEl>
                      <p:spTgt spid="19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98"/>
                                        </p:tgtEl>
                                      </p:cBhvr>
                                    </p:cmd>
                                  </p:childTnLst>
                                </p:cTn>
                              </p:par>
                            </p:childTnLst>
                          </p:cTn>
                        </p:par>
                      </p:childTnLst>
                    </p:cTn>
                  </p:par>
                </p:childTnLst>
              </p:cTn>
              <p:nextCondLst>
                <p:cond delay="0" evt="onClick">
                  <p:tgtEl>
                    <p:spTgt spid="198"/>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