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2.jpeg" ContentType="image/jpeg"/>
  <Override PartName="/ppt/notesSlides/notesSlide24.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 Id="rId3" Type="http://schemas.openxmlformats.org/officeDocument/2006/relationships/hyperlink" Target="http://www.likertplot.com" TargetMode="External"/></Relationships>

</file>

<file path=ppt/notesSlides/_rels/notesSlide22.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 name="Shape 29"/>
          <p:cNvSpPr/>
          <p:nvPr>
            <p:ph type="sldImg"/>
          </p:nvPr>
        </p:nvSpPr>
        <p:spPr>
          <a:prstGeom prst="rect">
            <a:avLst/>
          </a:prstGeom>
        </p:spPr>
        <p:txBody>
          <a:bodyPr/>
          <a:lstStyle/>
          <a:p>
            <a:pPr/>
          </a:p>
        </p:txBody>
      </p:sp>
      <p:sp>
        <p:nvSpPr>
          <p:cNvPr id="30" name="Shape 30"/>
          <p:cNvSpPr/>
          <p:nvPr>
            <p:ph type="body" sz="quarter" idx="1"/>
          </p:nvPr>
        </p:nvSpPr>
        <p:spPr>
          <a:prstGeom prst="rect">
            <a:avLst/>
          </a:prstGeom>
        </p:spPr>
        <p:txBody>
          <a:bodyPr/>
          <a:lstStyle/>
          <a:p>
            <a:pPr/>
            <a:r>
              <a:t>Wenn man Software oder Hardware evaluiert, gibt es harte Kriterien, wie Performance, Funktion, Fehlerfreiheit etc.</a:t>
            </a:r>
          </a:p>
          <a:p>
            <a:pPr/>
          </a:p>
          <a:p>
            <a:pPr/>
            <a:r>
              <a:t>Will man die Benutzerschnittstelle betrachten, dann muss man nicht allein die Maschine, sondern das gesamte System aus Mensch und Maschine evaluieren (siehe Kap. 1).</a:t>
            </a:r>
          </a:p>
          <a:p>
            <a:pPr/>
          </a:p>
          <a:p>
            <a:pPr/>
            <a:r>
              <a:t>Da Menschen aber keine technischen Vorrichtungen sind, ist das viel schwieriger. Dazu gibt es einen ganzen Kanon mehr oder weniger etablierter Methoden.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 name="Shape 38"/>
          <p:cNvSpPr/>
          <p:nvPr>
            <p:ph type="sldImg"/>
          </p:nvPr>
        </p:nvSpPr>
        <p:spPr>
          <a:prstGeom prst="rect">
            <a:avLst/>
          </a:prstGeom>
        </p:spPr>
        <p:txBody>
          <a:bodyPr/>
          <a:lstStyle/>
          <a:p>
            <a:pPr/>
          </a:p>
        </p:txBody>
      </p:sp>
      <p:sp>
        <p:nvSpPr>
          <p:cNvPr id="39" name="Shape 39"/>
          <p:cNvSpPr/>
          <p:nvPr>
            <p:ph type="body" sz="quarter" idx="1"/>
          </p:nvPr>
        </p:nvSpPr>
        <p:spPr>
          <a:prstGeom prst="rect">
            <a:avLst/>
          </a:prstGeom>
        </p:spPr>
        <p:txBody>
          <a:bodyPr/>
          <a:lstStyle/>
          <a:p>
            <a:pPr/>
            <a:r>
              <a:t>Hier könnte man beliebig tief einsteigen. Es gibt ganze Bücher, die sich nur damit befassen, wie man Evaluationen korrekt plant, durchführt und die Ergebnisse aufbereitet (z.B. Andy Field, Graham J Hole: How to Design and Report Experiments)</a:t>
            </a:r>
          </a:p>
          <a:p>
            <a:pPr/>
          </a:p>
          <a:p>
            <a:pPr/>
            <a:r>
              <a:t>Dieses Buch/Vorlesung soll aber einen ganzheitlichen Überblick liefern, weshalb hier für dieses Thema nur 1 Termin/Kapitel übrig bleibt. </a:t>
            </a:r>
          </a:p>
          <a:p>
            <a:pPr/>
          </a:p>
          <a:p>
            <a:pPr/>
            <a:r>
              <a:t>Manche Aspekte wurden auch schon im Kapitel zu UCD und Requirements angesprochen.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 name="Shape 67"/>
          <p:cNvSpPr/>
          <p:nvPr>
            <p:ph type="sldImg"/>
          </p:nvPr>
        </p:nvSpPr>
        <p:spPr>
          <a:prstGeom prst="rect">
            <a:avLst/>
          </a:prstGeom>
        </p:spPr>
        <p:txBody>
          <a:bodyPr/>
          <a:lstStyle/>
          <a:p>
            <a:pPr/>
          </a:p>
        </p:txBody>
      </p:sp>
      <p:sp>
        <p:nvSpPr>
          <p:cNvPr id="68" name="Shape 68"/>
          <p:cNvSpPr/>
          <p:nvPr>
            <p:ph type="body" sz="quarter" idx="1"/>
          </p:nvPr>
        </p:nvSpPr>
        <p:spPr>
          <a:prstGeom prst="rect">
            <a:avLst/>
          </a:prstGeom>
        </p:spPr>
        <p:txBody>
          <a:bodyPr/>
          <a:lstStyle/>
          <a:p>
            <a:pPr/>
            <a:r>
              <a:t>Auf ein sehr altes Buch zum Thema geht die Terminologie der formativen oder summativen Evaluation zurück. Merken kann man sich die Begriffe wie folgt:</a:t>
            </a:r>
          </a:p>
          <a:p>
            <a:pPr/>
          </a:p>
          <a:p>
            <a:pPr/>
            <a:r>
              <a:rPr b="1"/>
              <a:t>Form</a:t>
            </a:r>
            <a:r>
              <a:t>ative Evaluation in</a:t>
            </a:r>
            <a:r>
              <a:rPr b="1"/>
              <a:t>Form</a:t>
            </a:r>
            <a:r>
              <a:t>iert das weitere Design.</a:t>
            </a:r>
          </a:p>
          <a:p>
            <a:pPr/>
          </a:p>
          <a:p>
            <a:pPr/>
            <a:r>
              <a:rPr b="1"/>
              <a:t>Summ</a:t>
            </a:r>
            <a:r>
              <a:t>ative Evaluation fasst das Ergebnis zusammen, </a:t>
            </a:r>
            <a:r>
              <a:rPr b="1"/>
              <a:t>Summ</a:t>
            </a:r>
            <a:r>
              <a:t>iert also auf, was dabei herauskam.</a:t>
            </a:r>
          </a:p>
          <a:p>
            <a:pPr/>
          </a:p>
          <a:p>
            <a:pPr/>
            <a:r>
              <a:t>Formative Evaluationen passieren zumeist in der linken Hälfte des Double Diamond (siehe UCD), summative eher in der rechten.</a:t>
            </a:r>
          </a:p>
          <a:p>
            <a:pPr/>
          </a:p>
          <a:p>
            <a:pPr/>
            <a:r>
              <a:t>Da die Entwicklung und Evaluation dazwischen zyklisch verläuft, haben viele Evaluationen in der Praxis gleichzeitig formative und summative Aspekte.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 name="Shape 80"/>
          <p:cNvSpPr/>
          <p:nvPr>
            <p:ph type="sldImg"/>
          </p:nvPr>
        </p:nvSpPr>
        <p:spPr>
          <a:prstGeom prst="rect">
            <a:avLst/>
          </a:prstGeom>
        </p:spPr>
        <p:txBody>
          <a:bodyPr/>
          <a:lstStyle/>
          <a:p>
            <a:pPr/>
          </a:p>
        </p:txBody>
      </p:sp>
      <p:sp>
        <p:nvSpPr>
          <p:cNvPr id="81" name="Shape 81"/>
          <p:cNvSpPr/>
          <p:nvPr>
            <p:ph type="body" sz="quarter" idx="1"/>
          </p:nvPr>
        </p:nvSpPr>
        <p:spPr>
          <a:prstGeom prst="rect">
            <a:avLst/>
          </a:prstGeom>
        </p:spPr>
        <p:txBody>
          <a:bodyPr/>
          <a:lstStyle/>
          <a:p>
            <a:pPr/>
            <a:r>
              <a:t>Qualitative Evaluation bezeichnet alle Methoden, die keine numerischen und statistisch auswertbaren Ergebnisse Liefern, also z.B. Nutzerbeobachtungen, unstrukturierte Interviews, Fokusgruppen etc.</a:t>
            </a:r>
          </a:p>
          <a:p>
            <a:pPr/>
          </a:p>
          <a:p>
            <a:pPr/>
            <a:r>
              <a:t>Quantitative Evaluation liefert Messwerte oder sonstige statistisch verwertbare Ergebnisse.</a:t>
            </a:r>
          </a:p>
          <a:p>
            <a:pPr/>
          </a:p>
          <a:p>
            <a:pPr/>
            <a:r>
              <a:t>Beide Arten ergänzen sich sehr gut. Quantitative Studien liefern wissenschaftlich belastbare Ergebnisse, während qualitative Verfahren oft die interessanten Hintergründe dazu ans Licht bringen und die Ergebnisse so erklären helfen.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 name="Shape 90"/>
          <p:cNvSpPr/>
          <p:nvPr>
            <p:ph type="sldImg"/>
          </p:nvPr>
        </p:nvSpPr>
        <p:spPr>
          <a:prstGeom prst="rect">
            <a:avLst/>
          </a:prstGeom>
        </p:spPr>
        <p:txBody>
          <a:bodyPr/>
          <a:lstStyle/>
          <a:p>
            <a:pPr/>
          </a:p>
        </p:txBody>
      </p:sp>
      <p:sp>
        <p:nvSpPr>
          <p:cNvPr id="91" name="Shape 91"/>
          <p:cNvSpPr/>
          <p:nvPr>
            <p:ph type="body" sz="quarter" idx="1"/>
          </p:nvPr>
        </p:nvSpPr>
        <p:spPr>
          <a:prstGeom prst="rect">
            <a:avLst/>
          </a:prstGeom>
        </p:spPr>
        <p:txBody>
          <a:bodyPr/>
          <a:lstStyle/>
          <a:p>
            <a:pPr/>
            <a:r>
              <a:t>Analytische Evaluation betrachtet die Funktionsweise oder den Aufbau eines Systems oder analysiert den Umgang damit.</a:t>
            </a:r>
          </a:p>
          <a:p>
            <a:pPr/>
          </a:p>
          <a:p>
            <a:pPr/>
            <a:r>
              <a:t>Empirische Evaluation schaut nur die Ergebnisse bei der Verwendung an, unabhängig davon, wie das System intern funktioniert.</a:t>
            </a:r>
          </a:p>
          <a:p>
            <a:pPr/>
          </a:p>
          <a:p>
            <a:pPr/>
            <a:r>
              <a:t>Auch diese beiden Kategorien ergänzen sich hervorragend, da die Analyse oft die Erklärungen für empirische Beobachtungen liefern kann.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Shape 113"/>
          <p:cNvSpPr/>
          <p:nvPr>
            <p:ph type="sldImg"/>
          </p:nvPr>
        </p:nvSpPr>
        <p:spPr>
          <a:prstGeom prst="rect">
            <a:avLst/>
          </a:prstGeom>
        </p:spPr>
        <p:txBody>
          <a:bodyPr/>
          <a:lstStyle/>
          <a:p>
            <a:pPr/>
          </a:p>
        </p:txBody>
      </p:sp>
      <p:sp>
        <p:nvSpPr>
          <p:cNvPr id="114" name="Shape 114"/>
          <p:cNvSpPr/>
          <p:nvPr>
            <p:ph type="body" sz="quarter" idx="1"/>
          </p:nvPr>
        </p:nvSpPr>
        <p:spPr>
          <a:prstGeom prst="rect">
            <a:avLst/>
          </a:prstGeom>
        </p:spPr>
        <p:txBody>
          <a:bodyPr/>
          <a:lstStyle/>
          <a:p>
            <a:pPr/>
            <a:r>
              <a:t>Anfangen wollen wir mit der Familie der analytischen Methoden und daraus exemplarisch drei herausgreifen:</a:t>
            </a:r>
          </a:p>
          <a:p>
            <a:pPr/>
          </a:p>
          <a:p>
            <a:pPr/>
            <a:r>
              <a:t>cognitive walkthrough</a:t>
            </a:r>
          </a:p>
          <a:p>
            <a:pPr/>
            <a:r>
              <a:t>heuristische Evaluation</a:t>
            </a:r>
          </a:p>
          <a:p>
            <a:pPr/>
            <a:r>
              <a:t>modellbasierte: GOMS und KLM</a:t>
            </a:r>
          </a:p>
          <a:p>
            <a:pPr/>
          </a:p>
          <a:p>
            <a:pPr/>
            <a:r>
              <a:t>Alle diese Methoden haben den Charme, dass sie ohne echte Benutzer auskommen. Sie eignen sich also für schnelle, billige Evaluation, tragen aber das Risiko, dass dabei nicht ganz richtige Ergebnisse herauskommen oder falsche Probleme fokussiert werden.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Shape 122"/>
          <p:cNvSpPr/>
          <p:nvPr>
            <p:ph type="sldImg"/>
          </p:nvPr>
        </p:nvSpPr>
        <p:spPr>
          <a:prstGeom prst="rect">
            <a:avLst/>
          </a:prstGeom>
        </p:spPr>
        <p:txBody>
          <a:bodyPr/>
          <a:lstStyle/>
          <a:p>
            <a:pPr/>
          </a:p>
        </p:txBody>
      </p:sp>
      <p:sp>
        <p:nvSpPr>
          <p:cNvPr id="123" name="Shape 123"/>
          <p:cNvSpPr/>
          <p:nvPr>
            <p:ph type="body" sz="quarter" idx="1"/>
          </p:nvPr>
        </p:nvSpPr>
        <p:spPr>
          <a:prstGeom prst="rect">
            <a:avLst/>
          </a:prstGeom>
        </p:spPr>
        <p:txBody>
          <a:bodyPr/>
          <a:lstStyle/>
          <a:p>
            <a:pPr/>
            <a:r>
              <a:t>Beim Cognitive Walkthrough wird die Bedienung eines Systems Schritt für Schritt entlang definierter Aufgaben untersucht. Dabei werden in jedem Schritt drei Fragen gestellt (siehe Folie).</a:t>
            </a:r>
          </a:p>
          <a:p>
            <a:pPr/>
          </a:p>
          <a:p>
            <a:pPr/>
            <a:r>
              <a:t>So kann die Bedienung komplett durchgespielt werden, ggf. auch ohne implementiertes System, allein auf Basis eines Papierprototypen.</a:t>
            </a:r>
          </a:p>
          <a:p>
            <a:pPr/>
          </a:p>
          <a:p>
            <a:pPr/>
            <a:r>
              <a:t>In jedem Schritt werden dann die potenziellen Probleme notiert, gewichtet und mit Lösungsvorschlägen versehen, und hinterher in einem Report zusammengefasst.</a:t>
            </a:r>
          </a:p>
          <a:p>
            <a:pPr/>
          </a:p>
          <a:p>
            <a:pPr/>
            <a:r>
              <a:t>Ein CW kann - wie gesagt - von einem einzelnen Evaluator im stillen Kämmerlein durchgeführt werden. Die Qualität des Ergebnisses hängt davon ab, wie gut der fiktive Benutzer simuliert word (Vorkenntnisse, Fähigkeiten).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Shape 140"/>
          <p:cNvSpPr/>
          <p:nvPr>
            <p:ph type="sldImg"/>
          </p:nvPr>
        </p:nvSpPr>
        <p:spPr>
          <a:prstGeom prst="rect">
            <a:avLst/>
          </a:prstGeom>
        </p:spPr>
        <p:txBody>
          <a:bodyPr/>
          <a:lstStyle/>
          <a:p>
            <a:pPr/>
          </a:p>
        </p:txBody>
      </p:sp>
      <p:sp>
        <p:nvSpPr>
          <p:cNvPr id="141" name="Shape 141"/>
          <p:cNvSpPr/>
          <p:nvPr>
            <p:ph type="body" sz="quarter" idx="1"/>
          </p:nvPr>
        </p:nvSpPr>
        <p:spPr>
          <a:prstGeom prst="rect">
            <a:avLst/>
          </a:prstGeom>
        </p:spPr>
        <p:txBody>
          <a:bodyPr/>
          <a:lstStyle/>
          <a:p>
            <a:pPr/>
            <a:r>
              <a:t>Die Heuristische Evaluation formalisiert die Analyse etwas stärker und gibt spezifische Regeln für gute Bedienbarkeit vor, deren Erfüllung überprüft wird.</a:t>
            </a:r>
          </a:p>
          <a:p>
            <a:pPr/>
          </a:p>
          <a:p>
            <a:pPr/>
            <a:r>
              <a:t>Sie geht auf Jakob Nielsen zurück, der sie im Rahmen seiner „Discount usability“ Methoden einführt. Nielsen definiert 10 Heuristiken.</a:t>
            </a:r>
          </a:p>
          <a:p>
            <a:pPr/>
          </a:p>
          <a:p>
            <a:pPr/>
            <a:r>
              <a:t>Sie wissen mittlerweile genug über Usability, dass wir uns Beispiele zu jeder dieser Regeln selbst zusammensuchen können (Diskussion!)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Shape 150"/>
          <p:cNvSpPr/>
          <p:nvPr>
            <p:ph type="sldImg"/>
          </p:nvPr>
        </p:nvSpPr>
        <p:spPr>
          <a:prstGeom prst="rect">
            <a:avLst/>
          </a:prstGeom>
        </p:spPr>
        <p:txBody>
          <a:bodyPr/>
          <a:lstStyle/>
          <a:p>
            <a:pPr/>
          </a:p>
        </p:txBody>
      </p:sp>
      <p:sp>
        <p:nvSpPr>
          <p:cNvPr id="151" name="Shape 151"/>
          <p:cNvSpPr/>
          <p:nvPr>
            <p:ph type="body" sz="quarter" idx="1"/>
          </p:nvPr>
        </p:nvSpPr>
        <p:spPr>
          <a:prstGeom prst="rect">
            <a:avLst/>
          </a:prstGeom>
        </p:spPr>
        <p:txBody>
          <a:bodyPr/>
          <a:lstStyle/>
          <a:p>
            <a:pPr/>
            <a:r>
              <a:t>Jede dieser sehr allgemein gehaltenen Heuristiken kann man in eine sehr konkrete Checkliste von Kriterien überführen, die dann einfach abgehakte werden können.</a:t>
            </a:r>
          </a:p>
          <a:p>
            <a:pPr/>
          </a:p>
          <a:p>
            <a:pPr/>
            <a:r>
              <a:t>Die konkrete Checkliste hängt ganz vom untersuchten System ab und muss individuell neu gemacht werden. Die Folie zeigt ein Beispiel für eine solche detaillierte Checkliste. Dabei sind hier nur konkrete Fragen zu Heuristik 1 gezeigt.</a:t>
            </a:r>
          </a:p>
          <a:p>
            <a:pPr/>
          </a:p>
          <a:p>
            <a:pPr/>
            <a:r>
              <a:t>Um diese Liste zu erstellen, braucht es die Expertise eines HCI-Experten. Um sie abzuprüfen nicht. Das kann von vergleichsweise billigen Hilfskräften ;-) durchgeführt werden.</a:t>
            </a:r>
          </a:p>
          <a:p>
            <a:pPr/>
          </a:p>
          <a:p>
            <a:pPr/>
            <a:r>
              <a:t>prinzipielles Problem: es kann dabei passieren, dass viele kleine problematische Details identifiziert werden, die später im Zusammenhang gar nicht so stören.</a:t>
            </a:r>
          </a:p>
          <a:p>
            <a:pPr/>
          </a:p>
          <a:p>
            <a:pPr/>
            <a:r>
              <a:t>Prinzipielle Einschränkung: Man geht davon aus, dass die 10 Heuristiken gültig und wohldefiniert sind. Das kann aber auch für bestimmte Nutzergruppen (Kinder!), Kontexte (Spiele!) oder andere Kulturkreise (Ästhetik!) anders sein.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Shape 169"/>
          <p:cNvSpPr/>
          <p:nvPr>
            <p:ph type="sldImg"/>
          </p:nvPr>
        </p:nvSpPr>
        <p:spPr>
          <a:prstGeom prst="rect">
            <a:avLst/>
          </a:prstGeom>
        </p:spPr>
        <p:txBody>
          <a:bodyPr/>
          <a:lstStyle/>
          <a:p>
            <a:pPr/>
          </a:p>
        </p:txBody>
      </p:sp>
      <p:sp>
        <p:nvSpPr>
          <p:cNvPr id="170" name="Shape 170"/>
          <p:cNvSpPr/>
          <p:nvPr>
            <p:ph type="body" sz="quarter" idx="1"/>
          </p:nvPr>
        </p:nvSpPr>
        <p:spPr>
          <a:prstGeom prst="rect">
            <a:avLst/>
          </a:prstGeom>
        </p:spPr>
        <p:txBody>
          <a:bodyPr/>
          <a:lstStyle/>
          <a:p>
            <a:pPr/>
            <a:r>
              <a:t>weitere interessante Überlegung: es ist wirtschaftlich nicht sinnvoll, beliebig viele Evaluatoren einzusetzen.</a:t>
            </a:r>
          </a:p>
          <a:p>
            <a:pPr/>
          </a:p>
          <a:p>
            <a:pPr/>
            <a:r>
              <a:t>Annahme: jeder Tester findet einen bestimmten Prozentsatz an Fehlern. Je mehr Tester suchen, desto mehr Fehler werden gefunden (asymptotisch gegen 100%). Dabei wächst aber der Aufwand linear. Teilt man nun die gefundenen Fehler durch den Aufwand, dann gibt es ein Optimum bei etwa 4-5 Testen. Dort ist der höchste Wirkungsgrad erreicht.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Shape 192"/>
          <p:cNvSpPr/>
          <p:nvPr>
            <p:ph type="sldImg"/>
          </p:nvPr>
        </p:nvSpPr>
        <p:spPr>
          <a:prstGeom prst="rect">
            <a:avLst/>
          </a:prstGeom>
        </p:spPr>
        <p:txBody>
          <a:bodyPr/>
          <a:lstStyle/>
          <a:p>
            <a:pPr/>
          </a:p>
        </p:txBody>
      </p:sp>
      <p:sp>
        <p:nvSpPr>
          <p:cNvPr id="193" name="Shape 193"/>
          <p:cNvSpPr/>
          <p:nvPr>
            <p:ph type="body" sz="quarter" idx="1"/>
          </p:nvPr>
        </p:nvSpPr>
        <p:spPr>
          <a:prstGeom prst="rect">
            <a:avLst/>
          </a:prstGeom>
        </p:spPr>
        <p:txBody>
          <a:bodyPr/>
          <a:lstStyle/>
          <a:p>
            <a:pPr/>
            <a:r>
              <a:t>Nach dem GOMS Modell lassen sich zielgerichtete Handlungen (vgl. Kapitel Fehler) beshreiben durch Ziele (Goals), Operatoren, daraus zusammengesetzten Methoden, also Folgen von Operatoren und Auswahlregeln (selection rules)</a:t>
            </a:r>
          </a:p>
          <a:p>
            <a:pPr/>
          </a:p>
          <a:p>
            <a:pPr/>
            <a:r>
              <a:t>So kann man top-down jede Handlung und damit auch jede Interaktion mit einem System beschreiben.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Shape 200"/>
          <p:cNvSpPr/>
          <p:nvPr>
            <p:ph type="sldImg"/>
          </p:nvPr>
        </p:nvSpPr>
        <p:spPr>
          <a:prstGeom prst="rect">
            <a:avLst/>
          </a:prstGeom>
        </p:spPr>
        <p:txBody>
          <a:bodyPr/>
          <a:lstStyle/>
          <a:p>
            <a:pPr/>
          </a:p>
        </p:txBody>
      </p:sp>
      <p:sp>
        <p:nvSpPr>
          <p:cNvPr id="201" name="Shape 201"/>
          <p:cNvSpPr/>
          <p:nvPr>
            <p:ph type="body" sz="quarter" idx="1"/>
          </p:nvPr>
        </p:nvSpPr>
        <p:spPr>
          <a:prstGeom prst="rect">
            <a:avLst/>
          </a:prstGeom>
        </p:spPr>
        <p:txBody>
          <a:bodyPr/>
          <a:lstStyle/>
          <a:p>
            <a:pPr/>
            <a:r>
              <a:t>Das KLM bietet umgekehrt eine Bottom-up Sichte auf Interaktionen: für jede elementare Aktion (wie z.B. Drücken einer Taste) wurden experimentell durchschnittliche Zeiten ermittelt.</a:t>
            </a:r>
          </a:p>
          <a:p>
            <a:pPr/>
          </a:p>
          <a:p>
            <a:pPr/>
            <a:r>
              <a:t>Das gesamte Modell ist eine starke Vereinfachung, da wir ja bereits wissen, dass die Pointing Zeit mit Fitts’ law variiert.</a:t>
            </a:r>
          </a:p>
          <a:p>
            <a:pPr/>
          </a:p>
          <a:p>
            <a:pPr/>
            <a:r>
              <a:t>Trotzdem erlaubt es eine grobe Abschätzung von Ausführungszeiten. Ein Beispiel…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Shape 208"/>
          <p:cNvSpPr/>
          <p:nvPr>
            <p:ph type="sldImg"/>
          </p:nvPr>
        </p:nvSpPr>
        <p:spPr>
          <a:prstGeom prst="rect">
            <a:avLst/>
          </a:prstGeom>
        </p:spPr>
        <p:txBody>
          <a:bodyPr/>
          <a:lstStyle/>
          <a:p>
            <a:pPr/>
          </a:p>
        </p:txBody>
      </p:sp>
      <p:sp>
        <p:nvSpPr>
          <p:cNvPr id="209" name="Shape 209"/>
          <p:cNvSpPr/>
          <p:nvPr>
            <p:ph type="body" sz="quarter" idx="1"/>
          </p:nvPr>
        </p:nvSpPr>
        <p:spPr>
          <a:prstGeom prst="rect">
            <a:avLst/>
          </a:prstGeom>
        </p:spPr>
        <p:txBody>
          <a:bodyPr/>
          <a:lstStyle/>
          <a:p>
            <a:pPr/>
            <a:r>
              <a:t>Wir betrachten das Löschen einer Datei, einmal indem wir sie auf den Papierkorb ziehen, einmal indem wir „Entfernen“ drücken. </a:t>
            </a:r>
          </a:p>
          <a:p>
            <a:pPr/>
          </a:p>
          <a:p>
            <a:pPr/>
            <a:r>
              <a:t>Ausgangs- und Endsituation ist in beiden Fällen die Hand auf der Tastatur.</a:t>
            </a:r>
          </a:p>
          <a:p>
            <a:pPr/>
          </a:p>
          <a:p>
            <a:pPr/>
            <a:r>
              <a:t>Mittels GOMS definieren wir die einzelnen Schritte as Folge von Operatoren. zu diesen können wir aus der KLM Tabelle die Zeiten auslesen und aufsummieren.</a:t>
            </a:r>
          </a:p>
          <a:p>
            <a:pPr/>
          </a:p>
          <a:p>
            <a:pPr/>
            <a:r>
              <a:t>Damit ergibt sich ein klarer Vorteil für den Keyboard shortcut. Interessanterweise kann man auch diese Analyse machen, ohne jemals eine Zeile Code programmiert zu haben. Es muss nur klar sein, welche Interaktionen erlaubt sind, und ein Eintrag dazu existieren.</a:t>
            </a:r>
          </a:p>
          <a:p>
            <a:pPr/>
          </a:p>
          <a:p>
            <a:pPr/>
            <a:r>
              <a:t>KLM war ursprünglich rein für PC-Arbeitsplätze definiert, wurde später auch erweitert, beispielsweise für Interaktion mit Handys durch den LMU-Doktoranden Paul Holleis, aber es bleibt immer die starke Vereinfachung und kann keine echten mobilen Interaktionen in wechselnden Kontexten abbilden.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Shape 251"/>
          <p:cNvSpPr/>
          <p:nvPr>
            <p:ph type="sldImg"/>
          </p:nvPr>
        </p:nvSpPr>
        <p:spPr>
          <a:prstGeom prst="rect">
            <a:avLst/>
          </a:prstGeom>
        </p:spPr>
        <p:txBody>
          <a:bodyPr/>
          <a:lstStyle/>
          <a:p>
            <a:pPr/>
          </a:p>
        </p:txBody>
      </p:sp>
      <p:sp>
        <p:nvSpPr>
          <p:cNvPr id="252" name="Shape 252"/>
          <p:cNvSpPr/>
          <p:nvPr>
            <p:ph type="body" sz="quarter" idx="1"/>
          </p:nvPr>
        </p:nvSpPr>
        <p:spPr>
          <a:prstGeom prst="rect">
            <a:avLst/>
          </a:prstGeom>
        </p:spPr>
        <p:txBody>
          <a:bodyPr/>
          <a:lstStyle/>
          <a:p>
            <a:pPr/>
            <a:r>
              <a:rPr b="1"/>
              <a:t>Objektivität</a:t>
            </a:r>
            <a:r>
              <a:t> bedeutet, dass die erhobenen Daten unabhängig von der spezifischen Messmethode oder den Erwartungen und Hypothesen des Experimentators sind. Zeiten oder Distanzen lassen sich einfach objektiv messen, Stimmungen oder Erlebnisse viel schwieriger.</a:t>
            </a:r>
          </a:p>
          <a:p>
            <a:pPr/>
          </a:p>
          <a:p>
            <a:pPr/>
            <a:r>
              <a:rPr b="1"/>
              <a:t>Reproduzierbarkeit</a:t>
            </a:r>
            <a:r>
              <a:t> bedeutet, dass die Untersuchung hinreichend genau be- schrieben ist, damit andere Forscher sie wiederholen können und dabei zu den gleichen Ergebnissen gelangen.</a:t>
            </a:r>
          </a:p>
          <a:p>
            <a:pPr/>
          </a:p>
          <a:p>
            <a:pPr/>
            <a:r>
              <a:rPr b="1"/>
              <a:t>Validität</a:t>
            </a:r>
            <a:r>
              <a:t> bedeutet, dass die so ermittelten Ergebnisse nur genau das messen, was sie auch messen sollen (interne Validität) und repräsentativ für die Allgemeinheit sind (externe Validität). Wollte man beispielsweise Intelligenz durch wiegen der Gehirnmasse messen, dann wäre dies kein intern valides Maß. Wählt man für eine Studie zum Verhalten aller Autofahrer nur achtzehnjährige Probanden, dann wäre das Resultat nicht extern valide.</a:t>
            </a:r>
          </a:p>
          <a:p>
            <a:pPr/>
          </a:p>
          <a:p>
            <a:pPr/>
            <a:r>
              <a:rPr b="1"/>
              <a:t>Relevanz</a:t>
            </a:r>
            <a:r>
              <a:t> bedeutet, dass die Ergebnisse tatsächlich neue Erkenntnisse liefern und daher in irgendeiner Weise nützlich sind. Eine Studie, die objektiv, reproduzierbar und valide nachweist, dass Wasser bergab fließt, wäre beispielsweise nicht mehr wirklich relevant.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Shape 278"/>
          <p:cNvSpPr/>
          <p:nvPr>
            <p:ph type="sldImg"/>
          </p:nvPr>
        </p:nvSpPr>
        <p:spPr>
          <a:prstGeom prst="rect">
            <a:avLst/>
          </a:prstGeom>
        </p:spPr>
        <p:txBody>
          <a:bodyPr/>
          <a:lstStyle/>
          <a:p>
            <a:pPr/>
          </a:p>
        </p:txBody>
      </p:sp>
      <p:sp>
        <p:nvSpPr>
          <p:cNvPr id="279" name="Shape 279"/>
          <p:cNvSpPr/>
          <p:nvPr>
            <p:ph type="body" sz="quarter" idx="1"/>
          </p:nvPr>
        </p:nvSpPr>
        <p:spPr>
          <a:prstGeom prst="rect">
            <a:avLst/>
          </a:prstGeom>
        </p:spPr>
        <p:txBody>
          <a:bodyPr/>
          <a:lstStyle/>
          <a:p>
            <a:pPr/>
            <a:r>
              <a:t>Experimente werden durch ihre Variablen beschrieben. Dabei sind die </a:t>
            </a:r>
            <a:r>
              <a:rPr b="1"/>
              <a:t>unabhängigen</a:t>
            </a:r>
            <a:r>
              <a:t> Variablen die, die das Experiment steuern und von uns kontrolliert werden. Die </a:t>
            </a:r>
            <a:r>
              <a:rPr b="1"/>
              <a:t>abhängigen</a:t>
            </a:r>
            <a:r>
              <a:t> Variablen hängen vom Verlauf des Experiments ab und werden von uns gemessen. (eigene relevante Beispiele machen und diskutieren!)</a:t>
            </a:r>
          </a:p>
          <a:p>
            <a:pPr/>
          </a:p>
          <a:p>
            <a:pPr/>
            <a:r>
              <a:t>Jede Variable kann verschiedene Arten von Daten enthalten:</a:t>
            </a:r>
          </a:p>
          <a:p>
            <a:pPr/>
          </a:p>
          <a:p>
            <a:pPr/>
            <a:r>
              <a:rPr b="1"/>
              <a:t>Nominale Daten</a:t>
            </a:r>
            <a:r>
              <a:t> benennen einfach verschiedene Kategorien, ohne dabei eine Ordnung vorzugeben. Beispiele dafür sind Ländernamen oder Fußballmannschaften oder Arbeitsumgebungen.</a:t>
            </a:r>
          </a:p>
          <a:p>
            <a:pPr/>
          </a:p>
          <a:p>
            <a:pPr/>
            <a:r>
              <a:rPr b="1"/>
              <a:t>Ordinale Daten</a:t>
            </a:r>
            <a:r>
              <a:t> lassen sich sortieren, also in eine Ordnung bringen, aber es ergibt keinen Sinn, mit ihnen zu rechnen. Beispiele hierfür sind Tabellenplätze in der Bundesliga oder Bewertungen beim online-shopping.</a:t>
            </a:r>
          </a:p>
          <a:p>
            <a:pPr/>
          </a:p>
          <a:p>
            <a:pPr/>
            <a:r>
              <a:rPr b="1"/>
              <a:t>Kardinale Daten</a:t>
            </a:r>
            <a:r>
              <a:t> geben Zahlenwerte an, mit denen sinnvoll gerechnet werden kann. Dabei können diskrete Daten nur bestimmte Werte annehmen und stetige Daten auch alle Zwischenwerte. Beispielsweise ist die Kinderzahl einer Familie immer eine nichtnegative ganze Zahl, während die Körpergröße in gewissen Grenzen beliebige Werte annehmen kann. Mit beiden kann man sinnvoll rechnen (doppelt so groß, doppelt so viele Kinder).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 name="Shape 443"/>
          <p:cNvSpPr/>
          <p:nvPr>
            <p:ph type="sldImg"/>
          </p:nvPr>
        </p:nvSpPr>
        <p:spPr>
          <a:prstGeom prst="rect">
            <a:avLst/>
          </a:prstGeom>
        </p:spPr>
        <p:txBody>
          <a:bodyPr/>
          <a:lstStyle/>
          <a:p>
            <a:pPr/>
          </a:p>
        </p:txBody>
      </p:sp>
      <p:sp>
        <p:nvSpPr>
          <p:cNvPr id="444" name="Shape 444"/>
          <p:cNvSpPr/>
          <p:nvPr>
            <p:ph type="body" sz="quarter" idx="1"/>
          </p:nvPr>
        </p:nvSpPr>
        <p:spPr>
          <a:prstGeom prst="rect">
            <a:avLst/>
          </a:prstGeom>
        </p:spPr>
        <p:txBody>
          <a:bodyPr/>
          <a:lstStyle/>
          <a:p>
            <a:pPr/>
            <a:r>
              <a:t>Da wir unser Experiment nicht mit der gesamten Benutzergruppe durchführen können, müssen wir eine Stichprobe an Benutzern ziehen (Probanden).</a:t>
            </a:r>
          </a:p>
          <a:p>
            <a:pPr/>
          </a:p>
          <a:p>
            <a:pPr/>
            <a:r>
              <a:t>Diese Stichprobe sollte möglichst repräsentativ sein für die Grundgesamtheit, über die wir eine Aussage machen wollen. Das gilt bzgl. vieler Parameter (siehe Folie) und ist entscheidend für die externe Validität der Studie!</a:t>
            </a:r>
          </a:p>
          <a:p>
            <a:pPr/>
          </a:p>
          <a:p>
            <a:pPr/>
            <a:r>
              <a:t>Generell gilt: je mehr Probanden, desto einfacher sind statistisch signifikante Ergebnisse zu erzielen, desto höher ist aber auch der Aufwand.</a:t>
            </a:r>
          </a:p>
          <a:p>
            <a:pPr/>
          </a:p>
          <a:p>
            <a:pPr/>
            <a:r>
              <a:t>Genaue Probandenzahl richtet sich nach dem Experimentellen Design. Bsp: 4 alternative Werte einer Variable testen, jeder Proband nur 1 Wert ==&gt; Vielfaches von 4.</a:t>
            </a:r>
          </a:p>
          <a:p>
            <a:pPr/>
          </a:p>
          <a:p>
            <a:pPr/>
            <a:r>
              <a:t>In MMI oft kleine Probandenzahlen zwischen 10 und 50, die gerade eben Signifikanz liefern, in Medizin und Psychologie oft höhere Zahlen.</a:t>
            </a:r>
          </a:p>
          <a:p>
            <a:pPr/>
          </a:p>
          <a:p>
            <a:pPr/>
            <a:r>
              <a:t>Wichtig auch: Einverständniserklärung unterschreiben lassen, Beispiele bei der Ethikkommission, siehe Kapitel zu Fragebogen.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Shape 455"/>
          <p:cNvSpPr/>
          <p:nvPr>
            <p:ph type="sldImg"/>
          </p:nvPr>
        </p:nvSpPr>
        <p:spPr>
          <a:prstGeom prst="rect">
            <a:avLst/>
          </a:prstGeom>
        </p:spPr>
        <p:txBody>
          <a:bodyPr/>
          <a:lstStyle/>
          <a:p>
            <a:pPr/>
          </a:p>
        </p:txBody>
      </p:sp>
      <p:sp>
        <p:nvSpPr>
          <p:cNvPr id="456" name="Shape 456"/>
          <p:cNvSpPr/>
          <p:nvPr>
            <p:ph type="body" sz="quarter" idx="1"/>
          </p:nvPr>
        </p:nvSpPr>
        <p:spPr>
          <a:prstGeom prst="rect">
            <a:avLst/>
          </a:prstGeom>
        </p:spPr>
        <p:txBody>
          <a:bodyPr/>
          <a:lstStyle/>
          <a:p>
            <a:pPr/>
            <a:r>
              <a:t>Einfachste Form des Experiments: Beobachtungsstudie. Dabei fallen die Probanden automatisch in eine der möglichen Kategorien.</a:t>
            </a:r>
          </a:p>
          <a:p>
            <a:pPr/>
          </a:p>
          <a:p>
            <a:pPr/>
            <a:r>
              <a:t>Problem: diese Zuordnung ist nicht wirklich zufällig. Kein Experiment, sondern nur </a:t>
            </a:r>
            <a:r>
              <a:rPr b="1"/>
              <a:t>Quasi-Experiment</a:t>
            </a:r>
            <a:r>
              <a:t>!</a:t>
            </a:r>
          </a:p>
          <a:p>
            <a:pPr/>
          </a:p>
          <a:p>
            <a:pPr/>
            <a:r>
              <a:t>Selbst wenn herauskommt, dass die Teilnehmer im Schnitt eine bessere Note erzielen, dann belegt das nur die Korrelation, keine Kausalität. Es könnte ja auch sein, dass interessiertere Studenten eben häufiger an der Übung teilnehmen, aber auch länger für die Klausur lernen und nur deswegen der Schnitt dort höher ist. </a:t>
            </a:r>
          </a:p>
          <a:p>
            <a:pPr/>
          </a:p>
          <a:p>
            <a:pPr/>
            <a:r>
              <a:t>Dann ist die das Interesse des Studenten eine </a:t>
            </a:r>
            <a:r>
              <a:rPr b="1"/>
              <a:t>konfundierende</a:t>
            </a:r>
            <a:r>
              <a:t> Variable.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Shape 467"/>
          <p:cNvSpPr/>
          <p:nvPr>
            <p:ph type="sldImg"/>
          </p:nvPr>
        </p:nvSpPr>
        <p:spPr>
          <a:prstGeom prst="rect">
            <a:avLst/>
          </a:prstGeom>
        </p:spPr>
        <p:txBody>
          <a:bodyPr/>
          <a:lstStyle/>
          <a:p>
            <a:pPr/>
          </a:p>
        </p:txBody>
      </p:sp>
      <p:sp>
        <p:nvSpPr>
          <p:cNvPr id="468" name="Shape 468"/>
          <p:cNvSpPr/>
          <p:nvPr>
            <p:ph type="body" sz="quarter" idx="1"/>
          </p:nvPr>
        </p:nvSpPr>
        <p:spPr>
          <a:prstGeom prst="rect">
            <a:avLst/>
          </a:prstGeom>
        </p:spPr>
        <p:txBody>
          <a:bodyPr/>
          <a:lstStyle/>
          <a:p>
            <a:pPr/>
            <a:r>
              <a:t>Das kontrollierte Experiment dazu wäre folgendes: gleiches Setup, nur werden diesmal die Studierenden zufällig den Gruppen Übungsteilnahme (Ja / Nein) zugewiesen.</a:t>
            </a:r>
          </a:p>
          <a:p>
            <a:pPr/>
          </a:p>
          <a:p>
            <a:pPr/>
            <a:r>
              <a:t>Wenn jetzt wieder eine Korrelation herauskommt, kann man von einer Kausalität ausgehen, da die Existenz einer konfundierenden Variablen ausgeschlossen wurde.</a:t>
            </a:r>
          </a:p>
          <a:p>
            <a:pPr/>
          </a:p>
          <a:p>
            <a:pPr/>
            <a:r>
              <a:t>Leider kriegt man dieses Experiment vermutlich nicht durch die Ethik-Kommission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7" name="Shape 477"/>
          <p:cNvSpPr/>
          <p:nvPr>
            <p:ph type="sldImg"/>
          </p:nvPr>
        </p:nvSpPr>
        <p:spPr>
          <a:prstGeom prst="rect">
            <a:avLst/>
          </a:prstGeom>
        </p:spPr>
        <p:txBody>
          <a:bodyPr/>
          <a:lstStyle/>
          <a:p>
            <a:pPr/>
          </a:p>
        </p:txBody>
      </p:sp>
      <p:sp>
        <p:nvSpPr>
          <p:cNvPr id="478" name="Shape 478"/>
          <p:cNvSpPr/>
          <p:nvPr>
            <p:ph type="body" sz="quarter" idx="1"/>
          </p:nvPr>
        </p:nvSpPr>
        <p:spPr>
          <a:prstGeom prst="rect">
            <a:avLst/>
          </a:prstGeom>
        </p:spPr>
        <p:txBody>
          <a:bodyPr/>
          <a:lstStyle/>
          <a:p>
            <a:pPr/>
            <a:r>
              <a:t>Angenommen, wir wollen den Effekt der Übungsteilnahme für mehrere Veranstaltungen untersuchen.</a:t>
            </a:r>
          </a:p>
          <a:p>
            <a:pPr/>
          </a:p>
          <a:p>
            <a:pPr/>
            <a:r>
              <a:t>within subjects: dann müsste jeder auch 2x analysis hören, 1x mit und 1x ohne Übung.</a:t>
            </a:r>
          </a:p>
          <a:p>
            <a:pPr/>
          </a:p>
          <a:p>
            <a:pPr/>
            <a:r>
              <a:t>Lerneffekt: beim 2. mal ist man besser, weil man alles schonmal gehört hat</a:t>
            </a:r>
          </a:p>
          <a:p>
            <a:pPr/>
            <a:r>
              <a:t>Ermüdungseffekt: beim 2. mal ist man schlechter, weil man keine Lust mehr hat ;-)</a:t>
            </a:r>
          </a:p>
          <a:p>
            <a:pPr/>
          </a:p>
          <a:p>
            <a:pPr/>
            <a:r>
              <a:t>Um das auszuschalten: Reihenfolge verändern. Bei großen Probandenzahlen reicht randomisieren. Bei kleineren lieber systematisch gegenbalancieren: Bei 6 Bedingungen gibt es 6! = 720 Permutationen, also Probandenzahl ein Vielfaches von 720 (==&gt; Langzeitstudie), oder aber lat. Quadrat (jede Reihenfolge 2er Variablen gleich oft, jede Bed. 1x an jeder Position). Damit je Reihenfolge 18 Probanden (6x18=108).</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Shape 487"/>
          <p:cNvSpPr/>
          <p:nvPr>
            <p:ph type="sldImg"/>
          </p:nvPr>
        </p:nvSpPr>
        <p:spPr>
          <a:prstGeom prst="rect">
            <a:avLst/>
          </a:prstGeom>
        </p:spPr>
        <p:txBody>
          <a:bodyPr/>
          <a:lstStyle/>
          <a:p>
            <a:pPr/>
          </a:p>
        </p:txBody>
      </p:sp>
      <p:sp>
        <p:nvSpPr>
          <p:cNvPr id="488" name="Shape 488"/>
          <p:cNvSpPr/>
          <p:nvPr>
            <p:ph type="body" sz="quarter" idx="1"/>
          </p:nvPr>
        </p:nvSpPr>
        <p:spPr>
          <a:prstGeom prst="rect">
            <a:avLst/>
          </a:prstGeom>
        </p:spPr>
        <p:txBody>
          <a:bodyPr/>
          <a:lstStyle/>
          <a:p>
            <a:pPr/>
            <a:r>
              <a:t>Darstellung der Ergebnisse: Noten sind (Frage!!) …ordinale Daten. Anmerkung: Im Buch steht nominale Daten, mit der Idee im Hinterkopf, dass die mit Namen „sehr gut“, „gut“ usw. bezeichnet sind, aber das stimmt nicht ganz, denn sie lassen sich ja sinnvoll ordnen, sind also ordinale Daten. Damit rechnen kann man hingegen nicht. Mit Punktzahlen hingegen könnte man das.</a:t>
            </a:r>
          </a:p>
          <a:p>
            <a:pPr/>
          </a:p>
          <a:p>
            <a:pPr/>
            <a:r>
              <a:t>Für nominale wie ordinale Daten bietet sich die Darstellung als Histogramm an (ganz oben). Damit bleibt die volle Information erhalten.</a:t>
            </a:r>
          </a:p>
          <a:p>
            <a:pPr/>
          </a:p>
          <a:p>
            <a:pPr/>
            <a:r>
              <a:t>Will man weniger Auflösung in der Darstellung, dann kann man auch Gruppen zusammenfassen, beispielsweise 1,7, 2,0 und 2,3 zu „Gut“. Das lässt sich wieder las Histogramm darstellen, oder kompakter als Balken (Mitte). Weiter zusammenfassen kann man wie im Bild unten.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Shape 496"/>
          <p:cNvSpPr/>
          <p:nvPr>
            <p:ph type="sldImg"/>
          </p:nvPr>
        </p:nvSpPr>
        <p:spPr>
          <a:prstGeom prst="rect">
            <a:avLst/>
          </a:prstGeom>
        </p:spPr>
        <p:txBody>
          <a:bodyPr/>
          <a:lstStyle/>
          <a:p>
            <a:pPr/>
          </a:p>
        </p:txBody>
      </p:sp>
      <p:sp>
        <p:nvSpPr>
          <p:cNvPr id="497" name="Shape 497"/>
          <p:cNvSpPr/>
          <p:nvPr>
            <p:ph type="body" sz="quarter" idx="1"/>
          </p:nvPr>
        </p:nvSpPr>
        <p:spPr>
          <a:prstGeom prst="rect">
            <a:avLst/>
          </a:prstGeom>
        </p:spPr>
        <p:txBody>
          <a:bodyPr/>
          <a:lstStyle/>
          <a:p>
            <a:pPr/>
            <a:r>
              <a:t>Für den Spezialfall der Likert-Skala mit ungerader Zahl von Möglichkeiten kann man z.B. auch zusammenfassen nach „positiv, neutral, negativ“. Abbildung oben mit einfachem Online-Tool </a:t>
            </a:r>
            <a:r>
              <a:rPr u="sng">
                <a:hlinkClick r:id="rId3" invalidUrl="" action="" tgtFrame="" tooltip="" history="1" highlightClick="0" endSnd="0"/>
              </a:rPr>
              <a:t>http://www.likertplot.com</a:t>
            </a:r>
            <a:r>
              <a:t> erzeugt.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7" name="Shape 507"/>
          <p:cNvSpPr/>
          <p:nvPr>
            <p:ph type="sldImg"/>
          </p:nvPr>
        </p:nvSpPr>
        <p:spPr>
          <a:prstGeom prst="rect">
            <a:avLst/>
          </a:prstGeom>
        </p:spPr>
        <p:txBody>
          <a:bodyPr/>
          <a:lstStyle/>
          <a:p>
            <a:pPr/>
          </a:p>
        </p:txBody>
      </p:sp>
      <p:sp>
        <p:nvSpPr>
          <p:cNvPr id="508" name="Shape 508"/>
          <p:cNvSpPr/>
          <p:nvPr>
            <p:ph type="body" sz="quarter" idx="1"/>
          </p:nvPr>
        </p:nvSpPr>
        <p:spPr>
          <a:prstGeom prst="rect">
            <a:avLst/>
          </a:prstGeom>
        </p:spPr>
        <p:txBody>
          <a:bodyPr/>
          <a:lstStyle/>
          <a:p>
            <a:pPr/>
            <a:r>
              <a:t>Modus = häufigster Wert (im Bild?? Diskussion, Problem bei mehreren Modi…)</a:t>
            </a:r>
          </a:p>
          <a:p>
            <a:pPr/>
          </a:p>
          <a:p>
            <a:pPr/>
            <a:r>
              <a:t>Median = mittlerer Wert, wenn sortiert, ist robuster gegen Ausreißer, immer wohl definiert (Mittelwert der beiden mittleren bei gerader Anzahl)</a:t>
            </a:r>
          </a:p>
          <a:p>
            <a:pPr/>
          </a:p>
          <a:p>
            <a:pPr/>
            <a:r>
              <a:t>Mittelwert = Summe / Anzahl, anfälliger gegen Ausreißer.</a:t>
            </a:r>
          </a:p>
          <a:p>
            <a:pPr/>
          </a:p>
          <a:p>
            <a:pPr/>
            <a:r>
              <a:t>Bei all diesen Zusammenfassungen geht Information verloren (siehe Beispiele unten). Die Standardabweichung (sd = standard deviation) ist ein Maß für die Schwankungen innerhalb der Zahlenreihe. Wird oft dargestellt als Fehlerbalken in Balkendiagrammen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Shape 531"/>
          <p:cNvSpPr/>
          <p:nvPr>
            <p:ph type="sldImg"/>
          </p:nvPr>
        </p:nvSpPr>
        <p:spPr>
          <a:prstGeom prst="rect">
            <a:avLst/>
          </a:prstGeom>
        </p:spPr>
        <p:txBody>
          <a:bodyPr/>
          <a:lstStyle/>
          <a:p>
            <a:pPr/>
          </a:p>
        </p:txBody>
      </p:sp>
      <p:sp>
        <p:nvSpPr>
          <p:cNvPr id="532" name="Shape 532"/>
          <p:cNvSpPr/>
          <p:nvPr>
            <p:ph type="body" sz="quarter" idx="1"/>
          </p:nvPr>
        </p:nvSpPr>
        <p:spPr>
          <a:prstGeom prst="rect">
            <a:avLst/>
          </a:prstGeom>
        </p:spPr>
        <p:txBody>
          <a:bodyPr/>
          <a:lstStyle/>
          <a:p>
            <a:pPr/>
            <a:r>
              <a:t>bereits im Kapitel zu Requirements angesprochen, hier bei eher summativen Evaluationen genauso:</a:t>
            </a:r>
          </a:p>
          <a:p>
            <a:pPr/>
          </a:p>
          <a:p>
            <a:pPr/>
            <a:r>
              <a:t>Feldstudie liefert echtere Ergebnisse (externe Validität), da der echte Nutzungskontext verwendet wird, ist aber auch schwieriger durchzuführen, verlangt robustere Prototypen etc. (Aufwand)</a:t>
            </a:r>
          </a:p>
          <a:p>
            <a:pPr/>
          </a:p>
          <a:p>
            <a:pPr/>
            <a:r>
              <a:t>Laborstudie: alles optimal kontrolliert (interne Validität), dafür künstliche Umgebung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0" name="Shape 540"/>
          <p:cNvSpPr/>
          <p:nvPr>
            <p:ph type="sldImg"/>
          </p:nvPr>
        </p:nvSpPr>
        <p:spPr>
          <a:prstGeom prst="rect">
            <a:avLst/>
          </a:prstGeom>
        </p:spPr>
        <p:txBody>
          <a:bodyPr/>
          <a:lstStyle/>
          <a:p>
            <a:pPr/>
          </a:p>
        </p:txBody>
      </p:sp>
      <p:sp>
        <p:nvSpPr>
          <p:cNvPr id="541" name="Shape 541"/>
          <p:cNvSpPr/>
          <p:nvPr>
            <p:ph type="body" sz="quarter" idx="1"/>
          </p:nvPr>
        </p:nvSpPr>
        <p:spPr>
          <a:prstGeom prst="rect">
            <a:avLst/>
          </a:prstGeom>
        </p:spPr>
        <p:txBody>
          <a:bodyPr/>
          <a:lstStyle/>
          <a:p>
            <a:pPr/>
            <a:r>
              <a:t>zusätzliche Komplexität, falls lange Zeiträume benötigt. Dann sind weder Laborstudien noch vollständige Beobachtung im Feld möglich.</a:t>
            </a:r>
          </a:p>
          <a:p>
            <a:pPr/>
          </a:p>
          <a:p>
            <a:pPr/>
            <a:r>
              <a:t>Stattdessen Tagebücher oder andere Aufzeichnungsmethoden (siehe ESM, vorletztes Kapitel).</a:t>
            </a:r>
          </a:p>
          <a:p>
            <a:pPr/>
          </a:p>
          <a:p>
            <a:pPr/>
            <a:r>
              <a:t>Tagebuchfunktion ggf. in den Prototypen selbst integrieren.</a:t>
            </a:r>
          </a:p>
          <a:p>
            <a:pPr/>
          </a:p>
          <a:p>
            <a:pPr/>
            <a:r>
              <a:t>Grundlegendes Problem: nachlassende Begeisterung des Probanden, daher schlechte oder zumindest nachlassende Qualität der Dokumentation.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image" Target="../media/image10.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tif"/><Relationship Id="rId4" Type="http://schemas.openxmlformats.org/officeDocument/2006/relationships/image" Target="../media/image2.tif"/><Relationship Id="rId5" Type="http://schemas.openxmlformats.org/officeDocument/2006/relationships/image" Target="../media/image3.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usabilityhome.com" TargetMode="External"/><Relationship Id="rId3" Type="http://schemas.openxmlformats.org/officeDocument/2006/relationships/image" Target="../media/image1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hyperlink" Target="http://www.stcsig.org/usability/topics/articles/he-checklist.html" TargetMode="Externa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 Id="rId3" Type="http://schemas.openxmlformats.org/officeDocument/2006/relationships/hyperlink" Target="http://www.stcsig.org/usability/topics/articles/he-checklist.html" TargetMode="Externa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eecs.umich.edu/people/kieras/GOMS/KLM.pdf" TargetMode="Externa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tif"/><Relationship Id="rId4" Type="http://schemas.openxmlformats.org/officeDocument/2006/relationships/image" Target="../media/image6.tif"/><Relationship Id="rId5" Type="http://schemas.openxmlformats.org/officeDocument/2006/relationships/image" Target="../media/image7.tif"/><Relationship Id="rId6" Type="http://schemas.openxmlformats.org/officeDocument/2006/relationships/image" Target="../media/image8.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9.tif"/><Relationship Id="rId5" Type="http://schemas.openxmlformats.org/officeDocument/2006/relationships/image" Target="../media/image10.tif"/><Relationship Id="rId6" Type="http://schemas.openxmlformats.org/officeDocument/2006/relationships/image" Target="../media/image11.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2.tif"/><Relationship Id="rId4" Type="http://schemas.openxmlformats.org/officeDocument/2006/relationships/image" Target="../media/image13.tif"/></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2.tif"/><Relationship Id="rId4" Type="http://schemas.openxmlformats.org/officeDocument/2006/relationships/image" Target="../media/image13.tif"/></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0.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2.jpeg"/><Relationship Id="rId5" Type="http://schemas.openxmlformats.org/officeDocument/2006/relationships/hyperlink" Target="http://www.xperienceconsulting.com" TargetMode="External"/><Relationship Id="rId6" Type="http://schemas.openxmlformats.org/officeDocument/2006/relationships/image" Target="../media/image26.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4.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3">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 name="Abgerundetes Rechteck"/>
          <p:cNvSpPr/>
          <p:nvPr/>
        </p:nvSpPr>
        <p:spPr>
          <a:xfrm>
            <a:off x="101599" y="12700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3"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3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5" name="Kapitel 13 - Evaluation"/>
          <p:cNvSpPr txBox="1"/>
          <p:nvPr>
            <p:ph type="title"/>
          </p:nvPr>
        </p:nvSpPr>
        <p:spPr>
          <a:prstGeom prst="rect">
            <a:avLst/>
          </a:prstGeom>
        </p:spPr>
        <p:txBody>
          <a:bodyPr/>
          <a:lstStyle/>
          <a:p>
            <a:pPr/>
            <a:r>
              <a:t>Kapitel 13 - Evaluation</a:t>
            </a:r>
          </a:p>
        </p:txBody>
      </p:sp>
      <p:sp>
        <p:nvSpPr>
          <p:cNvPr id="36" name="Arten der Evaluation…"/>
          <p:cNvSpPr txBox="1"/>
          <p:nvPr>
            <p:ph type="body" idx="1"/>
          </p:nvPr>
        </p:nvSpPr>
        <p:spPr>
          <a:xfrm>
            <a:off x="203200" y="1346041"/>
            <a:ext cx="6690858" cy="8012064"/>
          </a:xfrm>
          <a:prstGeom prst="rect">
            <a:avLst/>
          </a:prstGeom>
        </p:spPr>
        <p:txBody>
          <a:bodyPr/>
          <a:lstStyle/>
          <a:p>
            <a:pPr marL="302326" indent="-261686">
              <a:defRPr sz="2900"/>
            </a:pPr>
            <a:r>
              <a:t>Arten der Evaluation</a:t>
            </a:r>
          </a:p>
          <a:p>
            <a:pPr lvl="1" marL="703222" indent="-205382">
              <a:defRPr sz="2300"/>
            </a:pPr>
            <a:r>
              <a:t>Formativ vs. Summativ</a:t>
            </a:r>
          </a:p>
          <a:p>
            <a:pPr lvl="1" marL="703222" indent="-205382">
              <a:defRPr sz="2300"/>
            </a:pPr>
            <a:r>
              <a:t>Quantitativ vs. Qualitativ</a:t>
            </a:r>
          </a:p>
          <a:p>
            <a:pPr lvl="1" marL="703222" indent="-205382">
              <a:defRPr sz="2300"/>
            </a:pPr>
            <a:r>
              <a:t>Analytisch vs. Empirisch</a:t>
            </a:r>
          </a:p>
          <a:p>
            <a:pPr marL="302326" indent="-261686">
              <a:defRPr sz="2900"/>
            </a:pPr>
            <a:r>
              <a:t>Analytische Methoden</a:t>
            </a:r>
          </a:p>
          <a:p>
            <a:pPr lvl="1" marL="703222" indent="-205382">
              <a:defRPr sz="2300"/>
            </a:pPr>
            <a:r>
              <a:t>Cognitive Walkthrough</a:t>
            </a:r>
          </a:p>
          <a:p>
            <a:pPr lvl="1" marL="703222" indent="-205382">
              <a:defRPr sz="2300"/>
            </a:pPr>
            <a:r>
              <a:t>Heuristische Evaluation</a:t>
            </a:r>
          </a:p>
          <a:p>
            <a:pPr lvl="1" marL="703222" indent="-205382">
              <a:defRPr sz="2300"/>
            </a:pPr>
            <a:r>
              <a:t>GOMS und KLM</a:t>
            </a:r>
          </a:p>
          <a:p>
            <a:pPr marL="302326" indent="-261686">
              <a:defRPr sz="2900"/>
            </a:pPr>
            <a:r>
              <a:t>Empirische Methoden</a:t>
            </a:r>
          </a:p>
          <a:p>
            <a:pPr lvl="1" marL="703222" indent="-205382">
              <a:defRPr sz="2300"/>
            </a:pPr>
            <a:r>
              <a:t>Variablen und Werte</a:t>
            </a:r>
          </a:p>
          <a:p>
            <a:pPr lvl="1" marL="703222" indent="-205382">
              <a:defRPr sz="2300"/>
            </a:pPr>
            <a:r>
              <a:t>Probanden</a:t>
            </a:r>
          </a:p>
          <a:p>
            <a:pPr lvl="1" marL="703222" indent="-205382">
              <a:defRPr sz="2300"/>
            </a:pPr>
            <a:r>
              <a:t>Beobachtungsstudien</a:t>
            </a:r>
          </a:p>
          <a:p>
            <a:pPr lvl="1" marL="703222" indent="-205382">
              <a:defRPr sz="2300"/>
            </a:pPr>
            <a:r>
              <a:t>Kontrollierte Experimente</a:t>
            </a:r>
          </a:p>
          <a:p>
            <a:pPr lvl="1" marL="703222" indent="-205382">
              <a:defRPr sz="2300"/>
            </a:pPr>
            <a:r>
              <a:t>Darstellung der Ergebnisse</a:t>
            </a:r>
          </a:p>
          <a:p>
            <a:pPr lvl="1" marL="703222" indent="-205382">
              <a:defRPr sz="2300"/>
            </a:pPr>
            <a:r>
              <a:t>Statistische Auswertung</a:t>
            </a:r>
          </a:p>
          <a:p>
            <a:pPr lvl="1" marL="703222" indent="-205382">
              <a:defRPr sz="2300"/>
            </a:pPr>
            <a:r>
              <a:t>Feldstudien und Laborstudien</a:t>
            </a:r>
          </a:p>
          <a:p>
            <a:pPr lvl="1" marL="703222" indent="-205382">
              <a:defRPr sz="2300"/>
            </a:pPr>
            <a:r>
              <a:t>Langzeit- und Tagebuch-Studien</a:t>
            </a:r>
          </a:p>
        </p:txBody>
      </p:sp>
      <p:sp>
        <p:nvSpPr>
          <p:cNvPr id="3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4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 name="Formative vs. Summative Evaluation"/>
          <p:cNvSpPr txBox="1"/>
          <p:nvPr>
            <p:ph type="title"/>
          </p:nvPr>
        </p:nvSpPr>
        <p:spPr>
          <a:prstGeom prst="rect">
            <a:avLst/>
          </a:prstGeom>
        </p:spPr>
        <p:txBody>
          <a:bodyPr/>
          <a:lstStyle/>
          <a:p>
            <a:pPr/>
            <a:r>
              <a:t>Formative vs. Summative Evaluation</a:t>
            </a:r>
          </a:p>
        </p:txBody>
      </p:sp>
      <p:sp>
        <p:nvSpPr>
          <p:cNvPr id="4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 name="M. Scriven: The methodology of evaluation, 1967"/>
          <p:cNvSpPr txBox="1"/>
          <p:nvPr>
            <p:ph type="body" sz="quarter" idx="1"/>
          </p:nvPr>
        </p:nvSpPr>
        <p:spPr>
          <a:xfrm>
            <a:off x="495300" y="8559800"/>
            <a:ext cx="12357100" cy="774700"/>
          </a:xfrm>
          <a:prstGeom prst="rect">
            <a:avLst/>
          </a:prstGeom>
        </p:spPr>
        <p:txBody>
          <a:bodyPr lIns="50800" tIns="50800" rIns="50800" bIns="50800"/>
          <a:lstStyle>
            <a:lvl1pPr marL="387003" indent="-346363">
              <a:defRPr sz="4000"/>
            </a:lvl1pPr>
          </a:lstStyle>
          <a:p>
            <a:pPr/>
            <a:r>
              <a:t>M. Scriven: The methodology of evaluation, 1967</a:t>
            </a:r>
          </a:p>
        </p:txBody>
      </p:sp>
      <p:grpSp>
        <p:nvGrpSpPr>
          <p:cNvPr id="48" name="Formative: what and how to (re)design"/>
          <p:cNvGrpSpPr/>
          <p:nvPr/>
        </p:nvGrpSpPr>
        <p:grpSpPr>
          <a:xfrm>
            <a:off x="1092200" y="1993900"/>
            <a:ext cx="4533900" cy="1282700"/>
            <a:chOff x="0" y="0"/>
            <a:chExt cx="4533900" cy="1282700"/>
          </a:xfrm>
        </p:grpSpPr>
        <p:sp>
          <p:nvSpPr>
            <p:cNvPr id="47" name="Formative: what and how to (re)design"/>
            <p:cNvSpPr txBox="1"/>
            <p:nvPr/>
          </p:nvSpPr>
          <p:spPr>
            <a:xfrm>
              <a:off x="50800" y="50800"/>
              <a:ext cx="4432300" cy="1181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400"/>
              </a:lvl1pPr>
            </a:lstStyle>
            <a:p>
              <a:pPr/>
              <a:r>
                <a:t>Formative: what and how to (re)design</a:t>
              </a:r>
            </a:p>
          </p:txBody>
        </p:sp>
        <p:pic>
          <p:nvPicPr>
            <p:cNvPr id="46" name="Formative: what and how to (re)design Formative: what and how to (re)design" descr="Formative: what and how to (re)design Formative: what and how to (re)design"/>
            <p:cNvPicPr>
              <a:picLocks noChangeAspect="0"/>
            </p:cNvPicPr>
            <p:nvPr/>
          </p:nvPicPr>
          <p:blipFill>
            <a:blip r:embed="rId3">
              <a:extLst/>
            </a:blip>
            <a:stretch>
              <a:fillRect/>
            </a:stretch>
          </p:blipFill>
          <p:spPr>
            <a:xfrm>
              <a:off x="0" y="0"/>
              <a:ext cx="4533900" cy="1282700"/>
            </a:xfrm>
            <a:prstGeom prst="rect">
              <a:avLst/>
            </a:prstGeom>
            <a:effectLst/>
          </p:spPr>
        </p:pic>
      </p:grpSp>
      <p:grpSp>
        <p:nvGrpSpPr>
          <p:cNvPr id="51" name="Summative:  how did we do?"/>
          <p:cNvGrpSpPr/>
          <p:nvPr/>
        </p:nvGrpSpPr>
        <p:grpSpPr>
          <a:xfrm>
            <a:off x="6096000" y="6718300"/>
            <a:ext cx="3581400" cy="1282700"/>
            <a:chOff x="0" y="0"/>
            <a:chExt cx="3581400" cy="1282700"/>
          </a:xfrm>
        </p:grpSpPr>
        <p:sp>
          <p:nvSpPr>
            <p:cNvPr id="50" name="Summative:  how did we do?"/>
            <p:cNvSpPr txBox="1"/>
            <p:nvPr/>
          </p:nvSpPr>
          <p:spPr>
            <a:xfrm>
              <a:off x="50800" y="50800"/>
              <a:ext cx="3479800" cy="118110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400"/>
              </a:lvl1pPr>
            </a:lstStyle>
            <a:p>
              <a:pPr/>
              <a:r>
                <a:t>Summative:  how did we do?</a:t>
              </a:r>
            </a:p>
          </p:txBody>
        </p:sp>
        <p:pic>
          <p:nvPicPr>
            <p:cNvPr id="49" name="Summative:  how did we do? Summative:  how did we do?" descr="Summative:  how did we do? Summative:  how did we do?"/>
            <p:cNvPicPr>
              <a:picLocks noChangeAspect="0"/>
            </p:cNvPicPr>
            <p:nvPr/>
          </p:nvPicPr>
          <p:blipFill>
            <a:blip r:embed="rId4">
              <a:extLst/>
            </a:blip>
            <a:stretch>
              <a:fillRect/>
            </a:stretch>
          </p:blipFill>
          <p:spPr>
            <a:xfrm>
              <a:off x="0" y="0"/>
              <a:ext cx="3581400" cy="1282700"/>
            </a:xfrm>
            <a:prstGeom prst="rect">
              <a:avLst/>
            </a:prstGeom>
            <a:effectLst/>
          </p:spPr>
        </p:pic>
      </p:grpSp>
      <p:grpSp>
        <p:nvGrpSpPr>
          <p:cNvPr id="54" name="Design"/>
          <p:cNvGrpSpPr/>
          <p:nvPr/>
        </p:nvGrpSpPr>
        <p:grpSpPr>
          <a:xfrm>
            <a:off x="1866899" y="4470400"/>
            <a:ext cx="3111502" cy="1371600"/>
            <a:chOff x="0" y="0"/>
            <a:chExt cx="3111500" cy="1371600"/>
          </a:xfrm>
        </p:grpSpPr>
        <p:sp>
          <p:nvSpPr>
            <p:cNvPr id="53" name="Design"/>
            <p:cNvSpPr/>
            <p:nvPr/>
          </p:nvSpPr>
          <p:spPr>
            <a:xfrm>
              <a:off x="50800" y="50800"/>
              <a:ext cx="3009901" cy="1270000"/>
            </a:xfrm>
            <a:prstGeom prst="ellipse">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a:defRPr sz="3400"/>
              </a:lvl1pPr>
            </a:lstStyle>
            <a:p>
              <a:pPr/>
              <a:r>
                <a:t>Design</a:t>
              </a:r>
            </a:p>
          </p:txBody>
        </p:sp>
        <p:pic>
          <p:nvPicPr>
            <p:cNvPr id="52" name="Design Design" descr="Design Design"/>
            <p:cNvPicPr>
              <a:picLocks noChangeAspect="0"/>
            </p:cNvPicPr>
            <p:nvPr/>
          </p:nvPicPr>
          <p:blipFill>
            <a:blip r:embed="rId5">
              <a:extLst/>
            </a:blip>
            <a:stretch>
              <a:fillRect/>
            </a:stretch>
          </p:blipFill>
          <p:spPr>
            <a:xfrm>
              <a:off x="-1" y="0"/>
              <a:ext cx="3111502" cy="1371600"/>
            </a:xfrm>
            <a:prstGeom prst="rect">
              <a:avLst/>
            </a:prstGeom>
            <a:effectLst/>
          </p:spPr>
        </p:pic>
      </p:grpSp>
      <p:grpSp>
        <p:nvGrpSpPr>
          <p:cNvPr id="57" name="Construction"/>
          <p:cNvGrpSpPr/>
          <p:nvPr/>
        </p:nvGrpSpPr>
        <p:grpSpPr>
          <a:xfrm>
            <a:off x="6324600" y="4470400"/>
            <a:ext cx="3111501" cy="1371600"/>
            <a:chOff x="0" y="0"/>
            <a:chExt cx="3111500" cy="1371600"/>
          </a:xfrm>
        </p:grpSpPr>
        <p:sp>
          <p:nvSpPr>
            <p:cNvPr id="56" name="Construction"/>
            <p:cNvSpPr/>
            <p:nvPr/>
          </p:nvSpPr>
          <p:spPr>
            <a:xfrm>
              <a:off x="50799" y="50800"/>
              <a:ext cx="3009901" cy="1270000"/>
            </a:xfrm>
            <a:prstGeom prst="ellipse">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a:defRPr sz="3200"/>
              </a:lvl1pPr>
            </a:lstStyle>
            <a:p>
              <a:pPr/>
              <a:r>
                <a:t>Construction</a:t>
              </a:r>
            </a:p>
          </p:txBody>
        </p:sp>
        <p:pic>
          <p:nvPicPr>
            <p:cNvPr id="55" name="Construction Construction" descr="Construction Construction"/>
            <p:cNvPicPr>
              <a:picLocks noChangeAspect="0"/>
            </p:cNvPicPr>
            <p:nvPr/>
          </p:nvPicPr>
          <p:blipFill>
            <a:blip r:embed="rId6">
              <a:extLst/>
            </a:blip>
            <a:stretch>
              <a:fillRect/>
            </a:stretch>
          </p:blipFill>
          <p:spPr>
            <a:xfrm>
              <a:off x="-1" y="0"/>
              <a:ext cx="3111502" cy="1371600"/>
            </a:xfrm>
            <a:prstGeom prst="rect">
              <a:avLst/>
            </a:prstGeom>
            <a:effectLst/>
          </p:spPr>
        </p:pic>
      </p:grpSp>
      <p:pic>
        <p:nvPicPr>
          <p:cNvPr id="58" name="Linie Linie" descr="Linie Linie"/>
          <p:cNvPicPr>
            <a:picLocks noChangeAspect="0"/>
          </p:cNvPicPr>
          <p:nvPr/>
        </p:nvPicPr>
        <p:blipFill>
          <a:blip r:embed="rId7">
            <a:extLst/>
          </a:blip>
          <a:stretch>
            <a:fillRect/>
          </a:stretch>
        </p:blipFill>
        <p:spPr>
          <a:xfrm>
            <a:off x="4869124" y="4930641"/>
            <a:ext cx="1541579" cy="457905"/>
          </a:xfrm>
          <a:prstGeom prst="rect">
            <a:avLst/>
          </a:prstGeom>
        </p:spPr>
      </p:pic>
      <p:pic>
        <p:nvPicPr>
          <p:cNvPr id="60" name="Linie Linie" descr="Linie Linie"/>
          <p:cNvPicPr>
            <a:picLocks noChangeAspect="0"/>
          </p:cNvPicPr>
          <p:nvPr/>
        </p:nvPicPr>
        <p:blipFill>
          <a:blip r:embed="rId8">
            <a:extLst/>
          </a:blip>
          <a:stretch>
            <a:fillRect/>
          </a:stretch>
        </p:blipFill>
        <p:spPr>
          <a:xfrm>
            <a:off x="5486414" y="3174560"/>
            <a:ext cx="1374064" cy="1574621"/>
          </a:xfrm>
          <a:prstGeom prst="rect">
            <a:avLst/>
          </a:prstGeom>
        </p:spPr>
      </p:pic>
      <p:pic>
        <p:nvPicPr>
          <p:cNvPr id="62" name="Linie Linie" descr="Linie Linie"/>
          <p:cNvPicPr>
            <a:picLocks noChangeAspect="0"/>
          </p:cNvPicPr>
          <p:nvPr/>
        </p:nvPicPr>
        <p:blipFill>
          <a:blip r:embed="rId9">
            <a:extLst/>
          </a:blip>
          <a:stretch>
            <a:fillRect/>
          </a:stretch>
        </p:blipFill>
        <p:spPr>
          <a:xfrm>
            <a:off x="3133208" y="3175619"/>
            <a:ext cx="457882" cy="1402812"/>
          </a:xfrm>
          <a:prstGeom prst="rect">
            <a:avLst/>
          </a:prstGeom>
        </p:spPr>
      </p:pic>
      <p:pic>
        <p:nvPicPr>
          <p:cNvPr id="64" name="Linie Linie" descr="Linie Linie"/>
          <p:cNvPicPr>
            <a:picLocks noChangeAspect="0"/>
          </p:cNvPicPr>
          <p:nvPr/>
        </p:nvPicPr>
        <p:blipFill>
          <a:blip r:embed="rId10">
            <a:extLst/>
          </a:blip>
          <a:stretch>
            <a:fillRect/>
          </a:stretch>
        </p:blipFill>
        <p:spPr>
          <a:xfrm rot="5400000">
            <a:off x="7344412" y="6053651"/>
            <a:ext cx="1121584" cy="457905"/>
          </a:xfrm>
          <a:prstGeom prst="rect">
            <a:avLst/>
          </a:prstGeom>
        </p:spPr>
      </p:pic>
      <p:pic>
        <p:nvPicPr>
          <p:cNvPr id="66" name="ucd-introduction-dd-eps-converted-to.pdf" descr="ucd-introduction-dd-eps-converted-to.pdf"/>
          <p:cNvPicPr>
            <a:picLocks noChangeAspect="1"/>
          </p:cNvPicPr>
          <p:nvPr/>
        </p:nvPicPr>
        <p:blipFill>
          <a:blip r:embed="rId11">
            <a:extLst/>
          </a:blip>
          <a:srcRect l="0" t="0" r="58599" b="7663"/>
          <a:stretch>
            <a:fillRect/>
          </a:stretch>
        </p:blipFill>
        <p:spPr>
          <a:xfrm>
            <a:off x="9135509" y="1649809"/>
            <a:ext cx="3242213" cy="1971032"/>
          </a:xfrm>
          <a:prstGeom prst="rect">
            <a:avLst/>
          </a:prstGeom>
          <a:ln w="3175"/>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7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2" name="Qualitative vs. Quantitative Evaluation"/>
          <p:cNvSpPr txBox="1"/>
          <p:nvPr>
            <p:ph type="title"/>
          </p:nvPr>
        </p:nvSpPr>
        <p:spPr>
          <a:prstGeom prst="rect">
            <a:avLst/>
          </a:prstGeom>
        </p:spPr>
        <p:txBody>
          <a:bodyPr/>
          <a:lstStyle/>
          <a:p>
            <a:pPr/>
            <a:r>
              <a:t>Qualitative vs. Quantitative Evaluation</a:t>
            </a:r>
          </a:p>
        </p:txBody>
      </p:sp>
      <p:sp>
        <p:nvSpPr>
          <p:cNvPr id="7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4" name="Bild" descr="Bild"/>
          <p:cNvPicPr>
            <a:picLocks noChangeAspect="1"/>
          </p:cNvPicPr>
          <p:nvPr/>
        </p:nvPicPr>
        <p:blipFill>
          <a:blip r:embed="rId3">
            <a:extLst/>
          </a:blip>
          <a:stretch>
            <a:fillRect/>
          </a:stretch>
        </p:blipFill>
        <p:spPr>
          <a:xfrm>
            <a:off x="4203163" y="6548182"/>
            <a:ext cx="4598474" cy="2803948"/>
          </a:xfrm>
          <a:prstGeom prst="rect">
            <a:avLst/>
          </a:prstGeom>
          <a:ln w="3175"/>
        </p:spPr>
      </p:pic>
      <p:sp>
        <p:nvSpPr>
          <p:cNvPr id="75" name="https://studi-lektor.de/diplomarbeit/image/tipps/quantitativ-qualitativ.png"/>
          <p:cNvSpPr txBox="1"/>
          <p:nvPr/>
        </p:nvSpPr>
        <p:spPr>
          <a:xfrm>
            <a:off x="5431718" y="9361514"/>
            <a:ext cx="2141364"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https://studi-lektor.de/diplomarbeit/image/tipps/quantitativ-qualitativ.png</a:t>
            </a:r>
          </a:p>
        </p:txBody>
      </p:sp>
      <p:pic>
        <p:nvPicPr>
          <p:cNvPr id="76" name="Bild" descr="Bild"/>
          <p:cNvPicPr>
            <a:picLocks noChangeAspect="1"/>
          </p:cNvPicPr>
          <p:nvPr/>
        </p:nvPicPr>
        <p:blipFill>
          <a:blip r:embed="rId4">
            <a:extLst/>
          </a:blip>
          <a:stretch>
            <a:fillRect/>
          </a:stretch>
        </p:blipFill>
        <p:spPr>
          <a:xfrm>
            <a:off x="349338" y="2031706"/>
            <a:ext cx="5734157" cy="4025751"/>
          </a:xfrm>
          <a:prstGeom prst="rect">
            <a:avLst/>
          </a:prstGeom>
          <a:ln w="3175"/>
        </p:spPr>
      </p:pic>
      <p:sp>
        <p:nvSpPr>
          <p:cNvPr id="77" name="http://www.scope-mr.ch/de/dienstleistungen/methoden/"/>
          <p:cNvSpPr txBox="1"/>
          <p:nvPr/>
        </p:nvSpPr>
        <p:spPr>
          <a:xfrm>
            <a:off x="2371039" y="5935882"/>
            <a:ext cx="1690756"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http://www.scope-mr.ch/de/dienstleistungen/methoden/</a:t>
            </a:r>
          </a:p>
        </p:txBody>
      </p:sp>
      <p:pic>
        <p:nvPicPr>
          <p:cNvPr id="78" name="Bild" descr="Bild"/>
          <p:cNvPicPr>
            <a:picLocks noChangeAspect="1"/>
          </p:cNvPicPr>
          <p:nvPr/>
        </p:nvPicPr>
        <p:blipFill>
          <a:blip r:embed="rId5">
            <a:extLst/>
          </a:blip>
          <a:stretch>
            <a:fillRect/>
          </a:stretch>
        </p:blipFill>
        <p:spPr>
          <a:xfrm>
            <a:off x="6921305" y="2031706"/>
            <a:ext cx="5734157" cy="4025751"/>
          </a:xfrm>
          <a:prstGeom prst="rect">
            <a:avLst/>
          </a:prstGeom>
          <a:ln w="3175"/>
        </p:spPr>
      </p:pic>
      <p:sp>
        <p:nvSpPr>
          <p:cNvPr id="79" name="http://www.scope-mr.ch/de/dienstleistungen/methoden/"/>
          <p:cNvSpPr txBox="1"/>
          <p:nvPr/>
        </p:nvSpPr>
        <p:spPr>
          <a:xfrm>
            <a:off x="8943006" y="5935882"/>
            <a:ext cx="1690756"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http://www.scope-mr.ch/de/dienstleistungen/methoden/</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3" name="BE600A.jpg" descr="BE600A.jpg"/>
          <p:cNvPicPr>
            <a:picLocks noChangeAspect="1"/>
          </p:cNvPicPr>
          <p:nvPr/>
        </p:nvPicPr>
        <p:blipFill>
          <a:blip r:embed="rId3">
            <a:extLst/>
          </a:blip>
          <a:stretch>
            <a:fillRect/>
          </a:stretch>
        </p:blipFill>
        <p:spPr>
          <a:xfrm>
            <a:off x="8533427" y="2183482"/>
            <a:ext cx="3352619" cy="5386636"/>
          </a:xfrm>
          <a:prstGeom prst="rect">
            <a:avLst/>
          </a:prstGeom>
          <a:ln w="3175"/>
        </p:spPr>
      </p:pic>
      <p:sp>
        <p:nvSpPr>
          <p:cNvPr id="84"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8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6" name="Analytische vs. Empirische Evaluation"/>
          <p:cNvSpPr txBox="1"/>
          <p:nvPr>
            <p:ph type="title"/>
          </p:nvPr>
        </p:nvSpPr>
        <p:spPr>
          <a:prstGeom prst="rect">
            <a:avLst/>
          </a:prstGeom>
        </p:spPr>
        <p:txBody>
          <a:bodyPr/>
          <a:lstStyle/>
          <a:p>
            <a:pPr/>
            <a:r>
              <a:t>Analytische vs. Empirische Evaluation</a:t>
            </a:r>
          </a:p>
        </p:txBody>
      </p:sp>
      <p:sp>
        <p:nvSpPr>
          <p:cNvPr id="8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8" name="Scriven, 1967: “Will man ein Werkzeug, wie z.B. eine Axt evaluieren, dann kann man dies entweder analytisch tun und untersuchen, welcher Stahl für die Haue und welches Holz für den Griff verwendet wurde, wie die Balance der Axt oder die Schärfe der Kling"/>
          <p:cNvSpPr txBox="1"/>
          <p:nvPr>
            <p:ph type="body" idx="1"/>
          </p:nvPr>
        </p:nvSpPr>
        <p:spPr>
          <a:xfrm>
            <a:off x="317500" y="1984485"/>
            <a:ext cx="8521700" cy="7261115"/>
          </a:xfrm>
          <a:prstGeom prst="rect">
            <a:avLst/>
          </a:prstGeom>
        </p:spPr>
        <p:txBody>
          <a:bodyPr lIns="50800" tIns="50800" rIns="50800" bIns="50800"/>
          <a:lstStyle>
            <a:lvl1pPr marL="0" indent="0">
              <a:buSzTx/>
              <a:buNone/>
              <a:defRPr sz="3800"/>
            </a:lvl1pPr>
          </a:lstStyle>
          <a:p>
            <a:pPr/>
            <a:r>
              <a:t>Scriven, 1967: “Will man ein Werkzeug, wie z.B. eine Axt evaluieren, dann kann man dies entweder analytisch tun und untersuchen, welcher Stahl für die Haue und welches Holz für den Griff verwendet wurde, wie die Balance der Axt oder die Schärfe der Klinge ist, oder man wählt den empirischen Weg und misst, wie gut die Axt in der Hand eines guten Holzfällers ihren Zweck erfüllt, also wieviel Holz er in gegebener Zeit damit fällt.”</a:t>
            </a:r>
          </a:p>
        </p:txBody>
      </p:sp>
      <p:sp>
        <p:nvSpPr>
          <p:cNvPr id="89" name="http://www.wimmer-construction.de/images/product_images/original_images/BE600A.jpg"/>
          <p:cNvSpPr txBox="1"/>
          <p:nvPr/>
        </p:nvSpPr>
        <p:spPr>
          <a:xfrm rot="4189186">
            <a:off x="9953766" y="5020771"/>
            <a:ext cx="2643566"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http://www.wimmer-construction.de/images/product_images/original_images/BE600A.jpg</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3"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9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5" name="Analytical vs. Empirical Evaluation"/>
          <p:cNvSpPr txBox="1"/>
          <p:nvPr>
            <p:ph type="title"/>
          </p:nvPr>
        </p:nvSpPr>
        <p:spPr>
          <a:prstGeom prst="rect">
            <a:avLst/>
          </a:prstGeom>
        </p:spPr>
        <p:txBody>
          <a:bodyPr/>
          <a:lstStyle/>
          <a:p>
            <a:pPr/>
            <a:r>
              <a:t>Analytical vs. Empirical Evaluation</a:t>
            </a:r>
          </a:p>
        </p:txBody>
      </p:sp>
      <p:sp>
        <p:nvSpPr>
          <p:cNvPr id="96" name="Foliennummer"/>
          <p:cNvSpPr txBox="1"/>
          <p:nvPr>
            <p:ph type="sldNum" sz="quarter" idx="2"/>
          </p:nvPr>
        </p:nvSpPr>
        <p:spPr>
          <a:xfrm>
            <a:off x="12586587" y="9497434"/>
            <a:ext cx="212572"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7" name="Scriven, 1967: “If you want to evaluate a tool, say an axe, you might study the design of the bit, the weight distribution, the steel alloy used, the grade of hickory in the handle, etc., or you may just study the kind and speed of the cuts it makes in t"/>
          <p:cNvSpPr txBox="1"/>
          <p:nvPr>
            <p:ph type="body" idx="1"/>
          </p:nvPr>
        </p:nvSpPr>
        <p:spPr>
          <a:xfrm>
            <a:off x="330200" y="2133600"/>
            <a:ext cx="8521700" cy="7112000"/>
          </a:xfrm>
          <a:prstGeom prst="rect">
            <a:avLst/>
          </a:prstGeom>
        </p:spPr>
        <p:txBody>
          <a:bodyPr lIns="50800" tIns="50800" rIns="50800" bIns="50800"/>
          <a:lstStyle>
            <a:lvl1pPr marL="0" indent="0">
              <a:buSzTx/>
              <a:buNone/>
              <a:defRPr sz="4400"/>
            </a:lvl1pPr>
          </a:lstStyle>
          <a:p>
            <a:pPr/>
            <a:r>
              <a:t>Scriven, 1967: “If you want to evaluate a tool, say an axe, you might study the design of the bit, the weight distribution, the steel alloy used, the grade of hickory in the handle, etc., or you may just study the kind and speed of the cuts it makes in the hands of a good axeman.”</a:t>
            </a:r>
          </a:p>
        </p:txBody>
      </p:sp>
      <p:pic>
        <p:nvPicPr>
          <p:cNvPr id="98" name="axe.png" descr="axe.png"/>
          <p:cNvPicPr>
            <a:picLocks noChangeAspect="0"/>
          </p:cNvPicPr>
          <p:nvPr/>
        </p:nvPicPr>
        <p:blipFill>
          <a:blip r:embed="rId2">
            <a:extLst/>
          </a:blip>
          <a:stretch>
            <a:fillRect/>
          </a:stretch>
        </p:blipFill>
        <p:spPr>
          <a:xfrm>
            <a:off x="9219809" y="2245620"/>
            <a:ext cx="2755901" cy="5245101"/>
          </a:xfrm>
          <a:prstGeom prst="rect">
            <a:avLst/>
          </a:prstGeom>
          <a:ln w="3175"/>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0"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0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2" name="Empirical and Analytic Methods are Complementary (not complimentary ;-)"/>
          <p:cNvSpPr txBox="1"/>
          <p:nvPr>
            <p:ph type="title"/>
          </p:nvPr>
        </p:nvSpPr>
        <p:spPr>
          <a:prstGeom prst="rect">
            <a:avLst/>
          </a:prstGeom>
        </p:spPr>
        <p:txBody>
          <a:bodyPr/>
          <a:lstStyle/>
          <a:p>
            <a:pPr>
              <a:defRPr sz="4500"/>
            </a:pPr>
            <a:r>
              <a:rPr sz="4200"/>
              <a:t>Empirical and Analytic Methods are Complementary </a:t>
            </a:r>
            <a:r>
              <a:rPr sz="2200"/>
              <a:t>(not compl</a:t>
            </a:r>
            <a:r>
              <a:rPr sz="2200">
                <a:solidFill>
                  <a:srgbClr val="FF2600"/>
                </a:solidFill>
                <a:uFill>
                  <a:solidFill>
                    <a:srgbClr val="FF2600"/>
                  </a:solidFill>
                </a:uFill>
              </a:rPr>
              <a:t>i</a:t>
            </a:r>
            <a:r>
              <a:rPr sz="2200"/>
              <a:t>mentary ;-)</a:t>
            </a:r>
          </a:p>
        </p:txBody>
      </p:sp>
      <p:sp>
        <p:nvSpPr>
          <p:cNvPr id="103" name="Empirical evaluation produces facts which need to be interpreted…"/>
          <p:cNvSpPr txBox="1"/>
          <p:nvPr>
            <p:ph type="body" idx="1"/>
          </p:nvPr>
        </p:nvSpPr>
        <p:spPr>
          <a:prstGeom prst="rect">
            <a:avLst/>
          </a:prstGeom>
        </p:spPr>
        <p:txBody>
          <a:bodyPr/>
          <a:lstStyle/>
          <a:p>
            <a:pPr marL="421640" indent="-381000">
              <a:buSzPct val="125000"/>
              <a:defRPr sz="4000"/>
            </a:pPr>
            <a:r>
              <a:t>Empirical evaluation produces facts which need to be interpreted</a:t>
            </a:r>
          </a:p>
          <a:p>
            <a:pPr lvl="1" marL="878839" indent="-380999">
              <a:buSzPct val="125000"/>
              <a:buChar char="•"/>
              <a:defRPr sz="3400"/>
            </a:pPr>
            <a:r>
              <a:t>If the axe does not cut well, what do we have to change?</a:t>
            </a:r>
          </a:p>
          <a:p>
            <a:pPr lvl="1" marL="878839" indent="-380999">
              <a:buSzPct val="125000"/>
              <a:buChar char="•"/>
              <a:defRPr sz="3400"/>
            </a:pPr>
            <a:r>
              <a:t>Analytic evaluation identifies the crucial characteristics</a:t>
            </a:r>
          </a:p>
          <a:p>
            <a:pPr lvl="1" marL="878839" indent="-380999">
              <a:buSzPct val="125000"/>
              <a:buChar char="•"/>
              <a:defRPr sz="3400"/>
            </a:pPr>
          </a:p>
          <a:p>
            <a:pPr marL="421640" indent="-381000">
              <a:buSzPct val="125000"/>
              <a:defRPr sz="4000"/>
            </a:pPr>
            <a:r>
              <a:t>Analytical evaluation produces facts which need to be interpreted</a:t>
            </a:r>
          </a:p>
          <a:p>
            <a:pPr lvl="1" marL="878839" indent="-380999">
              <a:buSzPct val="125000"/>
              <a:buChar char="•"/>
              <a:defRPr sz="3400"/>
            </a:pPr>
            <a:r>
              <a:t>Why does the axe have a special-shaped handle?</a:t>
            </a:r>
          </a:p>
          <a:p>
            <a:pPr lvl="1" marL="878839" indent="-380999">
              <a:buSzPct val="125000"/>
              <a:buChar char="•"/>
              <a:defRPr sz="3400"/>
            </a:pPr>
            <a:r>
              <a:t>Empirical evaluation helps to understand the context for object properties</a:t>
            </a:r>
          </a:p>
        </p:txBody>
      </p:sp>
      <p:sp>
        <p:nvSpPr>
          <p:cNvPr id="104" name="Foliennummer"/>
          <p:cNvSpPr txBox="1"/>
          <p:nvPr>
            <p:ph type="sldNum" sz="quarter" idx="2"/>
          </p:nvPr>
        </p:nvSpPr>
        <p:spPr>
          <a:xfrm>
            <a:off x="12586587" y="9497434"/>
            <a:ext cx="212572"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5" name="axe.png" descr="axe.png"/>
          <p:cNvPicPr>
            <a:picLocks noChangeAspect="1"/>
          </p:cNvPicPr>
          <p:nvPr/>
        </p:nvPicPr>
        <p:blipFill>
          <a:blip r:embed="rId2">
            <a:extLst/>
          </a:blip>
          <a:stretch>
            <a:fillRect/>
          </a:stretch>
        </p:blipFill>
        <p:spPr>
          <a:xfrm>
            <a:off x="11546573" y="6795684"/>
            <a:ext cx="1435101" cy="2717350"/>
          </a:xfrm>
          <a:prstGeom prst="rect">
            <a:avLst/>
          </a:prstGeom>
          <a:ln w="3175"/>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Abgerundetes Rechteck"/>
          <p:cNvSpPr/>
          <p:nvPr/>
        </p:nvSpPr>
        <p:spPr>
          <a:xfrm>
            <a:off x="101599" y="32004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08"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0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0" name="Kapitel 13 - Evaluation"/>
          <p:cNvSpPr txBox="1"/>
          <p:nvPr>
            <p:ph type="title"/>
          </p:nvPr>
        </p:nvSpPr>
        <p:spPr>
          <a:prstGeom prst="rect">
            <a:avLst/>
          </a:prstGeom>
        </p:spPr>
        <p:txBody>
          <a:bodyPr/>
          <a:lstStyle/>
          <a:p>
            <a:pPr/>
            <a:r>
              <a:t>Kapitel 13 - Evaluation</a:t>
            </a:r>
          </a:p>
        </p:txBody>
      </p:sp>
      <p:sp>
        <p:nvSpPr>
          <p:cNvPr id="111" name="Arten der Evaluation…"/>
          <p:cNvSpPr txBox="1"/>
          <p:nvPr>
            <p:ph type="body" idx="1"/>
          </p:nvPr>
        </p:nvSpPr>
        <p:spPr>
          <a:prstGeom prst="rect">
            <a:avLst/>
          </a:prstGeom>
        </p:spPr>
        <p:txBody>
          <a:bodyPr/>
          <a:lstStyle/>
          <a:p>
            <a:pPr marL="302326" indent="-261686">
              <a:defRPr sz="2900"/>
            </a:pPr>
            <a:r>
              <a:t>Arten der Evaluation</a:t>
            </a:r>
          </a:p>
          <a:p>
            <a:pPr lvl="1" marL="703222" indent="-205382">
              <a:defRPr sz="2300"/>
            </a:pPr>
            <a:r>
              <a:t>Formativ vs. Summativ</a:t>
            </a:r>
          </a:p>
          <a:p>
            <a:pPr lvl="1" marL="703222" indent="-205382">
              <a:defRPr sz="2300"/>
            </a:pPr>
            <a:r>
              <a:t>Quantitativ vs. Qualitativ</a:t>
            </a:r>
          </a:p>
          <a:p>
            <a:pPr lvl="1" marL="703222" indent="-205382">
              <a:defRPr sz="2300"/>
            </a:pPr>
            <a:r>
              <a:t>Analytisch vs. Empirisch</a:t>
            </a:r>
          </a:p>
          <a:p>
            <a:pPr marL="302326" indent="-261686">
              <a:defRPr sz="2900"/>
            </a:pPr>
            <a:r>
              <a:t>Analytische Methoden</a:t>
            </a:r>
          </a:p>
          <a:p>
            <a:pPr lvl="1" marL="703222" indent="-205382">
              <a:defRPr sz="2300"/>
            </a:pPr>
            <a:r>
              <a:t>Cognitive Walkthrough</a:t>
            </a:r>
          </a:p>
          <a:p>
            <a:pPr lvl="1" marL="703222" indent="-205382">
              <a:defRPr sz="2300"/>
            </a:pPr>
            <a:r>
              <a:t>Heuristische Evaluation</a:t>
            </a:r>
          </a:p>
          <a:p>
            <a:pPr lvl="1" marL="703222" indent="-205382">
              <a:defRPr sz="2300"/>
            </a:pPr>
            <a:r>
              <a:t>GOMS und KLM</a:t>
            </a:r>
          </a:p>
          <a:p>
            <a:pPr marL="302326" indent="-261686">
              <a:defRPr sz="2900"/>
            </a:pPr>
            <a:r>
              <a:t>Empirische Methoden</a:t>
            </a:r>
          </a:p>
          <a:p>
            <a:pPr lvl="1" marL="703222" indent="-205382">
              <a:defRPr sz="2300"/>
            </a:pPr>
            <a:r>
              <a:t>Variablen und Werte</a:t>
            </a:r>
          </a:p>
          <a:p>
            <a:pPr lvl="1" marL="703222" indent="-205382">
              <a:defRPr sz="2300"/>
            </a:pPr>
            <a:r>
              <a:t>Probanden</a:t>
            </a:r>
          </a:p>
          <a:p>
            <a:pPr lvl="1" marL="703222" indent="-205382">
              <a:defRPr sz="2300"/>
            </a:pPr>
            <a:r>
              <a:t>Beobachtungsstudien</a:t>
            </a:r>
          </a:p>
          <a:p>
            <a:pPr lvl="1" marL="703222" indent="-205382">
              <a:defRPr sz="2300"/>
            </a:pPr>
            <a:r>
              <a:t>Kontrollierte Experimente</a:t>
            </a:r>
          </a:p>
          <a:p>
            <a:pPr lvl="1" marL="703222" indent="-205382">
              <a:defRPr sz="2300"/>
            </a:pPr>
            <a:r>
              <a:t>Darstellung der Ergebnisse</a:t>
            </a:r>
          </a:p>
          <a:p>
            <a:pPr lvl="1" marL="703222" indent="-205382">
              <a:defRPr sz="2300"/>
            </a:pPr>
            <a:r>
              <a:t>Statistische Auswertung</a:t>
            </a:r>
          </a:p>
          <a:p>
            <a:pPr lvl="1" marL="703222" indent="-205382">
              <a:defRPr sz="2300"/>
            </a:pPr>
            <a:r>
              <a:t>Feldstudien und Laborstudien</a:t>
            </a:r>
          </a:p>
          <a:p>
            <a:pPr lvl="1" marL="703222" indent="-205382">
              <a:defRPr sz="2300"/>
            </a:pPr>
            <a:r>
              <a:t>Langzeit- und Tagebuch-Studien</a:t>
            </a:r>
          </a:p>
        </p:txBody>
      </p:sp>
      <p:sp>
        <p:nvSpPr>
          <p:cNvPr id="11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1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8" name="Cognitive Walkthrough"/>
          <p:cNvSpPr txBox="1"/>
          <p:nvPr>
            <p:ph type="title"/>
          </p:nvPr>
        </p:nvSpPr>
        <p:spPr>
          <a:prstGeom prst="rect">
            <a:avLst/>
          </a:prstGeom>
        </p:spPr>
        <p:txBody>
          <a:bodyPr/>
          <a:lstStyle/>
          <a:p>
            <a:pPr/>
            <a:r>
              <a:t>Cognitive Walkthrough</a:t>
            </a:r>
          </a:p>
        </p:txBody>
      </p:sp>
      <p:sp>
        <p:nvSpPr>
          <p:cNvPr id="119" name="…Schritt für Schritt……"/>
          <p:cNvSpPr txBox="1"/>
          <p:nvPr>
            <p:ph type="body" idx="1"/>
          </p:nvPr>
        </p:nvSpPr>
        <p:spPr>
          <a:prstGeom prst="rect">
            <a:avLst/>
          </a:prstGeom>
        </p:spPr>
        <p:txBody>
          <a:bodyPr/>
          <a:lstStyle/>
          <a:p>
            <a:pPr marL="0" indent="0">
              <a:spcBef>
                <a:spcPts val="2200"/>
              </a:spcBef>
              <a:buSzTx/>
              <a:buNone/>
            </a:pPr>
            <a:r>
              <a:t>…Schritt für Schritt…</a:t>
            </a:r>
          </a:p>
          <a:p>
            <a:pPr marL="0" indent="0">
              <a:spcBef>
                <a:spcPts val="2200"/>
              </a:spcBef>
              <a:buSzTx/>
              <a:buNone/>
            </a:pPr>
            <a:r>
              <a:t>…entlang definierter Aufgaben…</a:t>
            </a:r>
          </a:p>
          <a:p>
            <a:pPr marL="0" indent="0">
              <a:spcBef>
                <a:spcPts val="2200"/>
              </a:spcBef>
              <a:buSzTx/>
              <a:buNone/>
            </a:pPr>
          </a:p>
          <a:p>
            <a:pPr marL="571500" indent="-571500">
              <a:spcBef>
                <a:spcPts val="2200"/>
              </a:spcBef>
              <a:buAutoNum type="arabicPeriod" startAt="1"/>
            </a:pPr>
            <a:r>
              <a:t>Ist die </a:t>
            </a:r>
            <a:r>
              <a:rPr b="1"/>
              <a:t>korrekte Aktion</a:t>
            </a:r>
            <a:r>
              <a:t> zur Ausführung einer Handlung ausreichend </a:t>
            </a:r>
            <a:r>
              <a:rPr b="1"/>
              <a:t>klar</a:t>
            </a:r>
            <a:r>
              <a:t>? Weiß der Benutzer überhaupt, was er tun soll? </a:t>
            </a:r>
          </a:p>
          <a:p>
            <a:pPr marL="571500" indent="-571500">
              <a:spcBef>
                <a:spcPts val="2200"/>
              </a:spcBef>
              <a:buAutoNum type="arabicPeriod" startAt="1"/>
            </a:pPr>
            <a:r>
              <a:t>Ist die korrekte Aktion als solche </a:t>
            </a:r>
            <a:r>
              <a:rPr b="1"/>
              <a:t>erkennbar</a:t>
            </a:r>
            <a:r>
              <a:t>? Findet sie der Benutzer? </a:t>
            </a:r>
          </a:p>
          <a:p>
            <a:pPr marL="571500" indent="-571500">
              <a:spcBef>
                <a:spcPts val="2200"/>
              </a:spcBef>
              <a:buAutoNum type="arabicPeriod" startAt="1"/>
            </a:pPr>
            <a:r>
              <a:t>Erhält der Benutzer eine ausreichende </a:t>
            </a:r>
            <a:r>
              <a:rPr b="1"/>
              <a:t>Rückmeldung</a:t>
            </a:r>
            <a:r>
              <a:t> nach Ausführung der Aktion, so dass er erkennen kann, dass die Handlung erfolgreich durchgeführt ist?</a:t>
            </a:r>
          </a:p>
        </p:txBody>
      </p:sp>
      <p:sp>
        <p:nvSpPr>
          <p:cNvPr id="12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21" name="brain.png" descr="brain.png"/>
          <p:cNvPicPr>
            <a:picLocks noChangeAspect="1"/>
          </p:cNvPicPr>
          <p:nvPr/>
        </p:nvPicPr>
        <p:blipFill>
          <a:blip r:embed="rId3">
            <a:extLst/>
          </a:blip>
          <a:stretch>
            <a:fillRect/>
          </a:stretch>
        </p:blipFill>
        <p:spPr>
          <a:xfrm>
            <a:off x="9408351" y="243520"/>
            <a:ext cx="3337743" cy="2933701"/>
          </a:xfrm>
          <a:prstGeom prst="rect">
            <a:avLst/>
          </a:prstGeom>
          <a:ln w="3175"/>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5"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2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7" name="Cognitive Walkthrough"/>
          <p:cNvSpPr txBox="1"/>
          <p:nvPr>
            <p:ph type="title"/>
          </p:nvPr>
        </p:nvSpPr>
        <p:spPr>
          <a:prstGeom prst="rect">
            <a:avLst/>
          </a:prstGeom>
        </p:spPr>
        <p:txBody>
          <a:bodyPr/>
          <a:lstStyle>
            <a:lvl1pPr>
              <a:defRPr sz="5500"/>
            </a:lvl1pPr>
          </a:lstStyle>
          <a:p>
            <a:pPr/>
            <a:r>
              <a:t>Cognitive Walkthrough</a:t>
            </a:r>
          </a:p>
        </p:txBody>
      </p:sp>
      <p:sp>
        <p:nvSpPr>
          <p:cNvPr id="128" name="One or more evaluators going through a set of tasks…"/>
          <p:cNvSpPr txBox="1"/>
          <p:nvPr>
            <p:ph type="body" idx="1"/>
          </p:nvPr>
        </p:nvSpPr>
        <p:spPr>
          <a:prstGeom prst="rect">
            <a:avLst/>
          </a:prstGeom>
        </p:spPr>
        <p:txBody>
          <a:bodyPr/>
          <a:lstStyle/>
          <a:p>
            <a:pPr marL="374516" indent="-333876">
              <a:defRPr sz="3700"/>
            </a:pPr>
            <a:r>
              <a:t>One or more </a:t>
            </a:r>
            <a:r>
              <a:rPr b="1"/>
              <a:t>evaluators</a:t>
            </a:r>
            <a:r>
              <a:t> going through a set of tasks</a:t>
            </a:r>
          </a:p>
          <a:p>
            <a:pPr lvl="1" marL="774660" indent="-276820">
              <a:defRPr sz="3100"/>
            </a:pPr>
            <a:r>
              <a:t>Evaluating understandability and ease of learning</a:t>
            </a:r>
          </a:p>
          <a:p>
            <a:pPr marL="374516" indent="-333876">
              <a:defRPr sz="3700"/>
            </a:pPr>
            <a:r>
              <a:t>Procedure:</a:t>
            </a:r>
          </a:p>
          <a:p>
            <a:pPr lvl="1" marL="774660" indent="-276820">
              <a:defRPr sz="3100"/>
            </a:pPr>
            <a:r>
              <a:t>Defining the input:</a:t>
            </a:r>
          </a:p>
          <a:p>
            <a:pPr lvl="2" marL="1175475" indent="-220435">
              <a:defRPr sz="2700"/>
            </a:pPr>
            <a:r>
              <a:t>Who will be the users of the system?</a:t>
            </a:r>
          </a:p>
          <a:p>
            <a:pPr lvl="2" marL="1175475" indent="-220435">
              <a:defRPr sz="2700"/>
            </a:pPr>
            <a:r>
              <a:t>What task(s) will be analyzed?</a:t>
            </a:r>
          </a:p>
          <a:p>
            <a:pPr lvl="2" marL="1175475" indent="-220435">
              <a:defRPr sz="2700"/>
            </a:pPr>
            <a:r>
              <a:t>What is the correct action sequence for each task?</a:t>
            </a:r>
          </a:p>
          <a:p>
            <a:pPr lvl="2" marL="1175475" indent="-220435">
              <a:defRPr sz="2700"/>
            </a:pPr>
            <a:r>
              <a:t>How is the interface defined?</a:t>
            </a:r>
          </a:p>
          <a:p>
            <a:pPr lvl="1" marL="774660" indent="-276820">
              <a:defRPr sz="3100"/>
            </a:pPr>
            <a:r>
              <a:t>During the walkthrough:</a:t>
            </a:r>
          </a:p>
          <a:p>
            <a:pPr lvl="2" marL="1175475" indent="-220435">
              <a:defRPr sz="2700"/>
            </a:pPr>
            <a:r>
              <a:t>Will the users try to achieve the right effect?</a:t>
            </a:r>
          </a:p>
          <a:p>
            <a:pPr lvl="2" marL="1175475" indent="-220435">
              <a:defRPr sz="2700"/>
            </a:pPr>
            <a:r>
              <a:t>Will the user notice that the correct action is available?</a:t>
            </a:r>
          </a:p>
          <a:p>
            <a:pPr lvl="2" marL="1175475" indent="-220435">
              <a:defRPr sz="2700"/>
            </a:pPr>
            <a:r>
              <a:t>Will the user associate the correct action with the effect to be achieved?</a:t>
            </a:r>
          </a:p>
          <a:p>
            <a:pPr lvl="2" marL="1175475" indent="-220435">
              <a:defRPr sz="2700"/>
            </a:pPr>
            <a:r>
              <a:t>If the correct action is performed, will the user see that progress is being made toward solution of the task?</a:t>
            </a:r>
          </a:p>
        </p:txBody>
      </p:sp>
      <p:sp>
        <p:nvSpPr>
          <p:cNvPr id="129" name="From www.usabilityhome.com"/>
          <p:cNvSpPr txBox="1"/>
          <p:nvPr/>
        </p:nvSpPr>
        <p:spPr>
          <a:xfrm>
            <a:off x="8530850" y="8674100"/>
            <a:ext cx="3960644" cy="431800"/>
          </a:xfrm>
          <a:prstGeom prst="rect">
            <a:avLst/>
          </a:prstGeom>
          <a:ln w="3175">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ctr" defTabSz="1079500">
              <a:lnSpc>
                <a:spcPct val="90000"/>
              </a:lnSpc>
              <a:buClr>
                <a:srgbClr val="000000"/>
              </a:buClr>
              <a:buFont typeface="Helvetica"/>
              <a:defRPr>
                <a:latin typeface="Helvetica"/>
                <a:ea typeface="Helvetica"/>
                <a:cs typeface="Helvetica"/>
                <a:sym typeface="Helvetica"/>
              </a:defRPr>
            </a:pPr>
            <a:r>
              <a:t>From </a:t>
            </a:r>
            <a:r>
              <a:rPr u="sng">
                <a:hlinkClick r:id="rId2" invalidUrl="" action="" tgtFrame="" tooltip="" history="1" highlightClick="0" endSnd="0"/>
              </a:rPr>
              <a:t>www.usabilityhome.com</a:t>
            </a:r>
            <a:r>
              <a:t> </a:t>
            </a:r>
          </a:p>
        </p:txBody>
      </p:sp>
      <p:sp>
        <p:nvSpPr>
          <p:cNvPr id="130" name="Foliennummer"/>
          <p:cNvSpPr txBox="1"/>
          <p:nvPr>
            <p:ph type="sldNum" sz="quarter" idx="2"/>
          </p:nvPr>
        </p:nvSpPr>
        <p:spPr>
          <a:xfrm>
            <a:off x="12586587" y="9497434"/>
            <a:ext cx="212572"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1" name="brain.png" descr="brain.png"/>
          <p:cNvPicPr>
            <a:picLocks noChangeAspect="1"/>
          </p:cNvPicPr>
          <p:nvPr/>
        </p:nvPicPr>
        <p:blipFill>
          <a:blip r:embed="rId3">
            <a:extLst/>
          </a:blip>
          <a:stretch>
            <a:fillRect/>
          </a:stretch>
        </p:blipFill>
        <p:spPr>
          <a:xfrm>
            <a:off x="9476557" y="2971800"/>
            <a:ext cx="3337744" cy="2933700"/>
          </a:xfrm>
          <a:prstGeom prst="rect">
            <a:avLst/>
          </a:prstGeom>
          <a:ln w="3175"/>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3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5" name="10 Usability Heuristics"/>
          <p:cNvSpPr txBox="1"/>
          <p:nvPr>
            <p:ph type="title"/>
          </p:nvPr>
        </p:nvSpPr>
        <p:spPr>
          <a:prstGeom prst="rect">
            <a:avLst/>
          </a:prstGeom>
        </p:spPr>
        <p:txBody>
          <a:bodyPr/>
          <a:lstStyle>
            <a:lvl1pPr>
              <a:defRPr sz="5500"/>
            </a:lvl1pPr>
          </a:lstStyle>
          <a:p>
            <a:pPr/>
            <a:r>
              <a:t>10 Usability Heuristics</a:t>
            </a:r>
          </a:p>
        </p:txBody>
      </p:sp>
      <p:sp>
        <p:nvSpPr>
          <p:cNvPr id="136" name="Visibility of system status…"/>
          <p:cNvSpPr txBox="1"/>
          <p:nvPr>
            <p:ph type="body" idx="1"/>
          </p:nvPr>
        </p:nvSpPr>
        <p:spPr>
          <a:xfrm>
            <a:off x="203200" y="1540360"/>
            <a:ext cx="12598400" cy="7817745"/>
          </a:xfrm>
          <a:prstGeom prst="rect">
            <a:avLst/>
          </a:prstGeom>
        </p:spPr>
        <p:txBody>
          <a:bodyPr/>
          <a:lstStyle/>
          <a:p>
            <a:pPr marL="374516" indent="-333876">
              <a:defRPr sz="3700"/>
            </a:pPr>
            <a:r>
              <a:t>Visibility of system status </a:t>
            </a:r>
          </a:p>
          <a:p>
            <a:pPr marL="374516" indent="-333876">
              <a:defRPr sz="3700"/>
            </a:pPr>
            <a:r>
              <a:t>Match between system and the real world </a:t>
            </a:r>
          </a:p>
          <a:p>
            <a:pPr marL="374516" indent="-333876">
              <a:defRPr sz="3700"/>
            </a:pPr>
            <a:r>
              <a:t>User control and freedom </a:t>
            </a:r>
          </a:p>
          <a:p>
            <a:pPr marL="374516" indent="-333876">
              <a:defRPr sz="3700"/>
            </a:pPr>
            <a:r>
              <a:t>Consistency and standards </a:t>
            </a:r>
          </a:p>
          <a:p>
            <a:pPr marL="374516" indent="-333876">
              <a:defRPr sz="3700"/>
            </a:pPr>
            <a:r>
              <a:t>Error prevention </a:t>
            </a:r>
          </a:p>
          <a:p>
            <a:pPr marL="374516" indent="-333876">
              <a:defRPr sz="3700"/>
            </a:pPr>
            <a:r>
              <a:t>Recognition rather than recall </a:t>
            </a:r>
          </a:p>
          <a:p>
            <a:pPr marL="374516" indent="-333876">
              <a:defRPr sz="3700"/>
            </a:pPr>
            <a:r>
              <a:t>Flexibility and efficiency of use </a:t>
            </a:r>
          </a:p>
          <a:p>
            <a:pPr marL="374516" indent="-333876">
              <a:defRPr sz="3700"/>
            </a:pPr>
            <a:r>
              <a:t>Aesthetic and minimalist design </a:t>
            </a:r>
          </a:p>
          <a:p>
            <a:pPr marL="374516" indent="-333876">
              <a:defRPr sz="3700"/>
            </a:pPr>
            <a:r>
              <a:t>Help users recognize, diagnose, and recover from errors </a:t>
            </a:r>
          </a:p>
          <a:p>
            <a:pPr marL="374516" indent="-333876">
              <a:defRPr sz="3700"/>
            </a:pPr>
            <a:r>
              <a:t>Help and documentation</a:t>
            </a:r>
          </a:p>
        </p:txBody>
      </p:sp>
      <p:sp>
        <p:nvSpPr>
          <p:cNvPr id="13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8" name="jakob-nielsen-portrait-photo-big.png" descr="jakob-nielsen-portrait-photo-big.png"/>
          <p:cNvPicPr>
            <a:picLocks noChangeAspect="1"/>
          </p:cNvPicPr>
          <p:nvPr/>
        </p:nvPicPr>
        <p:blipFill>
          <a:blip r:embed="rId3">
            <a:extLst/>
          </a:blip>
          <a:stretch>
            <a:fillRect/>
          </a:stretch>
        </p:blipFill>
        <p:spPr>
          <a:xfrm>
            <a:off x="9842500" y="76200"/>
            <a:ext cx="3048000" cy="3810000"/>
          </a:xfrm>
          <a:prstGeom prst="rect">
            <a:avLst/>
          </a:prstGeom>
          <a:ln w="3175"/>
        </p:spPr>
      </p:pic>
      <p:sp>
        <p:nvSpPr>
          <p:cNvPr id="139" name="Jakob Nielsen"/>
          <p:cNvSpPr txBox="1"/>
          <p:nvPr/>
        </p:nvSpPr>
        <p:spPr>
          <a:xfrm>
            <a:off x="9918700" y="3810000"/>
            <a:ext cx="2884343" cy="584200"/>
          </a:xfrm>
          <a:prstGeom prst="rect">
            <a:avLst/>
          </a:prstGeom>
          <a:ln w="3175">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defRPr sz="3400"/>
            </a:lvl1pPr>
          </a:lstStyle>
          <a:p>
            <a:pPr/>
            <a:r>
              <a:t>Jakob Nielsen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4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5" name="Beispiel für eine detaillierte Checkliste"/>
          <p:cNvSpPr txBox="1"/>
          <p:nvPr>
            <p:ph type="title"/>
          </p:nvPr>
        </p:nvSpPr>
        <p:spPr>
          <a:prstGeom prst="rect">
            <a:avLst/>
          </a:prstGeom>
        </p:spPr>
        <p:txBody>
          <a:bodyPr/>
          <a:lstStyle/>
          <a:p>
            <a:pPr/>
            <a:r>
              <a:t>Beispiel für eine detaillierte Checkliste</a:t>
            </a:r>
          </a:p>
        </p:txBody>
      </p:sp>
      <p:sp>
        <p:nvSpPr>
          <p:cNvPr id="146" name="Zum Bearbeiten doppelklicken"/>
          <p:cNvSpPr txBox="1"/>
          <p:nvPr>
            <p:ph type="body" idx="1"/>
          </p:nvPr>
        </p:nvSpPr>
        <p:spPr>
          <a:prstGeom prst="rect">
            <a:avLst/>
          </a:prstGeom>
        </p:spPr>
        <p:txBody>
          <a:bodyPr/>
          <a:lstStyle/>
          <a:p>
            <a:pPr/>
          </a:p>
        </p:txBody>
      </p:sp>
      <p:pic>
        <p:nvPicPr>
          <p:cNvPr id="147" name="heur_xerox1.png" descr="heur_xerox1.png"/>
          <p:cNvPicPr>
            <a:picLocks noChangeAspect="0"/>
          </p:cNvPicPr>
          <p:nvPr/>
        </p:nvPicPr>
        <p:blipFill>
          <a:blip r:embed="rId3">
            <a:extLst/>
          </a:blip>
          <a:srcRect l="0" t="0" r="0" b="17942"/>
          <a:stretch>
            <a:fillRect/>
          </a:stretch>
        </p:blipFill>
        <p:spPr>
          <a:xfrm>
            <a:off x="419100" y="1452163"/>
            <a:ext cx="12255500" cy="7569201"/>
          </a:xfrm>
          <a:prstGeom prst="rect">
            <a:avLst/>
          </a:prstGeom>
          <a:ln w="3175">
            <a:miter lim="400000"/>
          </a:ln>
        </p:spPr>
      </p:pic>
      <p:sp>
        <p:nvSpPr>
          <p:cNvPr id="148" name="http://www.stcsig.org/usability/topics/articles/he-checklist.html"/>
          <p:cNvSpPr txBox="1"/>
          <p:nvPr/>
        </p:nvSpPr>
        <p:spPr>
          <a:xfrm>
            <a:off x="5066194" y="2565400"/>
            <a:ext cx="7749733" cy="431800"/>
          </a:xfrm>
          <a:prstGeom prst="rect">
            <a:avLst/>
          </a:prstGeom>
          <a:ln w="3175">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ctr" defTabSz="1079500">
              <a:lnSpc>
                <a:spcPct val="90000"/>
              </a:lnSpc>
              <a:buClr>
                <a:srgbClr val="000000"/>
              </a:buClr>
              <a:buFont typeface="Helvetica"/>
              <a:defRPr u="sng">
                <a:latin typeface="Helvetica"/>
                <a:ea typeface="Helvetica"/>
                <a:cs typeface="Helvetica"/>
                <a:sym typeface="Helvetica"/>
                <a:hlinkClick r:id="rId4" invalidUrl="" action="" tgtFrame="" tooltip="" history="1" highlightClick="0" endSnd="0"/>
              </a:defRPr>
            </a:lvl1pPr>
          </a:lstStyle>
          <a:p>
            <a:pPr>
              <a:defRPr u="none"/>
            </a:pPr>
            <a:r>
              <a:rPr u="sng">
                <a:hlinkClick r:id="rId4" invalidUrl="" action="" tgtFrame="" tooltip="" history="1" highlightClick="0" endSnd="0"/>
              </a:rPr>
              <a:t>http://www.stcsig.org/usability/topics/articles/he-checklist.html</a:t>
            </a:r>
          </a:p>
        </p:txBody>
      </p:sp>
      <p:sp>
        <p:nvSpPr>
          <p:cNvPr id="14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3"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5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5" name="Detailed Checklist Example"/>
          <p:cNvSpPr txBox="1"/>
          <p:nvPr>
            <p:ph type="title"/>
          </p:nvPr>
        </p:nvSpPr>
        <p:spPr>
          <a:prstGeom prst="rect">
            <a:avLst/>
          </a:prstGeom>
        </p:spPr>
        <p:txBody>
          <a:bodyPr/>
          <a:lstStyle/>
          <a:p>
            <a:pPr/>
            <a:r>
              <a:t>Detailed Checklist Example</a:t>
            </a:r>
          </a:p>
        </p:txBody>
      </p:sp>
      <p:sp>
        <p:nvSpPr>
          <p:cNvPr id="156" name="Zum Bearbeiten doppelklicken"/>
          <p:cNvSpPr txBox="1"/>
          <p:nvPr>
            <p:ph type="body" idx="1"/>
          </p:nvPr>
        </p:nvSpPr>
        <p:spPr>
          <a:prstGeom prst="rect">
            <a:avLst/>
          </a:prstGeom>
        </p:spPr>
        <p:txBody>
          <a:bodyPr/>
          <a:lstStyle/>
          <a:p>
            <a:pPr/>
          </a:p>
        </p:txBody>
      </p:sp>
      <p:pic>
        <p:nvPicPr>
          <p:cNvPr id="157" name="heur_xerox1.png" descr="heur_xerox1.png"/>
          <p:cNvPicPr>
            <a:picLocks noChangeAspect="0"/>
          </p:cNvPicPr>
          <p:nvPr/>
        </p:nvPicPr>
        <p:blipFill>
          <a:blip r:embed="rId2">
            <a:extLst/>
          </a:blip>
          <a:srcRect l="0" t="0" r="0" b="17942"/>
          <a:stretch>
            <a:fillRect/>
          </a:stretch>
        </p:blipFill>
        <p:spPr>
          <a:xfrm>
            <a:off x="419100" y="1452163"/>
            <a:ext cx="12255500" cy="7569201"/>
          </a:xfrm>
          <a:prstGeom prst="rect">
            <a:avLst/>
          </a:prstGeom>
          <a:ln w="3175">
            <a:miter lim="400000"/>
          </a:ln>
        </p:spPr>
      </p:pic>
      <p:sp>
        <p:nvSpPr>
          <p:cNvPr id="158" name="http://www.stcsig.org/usability/topics/articles/he-checklist.html"/>
          <p:cNvSpPr txBox="1"/>
          <p:nvPr/>
        </p:nvSpPr>
        <p:spPr>
          <a:xfrm>
            <a:off x="5066194" y="2565400"/>
            <a:ext cx="7749733" cy="431800"/>
          </a:xfrm>
          <a:prstGeom prst="rect">
            <a:avLst/>
          </a:prstGeom>
          <a:ln w="3175">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ctr" defTabSz="1079500">
              <a:lnSpc>
                <a:spcPct val="90000"/>
              </a:lnSpc>
              <a:buClr>
                <a:srgbClr val="000000"/>
              </a:buClr>
              <a:buFont typeface="Helvetica"/>
              <a:defRPr u="sng">
                <a:latin typeface="Helvetica"/>
                <a:ea typeface="Helvetica"/>
                <a:cs typeface="Helvetica"/>
                <a:sym typeface="Helvetica"/>
                <a:hlinkClick r:id="rId3" invalidUrl="" action="" tgtFrame="" tooltip="" history="1" highlightClick="0" endSnd="0"/>
              </a:defRPr>
            </a:lvl1pPr>
          </a:lstStyle>
          <a:p>
            <a:pPr>
              <a:defRPr u="none"/>
            </a:pPr>
            <a:r>
              <a:rPr u="sng">
                <a:hlinkClick r:id="rId3" invalidUrl="" action="" tgtFrame="" tooltip="" history="1" highlightClick="0" endSnd="0"/>
              </a:rPr>
              <a:t>http://www.stcsig.org/usability/topics/articles/he-checklist.html</a:t>
            </a:r>
          </a:p>
        </p:txBody>
      </p:sp>
      <p:sp>
        <p:nvSpPr>
          <p:cNvPr id="159" name="Foliennummer"/>
          <p:cNvSpPr txBox="1"/>
          <p:nvPr>
            <p:ph type="sldNum" sz="quarter" idx="2"/>
          </p:nvPr>
        </p:nvSpPr>
        <p:spPr>
          <a:xfrm>
            <a:off x="12586587" y="9497434"/>
            <a:ext cx="212572"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6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4" name="heuristic-eval-eps-converted-to.pdf" descr="heuristic-eval-eps-converted-to.pdf"/>
          <p:cNvPicPr>
            <a:picLocks noChangeAspect="1"/>
          </p:cNvPicPr>
          <p:nvPr/>
        </p:nvPicPr>
        <p:blipFill>
          <a:blip r:embed="rId3">
            <a:extLst/>
          </a:blip>
          <a:stretch>
            <a:fillRect/>
          </a:stretch>
        </p:blipFill>
        <p:spPr>
          <a:xfrm>
            <a:off x="178554" y="6194197"/>
            <a:ext cx="12647692" cy="3231008"/>
          </a:xfrm>
          <a:prstGeom prst="rect">
            <a:avLst/>
          </a:prstGeom>
          <a:ln w="3175"/>
        </p:spPr>
      </p:pic>
      <p:pic>
        <p:nvPicPr>
          <p:cNvPr id="165" name="heuristic_matrix.png" descr="heuristic_matrix.png"/>
          <p:cNvPicPr>
            <a:picLocks noChangeAspect="0"/>
          </p:cNvPicPr>
          <p:nvPr/>
        </p:nvPicPr>
        <p:blipFill>
          <a:blip r:embed="rId4">
            <a:extLst/>
          </a:blip>
          <a:stretch>
            <a:fillRect/>
          </a:stretch>
        </p:blipFill>
        <p:spPr>
          <a:xfrm>
            <a:off x="555758" y="275642"/>
            <a:ext cx="8528406" cy="5516245"/>
          </a:xfrm>
          <a:prstGeom prst="rect">
            <a:avLst/>
          </a:prstGeom>
          <a:ln w="3175">
            <a:miter lim="400000"/>
          </a:ln>
        </p:spPr>
      </p:pic>
      <p:sp>
        <p:nvSpPr>
          <p:cNvPr id="166" name="http://www.nngroup.com/articles/how-to-conduct-a-heuristic-evaluation/"/>
          <p:cNvSpPr txBox="1"/>
          <p:nvPr/>
        </p:nvSpPr>
        <p:spPr>
          <a:xfrm>
            <a:off x="6200093" y="9503576"/>
            <a:ext cx="5336468" cy="26638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300"/>
            </a:lvl1pPr>
          </a:lstStyle>
          <a:p>
            <a:pPr/>
            <a:r>
              <a:t>http://www.nngroup.com/articles/how-to-conduct-a-heuristic-evaluation/</a:t>
            </a:r>
          </a:p>
        </p:txBody>
      </p:sp>
      <p:pic>
        <p:nvPicPr>
          <p:cNvPr id="167" name="jakob-nielsen-portrait-photo-big.png" descr="jakob-nielsen-portrait-photo-big.png"/>
          <p:cNvPicPr>
            <a:picLocks noChangeAspect="1"/>
          </p:cNvPicPr>
          <p:nvPr/>
        </p:nvPicPr>
        <p:blipFill>
          <a:blip r:embed="rId5">
            <a:extLst/>
          </a:blip>
          <a:stretch>
            <a:fillRect/>
          </a:stretch>
        </p:blipFill>
        <p:spPr>
          <a:xfrm>
            <a:off x="9842500" y="76200"/>
            <a:ext cx="3048000" cy="3810000"/>
          </a:xfrm>
          <a:prstGeom prst="rect">
            <a:avLst/>
          </a:prstGeom>
          <a:ln w="3175"/>
        </p:spPr>
      </p:pic>
      <p:sp>
        <p:nvSpPr>
          <p:cNvPr id="168" name="Jakob Nielsen"/>
          <p:cNvSpPr txBox="1"/>
          <p:nvPr/>
        </p:nvSpPr>
        <p:spPr>
          <a:xfrm>
            <a:off x="9918700" y="3810000"/>
            <a:ext cx="2884343" cy="584200"/>
          </a:xfrm>
          <a:prstGeom prst="rect">
            <a:avLst/>
          </a:prstGeom>
          <a:ln w="3175">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defRPr sz="3400"/>
            </a:lvl1pPr>
          </a:lstStyle>
          <a:p>
            <a:pPr/>
            <a:r>
              <a:t>Jakob Nielsen</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7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4" name="Goals, Operators, Methods &amp; Selection Rules (GOMS)"/>
          <p:cNvSpPr txBox="1"/>
          <p:nvPr>
            <p:ph type="title"/>
          </p:nvPr>
        </p:nvSpPr>
        <p:spPr>
          <a:prstGeom prst="rect">
            <a:avLst/>
          </a:prstGeom>
        </p:spPr>
        <p:txBody>
          <a:bodyPr/>
          <a:lstStyle>
            <a:lvl1pPr>
              <a:defRPr sz="4000"/>
            </a:lvl1pPr>
          </a:lstStyle>
          <a:p>
            <a:pPr/>
            <a:r>
              <a:t>Goals, Operators, Methods &amp; Selection Rules (GOMS)</a:t>
            </a:r>
          </a:p>
        </p:txBody>
      </p:sp>
      <p:sp>
        <p:nvSpPr>
          <p:cNvPr id="175" name="Selection rules…"/>
          <p:cNvSpPr txBox="1"/>
          <p:nvPr>
            <p:ph type="body" sz="half" idx="1"/>
          </p:nvPr>
        </p:nvSpPr>
        <p:spPr>
          <a:xfrm>
            <a:off x="203200" y="1346041"/>
            <a:ext cx="5930900" cy="8012064"/>
          </a:xfrm>
          <a:prstGeom prst="rect">
            <a:avLst/>
          </a:prstGeom>
        </p:spPr>
        <p:txBody>
          <a:bodyPr/>
          <a:lstStyle/>
          <a:p>
            <a:pPr/>
            <a:r>
              <a:rPr b="1"/>
              <a:t>S</a:t>
            </a:r>
            <a:r>
              <a:t>election rules</a:t>
            </a:r>
          </a:p>
          <a:p>
            <a:pPr/>
          </a:p>
          <a:p>
            <a:pPr/>
            <a:r>
              <a:rPr b="1"/>
              <a:t>M</a:t>
            </a:r>
            <a:r>
              <a:t>ethods</a:t>
            </a:r>
          </a:p>
          <a:p>
            <a:pPr/>
          </a:p>
          <a:p>
            <a:pPr/>
            <a:r>
              <a:rPr b="1"/>
              <a:t>O</a:t>
            </a:r>
            <a:r>
              <a:t>perators</a:t>
            </a:r>
          </a:p>
          <a:p>
            <a:pPr/>
          </a:p>
          <a:p>
            <a:pPr/>
          </a:p>
          <a:p>
            <a:pPr/>
          </a:p>
          <a:p>
            <a:pPr/>
          </a:p>
          <a:p>
            <a:pPr/>
          </a:p>
          <a:p>
            <a:pPr/>
            <a:r>
              <a:rPr b="1"/>
              <a:t>G</a:t>
            </a:r>
            <a:r>
              <a:t>oals</a:t>
            </a:r>
          </a:p>
        </p:txBody>
      </p:sp>
      <p:sp>
        <p:nvSpPr>
          <p:cNvPr id="176"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7" name="Methode A"/>
          <p:cNvSpPr/>
          <p:nvPr/>
        </p:nvSpPr>
        <p:spPr>
          <a:xfrm>
            <a:off x="5844664" y="2406072"/>
            <a:ext cx="2701459" cy="5361138"/>
          </a:xfrm>
          <a:prstGeom prst="roundRect">
            <a:avLst>
              <a:gd name="adj" fmla="val 15000"/>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lgn="ctr">
              <a:defRPr sz="2900"/>
            </a:pPr>
            <a:r>
              <a:t>Methode A</a:t>
            </a:r>
          </a:p>
          <a:p>
            <a:pPr algn="ctr">
              <a:defRPr sz="2900"/>
            </a:pPr>
          </a:p>
          <a:p>
            <a:pPr algn="ctr">
              <a:defRPr sz="2900"/>
            </a:pPr>
          </a:p>
          <a:p>
            <a:pPr algn="ctr">
              <a:defRPr sz="2900"/>
            </a:pPr>
          </a:p>
          <a:p>
            <a:pPr algn="ctr">
              <a:defRPr sz="2900"/>
            </a:pPr>
          </a:p>
          <a:p>
            <a:pPr algn="ctr">
              <a:defRPr sz="2900"/>
            </a:pPr>
          </a:p>
          <a:p>
            <a:pPr algn="ctr">
              <a:defRPr sz="2900"/>
            </a:pPr>
          </a:p>
          <a:p>
            <a:pPr algn="ctr">
              <a:defRPr sz="2900"/>
            </a:pPr>
          </a:p>
          <a:p>
            <a:pPr algn="ctr">
              <a:defRPr sz="2900"/>
            </a:pPr>
          </a:p>
          <a:p>
            <a:pPr algn="ctr">
              <a:defRPr sz="2900"/>
            </a:pPr>
          </a:p>
          <a:p>
            <a:pPr algn="ctr">
              <a:defRPr sz="2900"/>
            </a:pPr>
          </a:p>
          <a:p>
            <a:pPr algn="ctr">
              <a:defRPr sz="2900"/>
            </a:pPr>
          </a:p>
          <a:p>
            <a:pPr algn="ctr">
              <a:defRPr sz="2900"/>
            </a:pPr>
          </a:p>
          <a:p>
            <a:pPr algn="ctr">
              <a:defRPr sz="2900"/>
            </a:pPr>
          </a:p>
        </p:txBody>
      </p:sp>
      <p:sp>
        <p:nvSpPr>
          <p:cNvPr id="178" name="Methode B"/>
          <p:cNvSpPr/>
          <p:nvPr/>
        </p:nvSpPr>
        <p:spPr>
          <a:xfrm>
            <a:off x="9018243" y="2394704"/>
            <a:ext cx="2701460" cy="4225705"/>
          </a:xfrm>
          <a:prstGeom prst="roundRect">
            <a:avLst>
              <a:gd name="adj" fmla="val 15000"/>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p>
            <a:pPr algn="ctr">
              <a:defRPr sz="2900"/>
            </a:pPr>
            <a:r>
              <a:t>Methode B</a:t>
            </a:r>
          </a:p>
          <a:p>
            <a:pPr algn="ctr">
              <a:defRPr sz="2900"/>
            </a:pPr>
          </a:p>
          <a:p>
            <a:pPr algn="ctr">
              <a:defRPr sz="2900"/>
            </a:pPr>
          </a:p>
          <a:p>
            <a:pPr algn="ctr">
              <a:defRPr sz="2900"/>
            </a:pPr>
          </a:p>
          <a:p>
            <a:pPr algn="ctr">
              <a:defRPr sz="2900"/>
            </a:pPr>
          </a:p>
          <a:p>
            <a:pPr algn="ctr">
              <a:defRPr sz="2900"/>
            </a:pPr>
          </a:p>
          <a:p>
            <a:pPr algn="ctr">
              <a:defRPr sz="2900"/>
            </a:pPr>
          </a:p>
          <a:p>
            <a:pPr algn="ctr">
              <a:defRPr sz="2900"/>
            </a:pPr>
          </a:p>
          <a:p>
            <a:pPr algn="ctr">
              <a:defRPr sz="2900"/>
            </a:pPr>
          </a:p>
          <a:p>
            <a:pPr algn="ctr">
              <a:defRPr sz="2900"/>
            </a:pPr>
          </a:p>
        </p:txBody>
      </p:sp>
      <p:sp>
        <p:nvSpPr>
          <p:cNvPr id="179" name="Operator A1"/>
          <p:cNvSpPr/>
          <p:nvPr/>
        </p:nvSpPr>
        <p:spPr>
          <a:xfrm>
            <a:off x="6253906" y="3173223"/>
            <a:ext cx="1882976" cy="82867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0640" tIns="40640" rIns="40640" bIns="40640" anchor="ctr"/>
          <a:lstStyle>
            <a:lvl1pPr algn="ctr">
              <a:defRPr sz="2400"/>
            </a:lvl1pPr>
          </a:lstStyle>
          <a:p>
            <a:pPr/>
            <a:r>
              <a:t>Operator A1</a:t>
            </a:r>
          </a:p>
        </p:txBody>
      </p:sp>
      <p:sp>
        <p:nvSpPr>
          <p:cNvPr id="180" name="Operator A2"/>
          <p:cNvSpPr/>
          <p:nvPr/>
        </p:nvSpPr>
        <p:spPr>
          <a:xfrm>
            <a:off x="6253906" y="4255121"/>
            <a:ext cx="1882976" cy="82867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0640" tIns="40640" rIns="40640" bIns="40640" anchor="ctr"/>
          <a:lstStyle>
            <a:lvl1pPr algn="ctr">
              <a:defRPr sz="2400"/>
            </a:lvl1pPr>
          </a:lstStyle>
          <a:p>
            <a:pPr/>
            <a:r>
              <a:t>Operator A2</a:t>
            </a:r>
          </a:p>
        </p:txBody>
      </p:sp>
      <p:sp>
        <p:nvSpPr>
          <p:cNvPr id="181" name="Operator A3"/>
          <p:cNvSpPr/>
          <p:nvPr/>
        </p:nvSpPr>
        <p:spPr>
          <a:xfrm>
            <a:off x="6253906" y="5337019"/>
            <a:ext cx="1882976" cy="82867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0640" tIns="40640" rIns="40640" bIns="40640" anchor="ctr"/>
          <a:lstStyle>
            <a:lvl1pPr algn="ctr">
              <a:defRPr sz="2400"/>
            </a:lvl1pPr>
          </a:lstStyle>
          <a:p>
            <a:pPr/>
            <a:r>
              <a:t>Operator A3</a:t>
            </a:r>
          </a:p>
        </p:txBody>
      </p:sp>
      <p:sp>
        <p:nvSpPr>
          <p:cNvPr id="182" name="Operator A4"/>
          <p:cNvSpPr/>
          <p:nvPr/>
        </p:nvSpPr>
        <p:spPr>
          <a:xfrm>
            <a:off x="6253906" y="6418917"/>
            <a:ext cx="1882976" cy="82867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0640" tIns="40640" rIns="40640" bIns="40640" anchor="ctr"/>
          <a:lstStyle>
            <a:lvl1pPr algn="ctr">
              <a:defRPr sz="2400"/>
            </a:lvl1pPr>
          </a:lstStyle>
          <a:p>
            <a:pPr/>
            <a:r>
              <a:t>Operator A4</a:t>
            </a:r>
          </a:p>
        </p:txBody>
      </p:sp>
      <p:sp>
        <p:nvSpPr>
          <p:cNvPr id="183" name="Operator B1"/>
          <p:cNvSpPr/>
          <p:nvPr/>
        </p:nvSpPr>
        <p:spPr>
          <a:xfrm>
            <a:off x="9427485" y="3173223"/>
            <a:ext cx="1882975" cy="82867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0640" tIns="40640" rIns="40640" bIns="40640" anchor="ctr"/>
          <a:lstStyle>
            <a:lvl1pPr algn="ctr">
              <a:defRPr sz="2400"/>
            </a:lvl1pPr>
          </a:lstStyle>
          <a:p>
            <a:pPr/>
            <a:r>
              <a:t>Operator B1</a:t>
            </a:r>
          </a:p>
        </p:txBody>
      </p:sp>
      <p:sp>
        <p:nvSpPr>
          <p:cNvPr id="184" name="Operator B2"/>
          <p:cNvSpPr/>
          <p:nvPr/>
        </p:nvSpPr>
        <p:spPr>
          <a:xfrm>
            <a:off x="9427485" y="4255121"/>
            <a:ext cx="1882975" cy="82867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0640" tIns="40640" rIns="40640" bIns="40640" anchor="ctr"/>
          <a:lstStyle>
            <a:lvl1pPr algn="ctr">
              <a:defRPr sz="2400"/>
            </a:lvl1pPr>
          </a:lstStyle>
          <a:p>
            <a:pPr/>
            <a:r>
              <a:t>Operator B2</a:t>
            </a:r>
          </a:p>
        </p:txBody>
      </p:sp>
      <p:sp>
        <p:nvSpPr>
          <p:cNvPr id="185" name="Operator B3"/>
          <p:cNvSpPr/>
          <p:nvPr/>
        </p:nvSpPr>
        <p:spPr>
          <a:xfrm>
            <a:off x="9427485" y="5337019"/>
            <a:ext cx="1882975" cy="82867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0640" tIns="40640" rIns="40640" bIns="40640" anchor="ctr"/>
          <a:lstStyle>
            <a:lvl1pPr algn="ctr">
              <a:defRPr sz="2400"/>
            </a:lvl1pPr>
          </a:lstStyle>
          <a:p>
            <a:pPr/>
            <a:r>
              <a:t>Operator B3</a:t>
            </a:r>
          </a:p>
        </p:txBody>
      </p:sp>
      <p:sp>
        <p:nvSpPr>
          <p:cNvPr id="186" name="Ziel"/>
          <p:cNvSpPr/>
          <p:nvPr/>
        </p:nvSpPr>
        <p:spPr>
          <a:xfrm>
            <a:off x="7572574" y="8247350"/>
            <a:ext cx="2701460" cy="748797"/>
          </a:xfrm>
          <a:prstGeom prst="roundRect">
            <a:avLst>
              <a:gd name="adj" fmla="val 25441"/>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2900"/>
            </a:lvl1pPr>
          </a:lstStyle>
          <a:p>
            <a:pPr/>
            <a:r>
              <a:t>Ziel</a:t>
            </a:r>
          </a:p>
        </p:txBody>
      </p:sp>
      <p:sp>
        <p:nvSpPr>
          <p:cNvPr id="187" name="Linie"/>
          <p:cNvSpPr/>
          <p:nvPr/>
        </p:nvSpPr>
        <p:spPr>
          <a:xfrm>
            <a:off x="7983337" y="7816212"/>
            <a:ext cx="1" cy="382135"/>
          </a:xfrm>
          <a:prstGeom prst="line">
            <a:avLst/>
          </a:prstGeom>
          <a:ln w="63500">
            <a:solidFill>
              <a:srgbClr val="000000"/>
            </a:solidFill>
            <a:tailEnd type="triangle"/>
          </a:ln>
        </p:spPr>
        <p:txBody>
          <a:bodyPr lIns="0" tIns="0" rIns="0" bIns="0"/>
          <a:lstStyle/>
          <a:p>
            <a:pPr/>
          </a:p>
        </p:txBody>
      </p:sp>
      <p:sp>
        <p:nvSpPr>
          <p:cNvPr id="188" name="Linie"/>
          <p:cNvSpPr/>
          <p:nvPr/>
        </p:nvSpPr>
        <p:spPr>
          <a:xfrm>
            <a:off x="9906454" y="6669412"/>
            <a:ext cx="1" cy="1528935"/>
          </a:xfrm>
          <a:prstGeom prst="line">
            <a:avLst/>
          </a:prstGeom>
          <a:ln w="63500">
            <a:solidFill>
              <a:srgbClr val="000000"/>
            </a:solidFill>
            <a:tailEnd type="triangle"/>
          </a:ln>
        </p:spPr>
        <p:txBody>
          <a:bodyPr lIns="0" tIns="0" rIns="0" bIns="0"/>
          <a:lstStyle/>
          <a:p>
            <a:pPr/>
          </a:p>
        </p:txBody>
      </p:sp>
      <p:sp>
        <p:nvSpPr>
          <p:cNvPr id="189" name="Linie"/>
          <p:cNvSpPr/>
          <p:nvPr/>
        </p:nvSpPr>
        <p:spPr>
          <a:xfrm>
            <a:off x="8731660" y="1857895"/>
            <a:ext cx="1015646" cy="487807"/>
          </a:xfrm>
          <a:prstGeom prst="line">
            <a:avLst/>
          </a:prstGeom>
          <a:ln w="63500">
            <a:solidFill>
              <a:srgbClr val="000000"/>
            </a:solidFill>
            <a:tailEnd type="triangle"/>
          </a:ln>
        </p:spPr>
        <p:txBody>
          <a:bodyPr lIns="0" tIns="0" rIns="0" bIns="0"/>
          <a:lstStyle/>
          <a:p>
            <a:pPr/>
          </a:p>
        </p:txBody>
      </p:sp>
      <p:sp>
        <p:nvSpPr>
          <p:cNvPr id="190" name="Selektion"/>
          <p:cNvSpPr txBox="1"/>
          <p:nvPr/>
        </p:nvSpPr>
        <p:spPr>
          <a:xfrm>
            <a:off x="7696711" y="1219405"/>
            <a:ext cx="1928106" cy="562455"/>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3400"/>
            </a:lvl1pPr>
          </a:lstStyle>
          <a:p>
            <a:pPr/>
            <a:r>
              <a:t>Selektion</a:t>
            </a:r>
          </a:p>
        </p:txBody>
      </p:sp>
      <p:sp>
        <p:nvSpPr>
          <p:cNvPr id="191" name="Linie"/>
          <p:cNvSpPr/>
          <p:nvPr/>
        </p:nvSpPr>
        <p:spPr>
          <a:xfrm flipH="1">
            <a:off x="7715660" y="1857895"/>
            <a:ext cx="1015646" cy="487807"/>
          </a:xfrm>
          <a:prstGeom prst="line">
            <a:avLst/>
          </a:prstGeom>
          <a:ln w="63500">
            <a:solidFill>
              <a:srgbClr val="000000"/>
            </a:solidFill>
            <a:tailEnd type="triangle"/>
          </a:ln>
        </p:spPr>
        <p:txBody>
          <a:bodyPr lIns="0" tIns="0" rIns="0" bIns="0"/>
          <a:lstStyle/>
          <a:p>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19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7" name="Keystroke Level Model (KLM)"/>
          <p:cNvSpPr txBox="1"/>
          <p:nvPr>
            <p:ph type="title"/>
          </p:nvPr>
        </p:nvSpPr>
        <p:spPr>
          <a:prstGeom prst="rect">
            <a:avLst/>
          </a:prstGeom>
        </p:spPr>
        <p:txBody>
          <a:bodyPr/>
          <a:lstStyle/>
          <a:p>
            <a:pPr/>
            <a:r>
              <a:t>Keystroke Level Model (KLM)</a:t>
            </a:r>
          </a:p>
        </p:txBody>
      </p:sp>
      <p:sp>
        <p:nvSpPr>
          <p:cNvPr id="198" name="Benötigte Zeiten im experimentellen Durchschnitt:…"/>
          <p:cNvSpPr txBox="1"/>
          <p:nvPr>
            <p:ph type="body" idx="1"/>
          </p:nvPr>
        </p:nvSpPr>
        <p:spPr>
          <a:prstGeom prst="rect">
            <a:avLst/>
          </a:prstGeom>
        </p:spPr>
        <p:txBody>
          <a:bodyPr/>
          <a:lstStyle/>
          <a:p>
            <a:pPr/>
            <a:r>
              <a:t>Benötigte Zeiten im experimentellen Durchschnitt:</a:t>
            </a:r>
          </a:p>
          <a:p>
            <a:pPr/>
          </a:p>
          <a:p>
            <a:pPr/>
            <a:r>
              <a:rPr b="1"/>
              <a:t>K</a:t>
            </a:r>
            <a:r>
              <a:t> (Keystroke): Drücken einer Taste: </a:t>
            </a:r>
            <a:r>
              <a:rPr b="1"/>
              <a:t>t</a:t>
            </a:r>
            <a:r>
              <a:rPr b="1" baseline="-5999"/>
              <a:t>K</a:t>
            </a:r>
            <a:r>
              <a:rPr b="1"/>
              <a:t> = 0.28s</a:t>
            </a:r>
            <a:r>
              <a:t>. </a:t>
            </a:r>
          </a:p>
          <a:p>
            <a:pPr/>
            <a:r>
              <a:rPr b="1"/>
              <a:t>P</a:t>
            </a:r>
            <a:r>
              <a:t> (Pointing): Zeigen auf eine Bildschirmposition: </a:t>
            </a:r>
            <a:r>
              <a:rPr b="1"/>
              <a:t>t</a:t>
            </a:r>
            <a:r>
              <a:rPr b="1" baseline="-5999"/>
              <a:t>P</a:t>
            </a:r>
            <a:r>
              <a:rPr b="1"/>
              <a:t> = 1.1s</a:t>
            </a:r>
            <a:r>
              <a:t> </a:t>
            </a:r>
          </a:p>
          <a:p>
            <a:pPr/>
            <a:r>
              <a:rPr b="1"/>
              <a:t>H</a:t>
            </a:r>
            <a:r>
              <a:t> (Homing): Wechsel zw. Tastatur und Maus: </a:t>
            </a:r>
            <a:r>
              <a:rPr b="1"/>
              <a:t>t</a:t>
            </a:r>
            <a:r>
              <a:rPr b="1" baseline="-5999"/>
              <a:t>H</a:t>
            </a:r>
            <a:r>
              <a:rPr b="1"/>
              <a:t> = 0.4s</a:t>
            </a:r>
            <a:r>
              <a:t> </a:t>
            </a:r>
          </a:p>
          <a:p>
            <a:pPr/>
            <a:r>
              <a:rPr b="1"/>
              <a:t>M</a:t>
            </a:r>
            <a:r>
              <a:t> (Mental preparation): Geistiges Vorbereiten einer nachfolgenden Operation: </a:t>
            </a:r>
            <a:r>
              <a:rPr b="1"/>
              <a:t>t</a:t>
            </a:r>
            <a:r>
              <a:rPr b="1" baseline="-5999"/>
              <a:t>M</a:t>
            </a:r>
            <a:r>
              <a:rPr b="1"/>
              <a:t> = 1.35s</a:t>
            </a:r>
            <a:r>
              <a:t> </a:t>
            </a:r>
          </a:p>
          <a:p>
            <a:pPr/>
            <a:r>
              <a:rPr b="1"/>
              <a:t>R(t)</a:t>
            </a:r>
            <a:r>
              <a:t> (Response time t by the system): Antwortzeit des Systems von </a:t>
            </a:r>
            <a:r>
              <a:rPr b="1"/>
              <a:t>t</a:t>
            </a:r>
            <a:r>
              <a:t> Sekunden.</a:t>
            </a:r>
          </a:p>
        </p:txBody>
      </p:sp>
      <p:sp>
        <p:nvSpPr>
          <p:cNvPr id="19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0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5" name="KLM Beispiel"/>
          <p:cNvSpPr txBox="1"/>
          <p:nvPr>
            <p:ph type="title"/>
          </p:nvPr>
        </p:nvSpPr>
        <p:spPr>
          <a:prstGeom prst="rect">
            <a:avLst/>
          </a:prstGeom>
        </p:spPr>
        <p:txBody>
          <a:bodyPr/>
          <a:lstStyle/>
          <a:p>
            <a:pPr/>
            <a:r>
              <a:t>KLM Beispiel</a:t>
            </a:r>
          </a:p>
        </p:txBody>
      </p:sp>
      <p:sp>
        <p:nvSpPr>
          <p:cNvPr id="206" name="Welche der Methoden M1 oder M2 ist schneller?…"/>
          <p:cNvSpPr txBox="1"/>
          <p:nvPr>
            <p:ph type="body" idx="1"/>
          </p:nvPr>
        </p:nvSpPr>
        <p:spPr>
          <a:prstGeom prst="rect">
            <a:avLst/>
          </a:prstGeom>
        </p:spPr>
        <p:txBody>
          <a:bodyPr/>
          <a:lstStyle/>
          <a:p>
            <a:pPr/>
            <a:r>
              <a:t>Welche der Methoden M1 oder M2 ist schneller?</a:t>
            </a:r>
          </a:p>
          <a:p>
            <a:pPr/>
          </a:p>
          <a:p>
            <a:pPr/>
            <a:r>
              <a:rPr b="1"/>
              <a:t>M1</a:t>
            </a:r>
            <a:r>
              <a:t>: Wechsel zur Maus, Bewegen des Mauszeigers zur Datei, Anklicken der Datei, Ziehen zum Mülleimer und Loslassen, Wechsel zur Tastatur </a:t>
            </a:r>
          </a:p>
          <a:p>
            <a:pPr/>
            <a:r>
              <a:rPr b="1"/>
              <a:t>M2</a:t>
            </a:r>
            <a:r>
              <a:t>: Wechsel zur Maus, Selektieren der Datei, Wechsel zur Tastatur, Taste Entf. </a:t>
            </a:r>
          </a:p>
          <a:p>
            <a:pPr/>
          </a:p>
          <a:p>
            <a:pPr/>
            <a:r>
              <a:rPr b="1"/>
              <a:t>t</a:t>
            </a:r>
            <a:r>
              <a:rPr b="1" baseline="-5999"/>
              <a:t>M1</a:t>
            </a:r>
            <a:r>
              <a:t> =t</a:t>
            </a:r>
            <a:r>
              <a:rPr baseline="-5999"/>
              <a:t>H</a:t>
            </a:r>
            <a:r>
              <a:t> +t</a:t>
            </a:r>
            <a:r>
              <a:rPr baseline="-5999"/>
              <a:t>P</a:t>
            </a:r>
            <a:r>
              <a:t> +t</a:t>
            </a:r>
            <a:r>
              <a:rPr baseline="-5999"/>
              <a:t>K</a:t>
            </a:r>
            <a:r>
              <a:t> +t</a:t>
            </a:r>
            <a:r>
              <a:rPr baseline="-5999"/>
              <a:t>P</a:t>
            </a:r>
            <a:r>
              <a:t> +t</a:t>
            </a:r>
            <a:r>
              <a:rPr baseline="-5999"/>
              <a:t>H</a:t>
            </a:r>
            <a:r>
              <a:t> = 0.4 + 1.1 + 0.28 + 1.1 + 0.4 = </a:t>
            </a:r>
            <a:r>
              <a:rPr b="1"/>
              <a:t>3.28s</a:t>
            </a:r>
          </a:p>
          <a:p>
            <a:pPr/>
            <a:r>
              <a:rPr b="1"/>
              <a:t>t</a:t>
            </a:r>
            <a:r>
              <a:rPr b="1" baseline="-5999"/>
              <a:t>M2</a:t>
            </a:r>
            <a:r>
              <a:t> = t</a:t>
            </a:r>
            <a:r>
              <a:rPr baseline="-5999"/>
              <a:t>H</a:t>
            </a:r>
            <a:r>
              <a:t> +t</a:t>
            </a:r>
            <a:r>
              <a:rPr baseline="-5999"/>
              <a:t>P</a:t>
            </a:r>
            <a:r>
              <a:t> +t</a:t>
            </a:r>
            <a:r>
              <a:rPr baseline="-5999"/>
              <a:t>H</a:t>
            </a:r>
            <a:r>
              <a:t> +t</a:t>
            </a:r>
            <a:r>
              <a:rPr baseline="-5999"/>
              <a:t>K</a:t>
            </a:r>
            <a:r>
              <a:t> = 0.4 + 1.1 + 0.4 + 0.28 = </a:t>
            </a:r>
            <a:r>
              <a:rPr b="1"/>
              <a:t>2.18s</a:t>
            </a:r>
          </a:p>
        </p:txBody>
      </p:sp>
      <p:sp>
        <p:nvSpPr>
          <p:cNvPr id="20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1"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1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3" name="Model-based: Example: KLM"/>
          <p:cNvSpPr txBox="1"/>
          <p:nvPr>
            <p:ph type="title"/>
          </p:nvPr>
        </p:nvSpPr>
        <p:spPr>
          <a:prstGeom prst="rect">
            <a:avLst/>
          </a:prstGeom>
        </p:spPr>
        <p:txBody>
          <a:bodyPr/>
          <a:lstStyle/>
          <a:p>
            <a:pPr/>
            <a:r>
              <a:t>Model-based: Example: KLM</a:t>
            </a:r>
          </a:p>
        </p:txBody>
      </p:sp>
      <p:sp>
        <p:nvSpPr>
          <p:cNvPr id="214" name="Analyze an action and break it down into elementary steps…"/>
          <p:cNvSpPr txBox="1"/>
          <p:nvPr>
            <p:ph type="body" idx="1"/>
          </p:nvPr>
        </p:nvSpPr>
        <p:spPr>
          <a:prstGeom prst="rect">
            <a:avLst/>
          </a:prstGeom>
        </p:spPr>
        <p:txBody>
          <a:bodyPr/>
          <a:lstStyle/>
          <a:p>
            <a:pPr/>
            <a:r>
              <a:t>Analyze an action and break it down into elementary steps</a:t>
            </a:r>
          </a:p>
          <a:p>
            <a:pPr/>
            <a:r>
              <a:t>Read the duration of these steps from a table</a:t>
            </a:r>
          </a:p>
          <a:p>
            <a:pPr/>
            <a:r>
              <a:t>Predict duration of the entire action</a:t>
            </a:r>
          </a:p>
          <a:p>
            <a:pPr/>
          </a:p>
          <a:p>
            <a:pPr/>
            <a:r>
              <a:t>Allows prediction before implementation!</a:t>
            </a:r>
          </a:p>
        </p:txBody>
      </p:sp>
      <p:sp>
        <p:nvSpPr>
          <p:cNvPr id="215" name="Foliennummer"/>
          <p:cNvSpPr txBox="1"/>
          <p:nvPr>
            <p:ph type="sldNum" sz="quarter" idx="2"/>
          </p:nvPr>
        </p:nvSpPr>
        <p:spPr>
          <a:xfrm>
            <a:off x="12586587" y="9497434"/>
            <a:ext cx="212572"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7"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1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9" name="KLM table"/>
          <p:cNvSpPr txBox="1"/>
          <p:nvPr>
            <p:ph type="title"/>
          </p:nvPr>
        </p:nvSpPr>
        <p:spPr>
          <a:prstGeom prst="rect">
            <a:avLst/>
          </a:prstGeom>
        </p:spPr>
        <p:txBody>
          <a:bodyPr/>
          <a:lstStyle/>
          <a:p>
            <a:pPr/>
            <a:r>
              <a:t>KLM table</a:t>
            </a:r>
          </a:p>
        </p:txBody>
      </p:sp>
      <p:sp>
        <p:nvSpPr>
          <p:cNvPr id="220" name="K - Keystroke (.12 - 1.2 sec; .28 recommended for most users).…"/>
          <p:cNvSpPr txBox="1"/>
          <p:nvPr>
            <p:ph type="body" idx="1"/>
          </p:nvPr>
        </p:nvSpPr>
        <p:spPr>
          <a:prstGeom prst="rect">
            <a:avLst/>
          </a:prstGeom>
        </p:spPr>
        <p:txBody>
          <a:bodyPr/>
          <a:lstStyle/>
          <a:p>
            <a:pPr marL="421640" indent="-381000">
              <a:defRPr sz="3100"/>
            </a:pPr>
            <a:r>
              <a:rPr b="1"/>
              <a:t>K</a:t>
            </a:r>
            <a:r>
              <a:t> - Keystroke (.12 - 1.2 sec; .28 recommended for most users). </a:t>
            </a:r>
          </a:p>
          <a:p>
            <a:pPr lvl="1" marL="885189" indent="-387349">
              <a:defRPr sz="3100"/>
            </a:pPr>
            <a:r>
              <a:t>Expert typist (90 wpm): .12 sec </a:t>
            </a:r>
          </a:p>
          <a:p>
            <a:pPr lvl="1" marL="885189" indent="-387349">
              <a:defRPr sz="3100"/>
            </a:pPr>
            <a:r>
              <a:t>Average skilled typist (55 wpm): .20 sec </a:t>
            </a:r>
          </a:p>
          <a:p>
            <a:pPr lvl="1" marL="885189" indent="-387349">
              <a:defRPr sz="3100"/>
            </a:pPr>
            <a:r>
              <a:t>Average nonsecretarial typist (40 wpm): .28 sec </a:t>
            </a:r>
          </a:p>
          <a:p>
            <a:pPr lvl="1" marL="885189" indent="-387349">
              <a:defRPr sz="3100"/>
            </a:pPr>
            <a:r>
              <a:t>Worst typist (unfamiliar with keyboard): 1.2 sec </a:t>
            </a:r>
          </a:p>
          <a:p>
            <a:pPr marL="421640" indent="-381000">
              <a:defRPr sz="3100"/>
            </a:pPr>
            <a:r>
              <a:rPr b="1"/>
              <a:t>T(n)</a:t>
            </a:r>
            <a:r>
              <a:t> - Type a sequence of n characters on a keyboard (n * K sec). </a:t>
            </a:r>
          </a:p>
          <a:p>
            <a:pPr marL="421640" indent="-381000">
              <a:defRPr sz="3100"/>
            </a:pPr>
            <a:r>
              <a:rPr b="1"/>
              <a:t>P</a:t>
            </a:r>
            <a:r>
              <a:t> - Point with mouse to a target on the display (1.1 sec). </a:t>
            </a:r>
          </a:p>
          <a:p>
            <a:pPr lvl="1" marL="885189" indent="-387349">
              <a:defRPr sz="3100"/>
            </a:pPr>
            <a:r>
              <a:t>The actual time required can be determined from Fitts' law.  </a:t>
            </a:r>
          </a:p>
          <a:p>
            <a:pPr lvl="1" marL="885189" indent="-387349">
              <a:defRPr sz="3100"/>
            </a:pPr>
            <a:r>
              <a:t>For typical situations, it ranges from .8 to 1.5 sec, with an average of 1.1 sec.  </a:t>
            </a:r>
          </a:p>
          <a:p>
            <a:pPr marL="421640" indent="-381000">
              <a:defRPr sz="3100"/>
            </a:pPr>
            <a:r>
              <a:rPr b="1"/>
              <a:t>B</a:t>
            </a:r>
            <a:r>
              <a:t> - Press or release mouse button (.1 sec). </a:t>
            </a:r>
          </a:p>
          <a:p>
            <a:pPr marL="421640" indent="-381000">
              <a:defRPr sz="3100"/>
            </a:pPr>
            <a:r>
              <a:rPr b="1"/>
              <a:t>BB</a:t>
            </a:r>
            <a:r>
              <a:t> - Click and release mouse button (.2 sec).</a:t>
            </a:r>
          </a:p>
          <a:p>
            <a:pPr marL="421640" indent="-381000">
              <a:defRPr sz="3100"/>
            </a:pPr>
            <a:r>
              <a:rPr b="1"/>
              <a:t>H</a:t>
            </a:r>
            <a:r>
              <a:t> - Home hands to keyboard or mouse (.4 sec). </a:t>
            </a:r>
          </a:p>
        </p:txBody>
      </p:sp>
      <p:sp>
        <p:nvSpPr>
          <p:cNvPr id="221" name="Foliennummer"/>
          <p:cNvSpPr txBox="1"/>
          <p:nvPr>
            <p:ph type="sldNum" sz="quarter" idx="2"/>
          </p:nvPr>
        </p:nvSpPr>
        <p:spPr>
          <a:xfrm>
            <a:off x="12586587" y="9497434"/>
            <a:ext cx="212572"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3"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2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5" name="KLM example"/>
          <p:cNvSpPr txBox="1"/>
          <p:nvPr>
            <p:ph type="title"/>
          </p:nvPr>
        </p:nvSpPr>
        <p:spPr>
          <a:prstGeom prst="rect">
            <a:avLst/>
          </a:prstGeom>
        </p:spPr>
        <p:txBody>
          <a:bodyPr/>
          <a:lstStyle/>
          <a:p>
            <a:pPr/>
            <a:r>
              <a:t>KLM example</a:t>
            </a:r>
          </a:p>
        </p:txBody>
      </p:sp>
      <p:sp>
        <p:nvSpPr>
          <p:cNvPr id="226" name="1. point to file icon P…"/>
          <p:cNvSpPr txBox="1"/>
          <p:nvPr>
            <p:ph type="body" idx="1"/>
          </p:nvPr>
        </p:nvSpPr>
        <p:spPr>
          <a:prstGeom prst="rect">
            <a:avLst/>
          </a:prstGeom>
        </p:spPr>
        <p:txBody>
          <a:bodyPr/>
          <a:lstStyle/>
          <a:p>
            <a:pPr marL="0" indent="0">
              <a:buSzTx/>
              <a:buNone/>
            </a:pPr>
            <a:r>
              <a:t>1. point to file icon </a:t>
            </a:r>
            <a:r>
              <a:rPr b="1"/>
              <a:t>P</a:t>
            </a:r>
            <a:r>
              <a:t> </a:t>
            </a:r>
          </a:p>
          <a:p>
            <a:pPr marL="0" indent="0">
              <a:buSzTx/>
              <a:buNone/>
            </a:pPr>
            <a:r>
              <a:t>2. press and hold mouse button </a:t>
            </a:r>
            <a:r>
              <a:rPr b="1"/>
              <a:t>B</a:t>
            </a:r>
            <a:r>
              <a:t> </a:t>
            </a:r>
          </a:p>
          <a:p>
            <a:pPr marL="0" indent="0">
              <a:buSzTx/>
              <a:buNone/>
            </a:pPr>
            <a:r>
              <a:t>3. drag file icon to trash can icon  </a:t>
            </a:r>
            <a:r>
              <a:rPr b="1"/>
              <a:t>P</a:t>
            </a:r>
            <a:r>
              <a:t> </a:t>
            </a:r>
          </a:p>
          <a:p>
            <a:pPr marL="0" indent="0">
              <a:buSzTx/>
              <a:buNone/>
            </a:pPr>
            <a:r>
              <a:t>4. release mouse button </a:t>
            </a:r>
            <a:r>
              <a:rPr b="1"/>
              <a:t>B</a:t>
            </a:r>
            <a:r>
              <a:t> </a:t>
            </a:r>
          </a:p>
          <a:p>
            <a:pPr marL="0" indent="0">
              <a:buSzTx/>
              <a:buNone/>
            </a:pPr>
            <a:r>
              <a:t>5. point to original window </a:t>
            </a:r>
            <a:r>
              <a:rPr b="1"/>
              <a:t>P</a:t>
            </a:r>
          </a:p>
          <a:p>
            <a:pPr marL="0" indent="0">
              <a:buSzTx/>
              <a:buNone/>
            </a:pPr>
          </a:p>
          <a:p>
            <a:pPr marL="0" indent="0">
              <a:buSzTx/>
              <a:buNone/>
            </a:pPr>
            <a:r>
              <a:t>Total time =  3P + 2B = 3*1.1 + 2*.1 = 3.5 sec</a:t>
            </a:r>
          </a:p>
          <a:p>
            <a:pPr marL="0" indent="0">
              <a:buSzTx/>
              <a:buNone/>
            </a:pPr>
          </a:p>
          <a:p>
            <a:pPr marL="0" indent="0">
              <a:buSzTx/>
              <a:buNone/>
              <a:defRPr sz="3400"/>
            </a:pPr>
            <a:r>
              <a:t>ftp://</a:t>
            </a:r>
            <a:r>
              <a:rPr u="sng">
                <a:hlinkClick r:id="rId2" invalidUrl="" action="" tgtFrame="" tooltip="" history="1" highlightClick="0" endSnd="0"/>
              </a:rPr>
              <a:t>www.eecs.umich.edu/people/kieras/GOMS/KLM.pdf</a:t>
            </a:r>
            <a:r>
              <a:t> </a:t>
            </a:r>
          </a:p>
        </p:txBody>
      </p:sp>
      <p:sp>
        <p:nvSpPr>
          <p:cNvPr id="227" name="Foliennummer"/>
          <p:cNvSpPr txBox="1"/>
          <p:nvPr>
            <p:ph type="sldNum" sz="quarter" idx="2"/>
          </p:nvPr>
        </p:nvSpPr>
        <p:spPr>
          <a:xfrm>
            <a:off x="12586587" y="9497434"/>
            <a:ext cx="212572"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Abgerundetes Rechteck"/>
          <p:cNvSpPr/>
          <p:nvPr/>
        </p:nvSpPr>
        <p:spPr>
          <a:xfrm>
            <a:off x="101599" y="51308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30"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3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2" name="Kapitel 13 - Evaluation"/>
          <p:cNvSpPr txBox="1"/>
          <p:nvPr>
            <p:ph type="title"/>
          </p:nvPr>
        </p:nvSpPr>
        <p:spPr>
          <a:prstGeom prst="rect">
            <a:avLst/>
          </a:prstGeom>
        </p:spPr>
        <p:txBody>
          <a:bodyPr/>
          <a:lstStyle/>
          <a:p>
            <a:pPr/>
            <a:r>
              <a:t>Kapitel 13 - Evaluation</a:t>
            </a:r>
          </a:p>
        </p:txBody>
      </p:sp>
      <p:sp>
        <p:nvSpPr>
          <p:cNvPr id="233" name="Arten der Evaluation…"/>
          <p:cNvSpPr txBox="1"/>
          <p:nvPr>
            <p:ph type="body" idx="1"/>
          </p:nvPr>
        </p:nvSpPr>
        <p:spPr>
          <a:prstGeom prst="rect">
            <a:avLst/>
          </a:prstGeom>
        </p:spPr>
        <p:txBody>
          <a:bodyPr/>
          <a:lstStyle/>
          <a:p>
            <a:pPr marL="302326" indent="-261686">
              <a:defRPr sz="2900"/>
            </a:pPr>
            <a:r>
              <a:t>Arten der Evaluation</a:t>
            </a:r>
          </a:p>
          <a:p>
            <a:pPr lvl="1" marL="703222" indent="-205382">
              <a:defRPr sz="2300"/>
            </a:pPr>
            <a:r>
              <a:t>Formativ vs. Summativ</a:t>
            </a:r>
          </a:p>
          <a:p>
            <a:pPr lvl="1" marL="703222" indent="-205382">
              <a:defRPr sz="2300"/>
            </a:pPr>
            <a:r>
              <a:t>Quantitativ vs. Qualitativ</a:t>
            </a:r>
          </a:p>
          <a:p>
            <a:pPr lvl="1" marL="703222" indent="-205382">
              <a:defRPr sz="2300"/>
            </a:pPr>
            <a:r>
              <a:t>Analytisch vs. Empirisch</a:t>
            </a:r>
          </a:p>
          <a:p>
            <a:pPr marL="302326" indent="-261686">
              <a:defRPr sz="2900"/>
            </a:pPr>
            <a:r>
              <a:t>Analytische Methoden</a:t>
            </a:r>
          </a:p>
          <a:p>
            <a:pPr lvl="1" marL="703222" indent="-205382">
              <a:defRPr sz="2300"/>
            </a:pPr>
            <a:r>
              <a:t>Cognitive Walkthrough</a:t>
            </a:r>
          </a:p>
          <a:p>
            <a:pPr lvl="1" marL="703222" indent="-205382">
              <a:defRPr sz="2300"/>
            </a:pPr>
            <a:r>
              <a:t>Heuristische Evaluation</a:t>
            </a:r>
          </a:p>
          <a:p>
            <a:pPr lvl="1" marL="703222" indent="-205382">
              <a:defRPr sz="2300"/>
            </a:pPr>
            <a:r>
              <a:t>GOMS und KLM</a:t>
            </a:r>
          </a:p>
          <a:p>
            <a:pPr marL="302326" indent="-261686">
              <a:defRPr sz="2900"/>
            </a:pPr>
            <a:r>
              <a:t>Empirische Methoden</a:t>
            </a:r>
          </a:p>
          <a:p>
            <a:pPr lvl="1" marL="703222" indent="-205382">
              <a:defRPr sz="2300"/>
            </a:pPr>
            <a:r>
              <a:t>Variablen und Werte</a:t>
            </a:r>
          </a:p>
          <a:p>
            <a:pPr lvl="1" marL="703222" indent="-205382">
              <a:defRPr sz="2300"/>
            </a:pPr>
            <a:r>
              <a:t>Probanden</a:t>
            </a:r>
          </a:p>
          <a:p>
            <a:pPr lvl="1" marL="703222" indent="-205382">
              <a:defRPr sz="2300"/>
            </a:pPr>
            <a:r>
              <a:t>Beobachtungsstudien</a:t>
            </a:r>
          </a:p>
          <a:p>
            <a:pPr lvl="1" marL="703222" indent="-205382">
              <a:defRPr sz="2300"/>
            </a:pPr>
            <a:r>
              <a:t>Kontrollierte Experimente</a:t>
            </a:r>
          </a:p>
          <a:p>
            <a:pPr lvl="1" marL="703222" indent="-205382">
              <a:defRPr sz="2300"/>
            </a:pPr>
            <a:r>
              <a:t>Darstellung der Ergebnisse</a:t>
            </a:r>
          </a:p>
          <a:p>
            <a:pPr lvl="1" marL="703222" indent="-205382">
              <a:defRPr sz="2300"/>
            </a:pPr>
            <a:r>
              <a:t>Statistische Auswertung</a:t>
            </a:r>
          </a:p>
          <a:p>
            <a:pPr lvl="1" marL="703222" indent="-205382">
              <a:defRPr sz="2300"/>
            </a:pPr>
            <a:r>
              <a:t>Feldstudien und Laborstudien</a:t>
            </a:r>
          </a:p>
          <a:p>
            <a:pPr lvl="1" marL="703222" indent="-205382">
              <a:defRPr sz="2300"/>
            </a:pPr>
            <a:r>
              <a:t>Langzeit- und Tagebuch-Studien</a:t>
            </a:r>
          </a:p>
        </p:txBody>
      </p:sp>
      <p:sp>
        <p:nvSpPr>
          <p:cNvPr id="23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5" name="http://www.amazon.de/dp/0857028294"/>
          <p:cNvSpPr txBox="1"/>
          <p:nvPr/>
        </p:nvSpPr>
        <p:spPr>
          <a:xfrm>
            <a:off x="7429742" y="8790785"/>
            <a:ext cx="4920543"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http://www.amazon.de/dp/0857028294</a:t>
            </a:r>
          </a:p>
        </p:txBody>
      </p:sp>
      <p:pic>
        <p:nvPicPr>
          <p:cNvPr id="236" name="Bild" descr="Bild"/>
          <p:cNvPicPr>
            <a:picLocks noChangeAspect="1"/>
          </p:cNvPicPr>
          <p:nvPr/>
        </p:nvPicPr>
        <p:blipFill>
          <a:blip r:embed="rId2">
            <a:extLst/>
          </a:blip>
          <a:stretch>
            <a:fillRect/>
          </a:stretch>
        </p:blipFill>
        <p:spPr>
          <a:xfrm>
            <a:off x="7642114" y="2450810"/>
            <a:ext cx="4495801" cy="6350001"/>
          </a:xfrm>
          <a:prstGeom prst="rect">
            <a:avLst/>
          </a:prstGeom>
          <a:ln w="12700">
            <a:solidFill>
              <a:srgbClr val="000000"/>
            </a:solidFill>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8" name="Bild" descr="Bild"/>
          <p:cNvPicPr>
            <a:picLocks noChangeAspect="1"/>
          </p:cNvPicPr>
          <p:nvPr/>
        </p:nvPicPr>
        <p:blipFill>
          <a:blip r:embed="rId3">
            <a:extLst/>
          </a:blip>
          <a:stretch>
            <a:fillRect/>
          </a:stretch>
        </p:blipFill>
        <p:spPr>
          <a:xfrm>
            <a:off x="4229574" y="4799889"/>
            <a:ext cx="4545652" cy="2174008"/>
          </a:xfrm>
          <a:prstGeom prst="rect">
            <a:avLst/>
          </a:prstGeom>
          <a:ln w="3175"/>
        </p:spPr>
      </p:pic>
      <p:sp>
        <p:nvSpPr>
          <p:cNvPr id="239" name="http://wl15www815.webland.ch/travelinfos/images/mensch/gehirn4.jpg"/>
          <p:cNvSpPr txBox="1"/>
          <p:nvPr/>
        </p:nvSpPr>
        <p:spPr>
          <a:xfrm>
            <a:off x="5439966" y="7036641"/>
            <a:ext cx="212486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http://wl15www815.webland.ch/travelinfos/images/mensch/gehirn4.jpg</a:t>
            </a:r>
          </a:p>
        </p:txBody>
      </p:sp>
      <p:sp>
        <p:nvSpPr>
          <p:cNvPr id="240"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4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42" name="Qualitätsmerkmale Empirischer Methoden"/>
          <p:cNvSpPr txBox="1"/>
          <p:nvPr>
            <p:ph type="title"/>
          </p:nvPr>
        </p:nvSpPr>
        <p:spPr>
          <a:prstGeom prst="rect">
            <a:avLst/>
          </a:prstGeom>
        </p:spPr>
        <p:txBody>
          <a:bodyPr/>
          <a:lstStyle/>
          <a:p>
            <a:pPr/>
            <a:r>
              <a:t>Qualitätsmerkmale Empirischer Methoden</a:t>
            </a:r>
          </a:p>
        </p:txBody>
      </p:sp>
      <p:sp>
        <p:nvSpPr>
          <p:cNvPr id="243" name="Objektivität…"/>
          <p:cNvSpPr txBox="1"/>
          <p:nvPr>
            <p:ph type="body" sz="half" idx="1"/>
          </p:nvPr>
        </p:nvSpPr>
        <p:spPr>
          <a:xfrm>
            <a:off x="203200" y="1346041"/>
            <a:ext cx="5355848" cy="7964727"/>
          </a:xfrm>
          <a:prstGeom prst="rect">
            <a:avLst/>
          </a:prstGeom>
        </p:spPr>
        <p:txBody>
          <a:bodyPr/>
          <a:lstStyle/>
          <a:p>
            <a:pPr/>
            <a:r>
              <a:t>Objektivität</a:t>
            </a:r>
          </a:p>
          <a:p>
            <a:pPr/>
          </a:p>
          <a:p>
            <a:pPr/>
            <a:r>
              <a:t>Reproduzierbarkeit</a:t>
            </a:r>
          </a:p>
          <a:p>
            <a:pPr/>
          </a:p>
          <a:p>
            <a:pPr/>
            <a:r>
              <a:t>Validität</a:t>
            </a:r>
          </a:p>
          <a:p>
            <a:pPr lvl="1"/>
            <a:r>
              <a:t>intern</a:t>
            </a:r>
          </a:p>
          <a:p>
            <a:pPr lvl="1"/>
            <a:r>
              <a:t>extern</a:t>
            </a:r>
          </a:p>
          <a:p>
            <a:pPr/>
          </a:p>
          <a:p>
            <a:pPr/>
            <a:r>
              <a:t>Relevanz</a:t>
            </a:r>
          </a:p>
        </p:txBody>
      </p:sp>
      <p:sp>
        <p:nvSpPr>
          <p:cNvPr id="24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5" name="Bild" descr="Bild"/>
          <p:cNvPicPr>
            <a:picLocks noChangeAspect="1"/>
          </p:cNvPicPr>
          <p:nvPr/>
        </p:nvPicPr>
        <p:blipFill>
          <a:blip r:embed="rId4">
            <a:extLst/>
          </a:blip>
          <a:stretch>
            <a:fillRect/>
          </a:stretch>
        </p:blipFill>
        <p:spPr>
          <a:xfrm>
            <a:off x="5015700" y="1165646"/>
            <a:ext cx="2973400" cy="2973400"/>
          </a:xfrm>
          <a:prstGeom prst="rect">
            <a:avLst/>
          </a:prstGeom>
          <a:ln w="3175"/>
        </p:spPr>
      </p:pic>
      <p:sp>
        <p:nvSpPr>
          <p:cNvPr id="246" name="http://www.schwimmvereinapolda.de/images/Webelemente/Stoppuhr.jpg"/>
          <p:cNvSpPr txBox="1"/>
          <p:nvPr/>
        </p:nvSpPr>
        <p:spPr>
          <a:xfrm>
            <a:off x="5410556" y="4139764"/>
            <a:ext cx="218368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http://www.schwimmvereinapolda.de/images/Webelemente/Stoppuhr.jpg</a:t>
            </a:r>
          </a:p>
        </p:txBody>
      </p:sp>
      <p:pic>
        <p:nvPicPr>
          <p:cNvPr id="247" name="Bild" descr="Bild"/>
          <p:cNvPicPr>
            <a:picLocks noChangeAspect="1"/>
          </p:cNvPicPr>
          <p:nvPr/>
        </p:nvPicPr>
        <p:blipFill>
          <a:blip r:embed="rId5">
            <a:extLst/>
          </a:blip>
          <a:stretch>
            <a:fillRect/>
          </a:stretch>
        </p:blipFill>
        <p:spPr>
          <a:xfrm>
            <a:off x="8362809" y="2032172"/>
            <a:ext cx="4243229" cy="3182422"/>
          </a:xfrm>
          <a:prstGeom prst="rect">
            <a:avLst/>
          </a:prstGeom>
          <a:ln w="3175"/>
        </p:spPr>
      </p:pic>
      <p:sp>
        <p:nvSpPr>
          <p:cNvPr id="248" name="http://www.bgr.bund.de/DE/Themen/Endlagerung/Bilder/end_nfpro_hyperf_g.jpg?__blob=normal&amp;v=2"/>
          <p:cNvSpPr txBox="1"/>
          <p:nvPr/>
        </p:nvSpPr>
        <p:spPr>
          <a:xfrm>
            <a:off x="8982357" y="5250703"/>
            <a:ext cx="3004134"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http://www.bgr.bund.de/DE/Themen/Endlagerung/Bilder/end_nfpro_hyperf_g.jpg?__blob=normal&amp;v=2</a:t>
            </a:r>
          </a:p>
        </p:txBody>
      </p:sp>
      <p:pic>
        <p:nvPicPr>
          <p:cNvPr id="249" name="Bild" descr="Bild"/>
          <p:cNvPicPr>
            <a:picLocks noChangeAspect="1"/>
          </p:cNvPicPr>
          <p:nvPr/>
        </p:nvPicPr>
        <p:blipFill>
          <a:blip r:embed="rId6">
            <a:extLst/>
          </a:blip>
          <a:stretch>
            <a:fillRect/>
          </a:stretch>
        </p:blipFill>
        <p:spPr>
          <a:xfrm>
            <a:off x="8136304" y="6359591"/>
            <a:ext cx="6032501" cy="2921001"/>
          </a:xfrm>
          <a:prstGeom prst="rect">
            <a:avLst/>
          </a:prstGeom>
          <a:ln w="3175"/>
        </p:spPr>
      </p:pic>
      <p:sp>
        <p:nvSpPr>
          <p:cNvPr id="250" name="http://bilder.n3po.com/cache/Photos/Bach-Fliessend-Bergab_w475_h230_cw475_ch230_thumb.jpg"/>
          <p:cNvSpPr txBox="1"/>
          <p:nvPr/>
        </p:nvSpPr>
        <p:spPr>
          <a:xfrm>
            <a:off x="9010604" y="9311311"/>
            <a:ext cx="2947640"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http://bilder.n3po.com/cache/Photos/Bach-Fliessend-Bergab_w475_h230_cw475_ch230_thumb.jpg</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5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56" name="Variablen und Werte"/>
          <p:cNvSpPr txBox="1"/>
          <p:nvPr>
            <p:ph type="title"/>
          </p:nvPr>
        </p:nvSpPr>
        <p:spPr>
          <a:prstGeom prst="rect">
            <a:avLst/>
          </a:prstGeom>
        </p:spPr>
        <p:txBody>
          <a:bodyPr/>
          <a:lstStyle/>
          <a:p>
            <a:pPr/>
            <a:r>
              <a:t>Variablen und Werte</a:t>
            </a:r>
          </a:p>
        </p:txBody>
      </p:sp>
      <p:sp>
        <p:nvSpPr>
          <p:cNvPr id="257" name="Nominal…"/>
          <p:cNvSpPr txBox="1"/>
          <p:nvPr>
            <p:ph type="body" sz="quarter" idx="1"/>
          </p:nvPr>
        </p:nvSpPr>
        <p:spPr>
          <a:xfrm>
            <a:off x="203200" y="4793602"/>
            <a:ext cx="2426677" cy="3437933"/>
          </a:xfrm>
          <a:prstGeom prst="rect">
            <a:avLst/>
          </a:prstGeom>
          <a:ln w="38100">
            <a:solidFill>
              <a:srgbClr val="000000"/>
            </a:solidFill>
            <a:round/>
          </a:ln>
        </p:spPr>
        <p:txBody>
          <a:bodyPr/>
          <a:lstStyle/>
          <a:p>
            <a:pPr/>
            <a:r>
              <a:t>Nominal</a:t>
            </a:r>
          </a:p>
          <a:p>
            <a:pPr/>
          </a:p>
          <a:p>
            <a:pPr/>
            <a:r>
              <a:t>Ordinal</a:t>
            </a:r>
          </a:p>
          <a:p>
            <a:pPr/>
          </a:p>
          <a:p>
            <a:pPr/>
            <a:r>
              <a:t>Kardinal</a:t>
            </a:r>
          </a:p>
        </p:txBody>
      </p:sp>
      <p:sp>
        <p:nvSpPr>
          <p:cNvPr id="25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9" name="Experiment"/>
          <p:cNvSpPr/>
          <p:nvPr/>
        </p:nvSpPr>
        <p:spPr>
          <a:xfrm>
            <a:off x="4244863" y="1389628"/>
            <a:ext cx="4515073" cy="1522758"/>
          </a:xfrm>
          <a:prstGeom prst="roundRect">
            <a:avLst>
              <a:gd name="adj" fmla="val 15000"/>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5000"/>
            </a:lvl1pPr>
          </a:lstStyle>
          <a:p>
            <a:pPr/>
            <a:r>
              <a:t>Experiment</a:t>
            </a:r>
          </a:p>
        </p:txBody>
      </p:sp>
      <p:sp>
        <p:nvSpPr>
          <p:cNvPr id="260" name="Linie"/>
          <p:cNvSpPr/>
          <p:nvPr/>
        </p:nvSpPr>
        <p:spPr>
          <a:xfrm>
            <a:off x="2709229" y="1831819"/>
            <a:ext cx="1427064" cy="1"/>
          </a:xfrm>
          <a:prstGeom prst="line">
            <a:avLst/>
          </a:prstGeom>
          <a:ln w="63500">
            <a:solidFill>
              <a:srgbClr val="000000"/>
            </a:solidFill>
            <a:tailEnd type="triangle"/>
          </a:ln>
        </p:spPr>
        <p:txBody>
          <a:bodyPr lIns="0" tIns="0" rIns="0" bIns="0"/>
          <a:lstStyle/>
          <a:p>
            <a:pPr/>
          </a:p>
        </p:txBody>
      </p:sp>
      <p:sp>
        <p:nvSpPr>
          <p:cNvPr id="261" name="Linie"/>
          <p:cNvSpPr/>
          <p:nvPr/>
        </p:nvSpPr>
        <p:spPr>
          <a:xfrm>
            <a:off x="2709229" y="2466819"/>
            <a:ext cx="1427064" cy="1"/>
          </a:xfrm>
          <a:prstGeom prst="line">
            <a:avLst/>
          </a:prstGeom>
          <a:ln w="63500">
            <a:solidFill>
              <a:srgbClr val="000000"/>
            </a:solidFill>
            <a:tailEnd type="triangle"/>
          </a:ln>
        </p:spPr>
        <p:txBody>
          <a:bodyPr lIns="0" tIns="0" rIns="0" bIns="0"/>
          <a:lstStyle/>
          <a:p>
            <a:pPr/>
          </a:p>
        </p:txBody>
      </p:sp>
      <p:sp>
        <p:nvSpPr>
          <p:cNvPr id="262" name="Linie"/>
          <p:cNvSpPr/>
          <p:nvPr/>
        </p:nvSpPr>
        <p:spPr>
          <a:xfrm>
            <a:off x="8932229" y="1831819"/>
            <a:ext cx="1427064" cy="1"/>
          </a:xfrm>
          <a:prstGeom prst="line">
            <a:avLst/>
          </a:prstGeom>
          <a:ln w="63500">
            <a:solidFill>
              <a:srgbClr val="000000"/>
            </a:solidFill>
            <a:tailEnd type="triangle"/>
          </a:ln>
        </p:spPr>
        <p:txBody>
          <a:bodyPr lIns="0" tIns="0" rIns="0" bIns="0"/>
          <a:lstStyle/>
          <a:p>
            <a:pPr/>
          </a:p>
        </p:txBody>
      </p:sp>
      <p:sp>
        <p:nvSpPr>
          <p:cNvPr id="263" name="Linie"/>
          <p:cNvSpPr/>
          <p:nvPr/>
        </p:nvSpPr>
        <p:spPr>
          <a:xfrm>
            <a:off x="8932229" y="2466819"/>
            <a:ext cx="1427064" cy="1"/>
          </a:xfrm>
          <a:prstGeom prst="line">
            <a:avLst/>
          </a:prstGeom>
          <a:ln w="63500">
            <a:solidFill>
              <a:srgbClr val="000000"/>
            </a:solidFill>
            <a:tailEnd type="triangle"/>
          </a:ln>
        </p:spPr>
        <p:txBody>
          <a:bodyPr lIns="0" tIns="0" rIns="0" bIns="0"/>
          <a:lstStyle/>
          <a:p>
            <a:pPr/>
          </a:p>
        </p:txBody>
      </p:sp>
      <p:sp>
        <p:nvSpPr>
          <p:cNvPr id="264" name="V1"/>
          <p:cNvSpPr/>
          <p:nvPr/>
        </p:nvSpPr>
        <p:spPr>
          <a:xfrm>
            <a:off x="2024805" y="1571958"/>
            <a:ext cx="575853" cy="519724"/>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V1</a:t>
            </a:r>
          </a:p>
        </p:txBody>
      </p:sp>
      <p:sp>
        <p:nvSpPr>
          <p:cNvPr id="265" name="V2"/>
          <p:cNvSpPr/>
          <p:nvPr/>
        </p:nvSpPr>
        <p:spPr>
          <a:xfrm>
            <a:off x="2024805" y="2206958"/>
            <a:ext cx="575853" cy="519724"/>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V2</a:t>
            </a:r>
          </a:p>
        </p:txBody>
      </p:sp>
      <p:sp>
        <p:nvSpPr>
          <p:cNvPr id="266" name="V3"/>
          <p:cNvSpPr/>
          <p:nvPr/>
        </p:nvSpPr>
        <p:spPr>
          <a:xfrm>
            <a:off x="10406805" y="1571958"/>
            <a:ext cx="575853" cy="519724"/>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V3</a:t>
            </a:r>
          </a:p>
        </p:txBody>
      </p:sp>
      <p:sp>
        <p:nvSpPr>
          <p:cNvPr id="267" name="V4"/>
          <p:cNvSpPr/>
          <p:nvPr/>
        </p:nvSpPr>
        <p:spPr>
          <a:xfrm>
            <a:off x="10406805" y="2206958"/>
            <a:ext cx="575853" cy="519724"/>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V4</a:t>
            </a:r>
          </a:p>
        </p:txBody>
      </p:sp>
      <p:sp>
        <p:nvSpPr>
          <p:cNvPr id="268" name="unabhängig"/>
          <p:cNvSpPr txBox="1"/>
          <p:nvPr/>
        </p:nvSpPr>
        <p:spPr>
          <a:xfrm>
            <a:off x="1220160" y="2840370"/>
            <a:ext cx="2185144" cy="500617"/>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lgn="ctr">
              <a:defRPr sz="3000"/>
            </a:pPr>
            <a:r>
              <a:rPr b="1"/>
              <a:t>un</a:t>
            </a:r>
            <a:r>
              <a:t>abhängig</a:t>
            </a:r>
          </a:p>
        </p:txBody>
      </p:sp>
      <p:sp>
        <p:nvSpPr>
          <p:cNvPr id="269" name="abhängig"/>
          <p:cNvSpPr txBox="1"/>
          <p:nvPr/>
        </p:nvSpPr>
        <p:spPr>
          <a:xfrm>
            <a:off x="9834890" y="2840370"/>
            <a:ext cx="1719684" cy="500617"/>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lgn="ctr">
              <a:defRPr sz="3000"/>
            </a:lvl1pPr>
          </a:lstStyle>
          <a:p>
            <a:pPr/>
            <a:r>
              <a:t>abhängig</a:t>
            </a:r>
          </a:p>
        </p:txBody>
      </p:sp>
      <p:sp>
        <p:nvSpPr>
          <p:cNvPr id="270" name="http://www.bundesliga.de/"/>
          <p:cNvSpPr txBox="1"/>
          <p:nvPr/>
        </p:nvSpPr>
        <p:spPr>
          <a:xfrm>
            <a:off x="10927647" y="9053621"/>
            <a:ext cx="875426"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http://www.bundesliga.de/</a:t>
            </a:r>
          </a:p>
        </p:txBody>
      </p:sp>
      <p:pic>
        <p:nvPicPr>
          <p:cNvPr id="271" name="Bildschirmfoto 2014-07-02 um 22.01.34.png" descr="Bildschirmfoto 2014-07-02 um 22.01.34.png"/>
          <p:cNvPicPr>
            <a:picLocks noChangeAspect="1"/>
          </p:cNvPicPr>
          <p:nvPr/>
        </p:nvPicPr>
        <p:blipFill>
          <a:blip r:embed="rId3">
            <a:extLst/>
          </a:blip>
          <a:stretch>
            <a:fillRect/>
          </a:stretch>
        </p:blipFill>
        <p:spPr>
          <a:xfrm>
            <a:off x="9588893" y="3819210"/>
            <a:ext cx="3248683" cy="5200001"/>
          </a:xfrm>
          <a:prstGeom prst="rect">
            <a:avLst/>
          </a:prstGeom>
          <a:ln w="3175"/>
        </p:spPr>
      </p:pic>
      <p:pic>
        <p:nvPicPr>
          <p:cNvPr id="272" name="Bild" descr="Bild"/>
          <p:cNvPicPr>
            <a:picLocks noChangeAspect="1"/>
          </p:cNvPicPr>
          <p:nvPr/>
        </p:nvPicPr>
        <p:blipFill>
          <a:blip r:embed="rId4">
            <a:extLst/>
          </a:blip>
          <a:stretch>
            <a:fillRect/>
          </a:stretch>
        </p:blipFill>
        <p:spPr>
          <a:xfrm>
            <a:off x="3448982" y="3580098"/>
            <a:ext cx="5667348" cy="2777001"/>
          </a:xfrm>
          <a:prstGeom prst="rect">
            <a:avLst/>
          </a:prstGeom>
          <a:ln w="3175"/>
        </p:spPr>
      </p:pic>
      <p:sp>
        <p:nvSpPr>
          <p:cNvPr id="273" name="http://www.gebr-clasen.de/-g400/weltkarte_KB.png"/>
          <p:cNvSpPr txBox="1"/>
          <p:nvPr/>
        </p:nvSpPr>
        <p:spPr>
          <a:xfrm>
            <a:off x="5994807" y="6128002"/>
            <a:ext cx="1577801"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http://www.gebr-clasen.de/-g400/weltkarte_KB.png</a:t>
            </a:r>
          </a:p>
        </p:txBody>
      </p:sp>
      <p:pic>
        <p:nvPicPr>
          <p:cNvPr id="274" name="Bild" descr="Bild"/>
          <p:cNvPicPr>
            <a:picLocks noChangeAspect="1"/>
          </p:cNvPicPr>
          <p:nvPr/>
        </p:nvPicPr>
        <p:blipFill>
          <a:blip r:embed="rId5">
            <a:extLst/>
          </a:blip>
          <a:srcRect l="30552" t="16715" r="32555" b="16715"/>
          <a:stretch>
            <a:fillRect/>
          </a:stretch>
        </p:blipFill>
        <p:spPr>
          <a:xfrm>
            <a:off x="7925117" y="6556206"/>
            <a:ext cx="1538973" cy="2777036"/>
          </a:xfrm>
          <a:prstGeom prst="rect">
            <a:avLst/>
          </a:prstGeom>
          <a:ln w="3175"/>
        </p:spPr>
      </p:pic>
      <p:sp>
        <p:nvSpPr>
          <p:cNvPr id="275" name="http://www.kreativrad.de/img/parts/fahrrad-massanfertigung-koerpergroesse.png"/>
          <p:cNvSpPr txBox="1"/>
          <p:nvPr/>
        </p:nvSpPr>
        <p:spPr>
          <a:xfrm>
            <a:off x="7731690" y="9346289"/>
            <a:ext cx="2403581"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http://www.kreativrad.de/img/parts/fahrrad-massanfertigung-koerpergroesse.png</a:t>
            </a:r>
          </a:p>
        </p:txBody>
      </p:sp>
      <p:pic>
        <p:nvPicPr>
          <p:cNvPr id="276" name="Bild" descr="Bild"/>
          <p:cNvPicPr>
            <a:picLocks noChangeAspect="1"/>
          </p:cNvPicPr>
          <p:nvPr/>
        </p:nvPicPr>
        <p:blipFill>
          <a:blip r:embed="rId6">
            <a:extLst/>
          </a:blip>
          <a:stretch>
            <a:fillRect/>
          </a:stretch>
        </p:blipFill>
        <p:spPr>
          <a:xfrm>
            <a:off x="2948393" y="6562714"/>
            <a:ext cx="4936890" cy="2777002"/>
          </a:xfrm>
          <a:prstGeom prst="rect">
            <a:avLst/>
          </a:prstGeom>
          <a:ln w="3175"/>
        </p:spPr>
      </p:pic>
      <p:sp>
        <p:nvSpPr>
          <p:cNvPr id="277" name="http://www.zukunftskinder.org/wp-content/uploads/2013/01/großfamilie.jpg"/>
          <p:cNvSpPr txBox="1"/>
          <p:nvPr/>
        </p:nvSpPr>
        <p:spPr>
          <a:xfrm>
            <a:off x="4303197" y="9350068"/>
            <a:ext cx="2227282"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http://www.zukunftskinder.org/wp-content/uploads/2013/01/großfamilie.jpg</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28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83" name="Probanden"/>
          <p:cNvSpPr txBox="1"/>
          <p:nvPr>
            <p:ph type="title"/>
          </p:nvPr>
        </p:nvSpPr>
        <p:spPr>
          <a:prstGeom prst="rect">
            <a:avLst/>
          </a:prstGeom>
        </p:spPr>
        <p:txBody>
          <a:bodyPr/>
          <a:lstStyle/>
          <a:p>
            <a:pPr/>
            <a:r>
              <a:t>Probanden</a:t>
            </a:r>
          </a:p>
        </p:txBody>
      </p:sp>
      <p:sp>
        <p:nvSpPr>
          <p:cNvPr id="28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91" name="Gruppieren"/>
          <p:cNvGrpSpPr/>
          <p:nvPr/>
        </p:nvGrpSpPr>
        <p:grpSpPr>
          <a:xfrm>
            <a:off x="2357994" y="2172854"/>
            <a:ext cx="492409" cy="927545"/>
            <a:chOff x="0" y="0"/>
            <a:chExt cx="492408" cy="927544"/>
          </a:xfrm>
        </p:grpSpPr>
        <p:sp>
          <p:nvSpPr>
            <p:cNvPr id="285"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286"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287"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288"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289"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290"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298" name="Gruppieren"/>
          <p:cNvGrpSpPr/>
          <p:nvPr/>
        </p:nvGrpSpPr>
        <p:grpSpPr>
          <a:xfrm>
            <a:off x="2621408" y="3391166"/>
            <a:ext cx="492409" cy="927545"/>
            <a:chOff x="0" y="0"/>
            <a:chExt cx="492408" cy="927544"/>
          </a:xfrm>
        </p:grpSpPr>
        <p:sp>
          <p:nvSpPr>
            <p:cNvPr id="292"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293"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294"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295"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296"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297"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305" name="Gruppieren"/>
          <p:cNvGrpSpPr/>
          <p:nvPr/>
        </p:nvGrpSpPr>
        <p:grpSpPr>
          <a:xfrm>
            <a:off x="1007176" y="2936453"/>
            <a:ext cx="492409" cy="927545"/>
            <a:chOff x="0" y="0"/>
            <a:chExt cx="492408" cy="927544"/>
          </a:xfrm>
        </p:grpSpPr>
        <p:sp>
          <p:nvSpPr>
            <p:cNvPr id="299"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300"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01"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02"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03"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04"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312" name="Gruppieren"/>
          <p:cNvGrpSpPr/>
          <p:nvPr/>
        </p:nvGrpSpPr>
        <p:grpSpPr>
          <a:xfrm>
            <a:off x="1903280" y="5221037"/>
            <a:ext cx="492410" cy="927545"/>
            <a:chOff x="0" y="0"/>
            <a:chExt cx="492408" cy="927544"/>
          </a:xfrm>
        </p:grpSpPr>
        <p:sp>
          <p:nvSpPr>
            <p:cNvPr id="306"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307"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08"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09"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10"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11"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319" name="Gruppieren"/>
          <p:cNvGrpSpPr/>
          <p:nvPr/>
        </p:nvGrpSpPr>
        <p:grpSpPr>
          <a:xfrm>
            <a:off x="1368992" y="6216943"/>
            <a:ext cx="492410" cy="927545"/>
            <a:chOff x="0" y="0"/>
            <a:chExt cx="492408" cy="927544"/>
          </a:xfrm>
        </p:grpSpPr>
        <p:sp>
          <p:nvSpPr>
            <p:cNvPr id="313"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314"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15"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16"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17"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18"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326" name="Gruppieren"/>
          <p:cNvGrpSpPr/>
          <p:nvPr/>
        </p:nvGrpSpPr>
        <p:grpSpPr>
          <a:xfrm>
            <a:off x="3517513" y="5221037"/>
            <a:ext cx="492409" cy="927545"/>
            <a:chOff x="0" y="0"/>
            <a:chExt cx="492408" cy="927544"/>
          </a:xfrm>
        </p:grpSpPr>
        <p:sp>
          <p:nvSpPr>
            <p:cNvPr id="320"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321"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22"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23"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24"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25"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333" name="Gruppieren"/>
          <p:cNvGrpSpPr/>
          <p:nvPr/>
        </p:nvGrpSpPr>
        <p:grpSpPr>
          <a:xfrm>
            <a:off x="834704" y="7242907"/>
            <a:ext cx="492410" cy="927545"/>
            <a:chOff x="0" y="0"/>
            <a:chExt cx="492408" cy="927544"/>
          </a:xfrm>
        </p:grpSpPr>
        <p:sp>
          <p:nvSpPr>
            <p:cNvPr id="327"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328"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29"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30"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31"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32"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340" name="Gruppieren"/>
          <p:cNvGrpSpPr/>
          <p:nvPr/>
        </p:nvGrpSpPr>
        <p:grpSpPr>
          <a:xfrm>
            <a:off x="3708812" y="2172854"/>
            <a:ext cx="492409" cy="927545"/>
            <a:chOff x="0" y="0"/>
            <a:chExt cx="492408" cy="927544"/>
          </a:xfrm>
        </p:grpSpPr>
        <p:sp>
          <p:nvSpPr>
            <p:cNvPr id="334"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335"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36"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37"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38"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39"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347" name="Gruppieren"/>
          <p:cNvGrpSpPr/>
          <p:nvPr/>
        </p:nvGrpSpPr>
        <p:grpSpPr>
          <a:xfrm>
            <a:off x="4235640" y="3894054"/>
            <a:ext cx="492409" cy="927546"/>
            <a:chOff x="0" y="0"/>
            <a:chExt cx="492408" cy="927544"/>
          </a:xfrm>
        </p:grpSpPr>
        <p:sp>
          <p:nvSpPr>
            <p:cNvPr id="341"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342"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43"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44"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45"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346"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354" name="Gruppieren"/>
          <p:cNvGrpSpPr/>
          <p:nvPr/>
        </p:nvGrpSpPr>
        <p:grpSpPr>
          <a:xfrm>
            <a:off x="1814292" y="3784782"/>
            <a:ext cx="492409" cy="927545"/>
            <a:chOff x="0" y="0"/>
            <a:chExt cx="492408" cy="927544"/>
          </a:xfrm>
        </p:grpSpPr>
        <p:sp>
          <p:nvSpPr>
            <p:cNvPr id="348"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349"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50"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51"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52"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53"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361" name="Gruppieren"/>
          <p:cNvGrpSpPr/>
          <p:nvPr/>
        </p:nvGrpSpPr>
        <p:grpSpPr>
          <a:xfrm>
            <a:off x="1439153" y="1945497"/>
            <a:ext cx="492410" cy="927545"/>
            <a:chOff x="0" y="0"/>
            <a:chExt cx="492408" cy="927544"/>
          </a:xfrm>
        </p:grpSpPr>
        <p:sp>
          <p:nvSpPr>
            <p:cNvPr id="355"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356"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57"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58"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59"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60"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368" name="Gruppieren"/>
          <p:cNvGrpSpPr/>
          <p:nvPr/>
        </p:nvGrpSpPr>
        <p:grpSpPr>
          <a:xfrm>
            <a:off x="834704" y="5221037"/>
            <a:ext cx="492410" cy="927545"/>
            <a:chOff x="0" y="0"/>
            <a:chExt cx="492408" cy="927544"/>
          </a:xfrm>
        </p:grpSpPr>
        <p:sp>
          <p:nvSpPr>
            <p:cNvPr id="362"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363"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64"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65"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66"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67"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375" name="Gruppieren"/>
          <p:cNvGrpSpPr/>
          <p:nvPr/>
        </p:nvGrpSpPr>
        <p:grpSpPr>
          <a:xfrm>
            <a:off x="3313869" y="3696946"/>
            <a:ext cx="492409" cy="927545"/>
            <a:chOff x="0" y="0"/>
            <a:chExt cx="492408" cy="927544"/>
          </a:xfrm>
        </p:grpSpPr>
        <p:sp>
          <p:nvSpPr>
            <p:cNvPr id="369"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370"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71"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72"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73"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74"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382" name="Gruppieren"/>
          <p:cNvGrpSpPr/>
          <p:nvPr/>
        </p:nvGrpSpPr>
        <p:grpSpPr>
          <a:xfrm>
            <a:off x="2858179" y="4907795"/>
            <a:ext cx="492409" cy="927545"/>
            <a:chOff x="0" y="0"/>
            <a:chExt cx="492408" cy="927544"/>
          </a:xfrm>
        </p:grpSpPr>
        <p:sp>
          <p:nvSpPr>
            <p:cNvPr id="376"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377"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78"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79"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80"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81"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389" name="Gruppieren"/>
          <p:cNvGrpSpPr/>
          <p:nvPr/>
        </p:nvGrpSpPr>
        <p:grpSpPr>
          <a:xfrm>
            <a:off x="2130637" y="6992815"/>
            <a:ext cx="492410" cy="927545"/>
            <a:chOff x="0" y="0"/>
            <a:chExt cx="492408" cy="927544"/>
          </a:xfrm>
        </p:grpSpPr>
        <p:sp>
          <p:nvSpPr>
            <p:cNvPr id="383"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384"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85"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86"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87"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88"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396" name="Gruppieren"/>
          <p:cNvGrpSpPr/>
          <p:nvPr/>
        </p:nvGrpSpPr>
        <p:grpSpPr>
          <a:xfrm>
            <a:off x="3904019" y="6695744"/>
            <a:ext cx="492409" cy="927545"/>
            <a:chOff x="0" y="0"/>
            <a:chExt cx="492408" cy="927544"/>
          </a:xfrm>
        </p:grpSpPr>
        <p:sp>
          <p:nvSpPr>
            <p:cNvPr id="390"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391"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92"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93"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94"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95"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403" name="Gruppieren"/>
          <p:cNvGrpSpPr/>
          <p:nvPr/>
        </p:nvGrpSpPr>
        <p:grpSpPr>
          <a:xfrm>
            <a:off x="4608825" y="5378583"/>
            <a:ext cx="492409" cy="927545"/>
            <a:chOff x="0" y="0"/>
            <a:chExt cx="492408" cy="927544"/>
          </a:xfrm>
        </p:grpSpPr>
        <p:sp>
          <p:nvSpPr>
            <p:cNvPr id="397"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398"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399"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00"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01"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02"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410" name="Gruppieren"/>
          <p:cNvGrpSpPr/>
          <p:nvPr/>
        </p:nvGrpSpPr>
        <p:grpSpPr>
          <a:xfrm>
            <a:off x="2858179" y="6424423"/>
            <a:ext cx="492409" cy="927545"/>
            <a:chOff x="0" y="0"/>
            <a:chExt cx="492408" cy="927544"/>
          </a:xfrm>
        </p:grpSpPr>
        <p:sp>
          <p:nvSpPr>
            <p:cNvPr id="404"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405"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06"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07"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08"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09"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417" name="Gruppieren"/>
          <p:cNvGrpSpPr/>
          <p:nvPr/>
        </p:nvGrpSpPr>
        <p:grpSpPr>
          <a:xfrm>
            <a:off x="8701244" y="1001495"/>
            <a:ext cx="492410" cy="927546"/>
            <a:chOff x="0" y="0"/>
            <a:chExt cx="492408" cy="927544"/>
          </a:xfrm>
        </p:grpSpPr>
        <p:sp>
          <p:nvSpPr>
            <p:cNvPr id="411"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412"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13"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14"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15"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16"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424" name="Gruppieren"/>
          <p:cNvGrpSpPr/>
          <p:nvPr/>
        </p:nvGrpSpPr>
        <p:grpSpPr>
          <a:xfrm>
            <a:off x="9336244" y="1001495"/>
            <a:ext cx="492410" cy="927546"/>
            <a:chOff x="0" y="0"/>
            <a:chExt cx="492408" cy="927544"/>
          </a:xfrm>
        </p:grpSpPr>
        <p:sp>
          <p:nvSpPr>
            <p:cNvPr id="418" name="Oval"/>
            <p:cNvSpPr/>
            <p:nvPr/>
          </p:nvSpPr>
          <p:spPr>
            <a:xfrm>
              <a:off x="99056" y="0"/>
              <a:ext cx="288573" cy="275489"/>
            </a:xfrm>
            <a:prstGeom prst="ellipse">
              <a:avLst/>
            </a:prstGeom>
            <a:solidFill>
              <a:schemeClr val="accent5"/>
            </a:solidFill>
            <a:ln w="12700" cap="flat">
              <a:noFill/>
              <a:miter lim="400000"/>
            </a:ln>
            <a:effectLst/>
          </p:spPr>
          <p:txBody>
            <a:bodyPr wrap="square" lIns="40640" tIns="40640" rIns="40640" bIns="40640" numCol="1" anchor="ctr">
              <a:noAutofit/>
            </a:bodyPr>
            <a:lstStyle/>
            <a:p>
              <a:pPr/>
            </a:p>
          </p:txBody>
        </p:sp>
        <p:sp>
          <p:nvSpPr>
            <p:cNvPr id="419" name="Linie"/>
            <p:cNvSpPr/>
            <p:nvPr/>
          </p:nvSpPr>
          <p:spPr>
            <a:xfrm flipV="1">
              <a:off x="243342" y="231935"/>
              <a:ext cx="1" cy="492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20" name="Linie"/>
            <p:cNvSpPr/>
            <p:nvPr/>
          </p:nvSpPr>
          <p:spPr>
            <a:xfrm flipH="1" flipV="1">
              <a:off x="253999"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21" name="Linie"/>
            <p:cNvSpPr/>
            <p:nvPr/>
          </p:nvSpPr>
          <p:spPr>
            <a:xfrm flipH="1" flipV="1">
              <a:off x="254000" y="689135"/>
              <a:ext cx="238409"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22" name="Linie"/>
            <p:cNvSpPr/>
            <p:nvPr/>
          </p:nvSpPr>
          <p:spPr>
            <a:xfrm flipV="1">
              <a:off x="-1" y="3589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sp>
          <p:nvSpPr>
            <p:cNvPr id="423" name="Linie"/>
            <p:cNvSpPr/>
            <p:nvPr/>
          </p:nvSpPr>
          <p:spPr>
            <a:xfrm flipV="1">
              <a:off x="-1" y="689135"/>
              <a:ext cx="238410" cy="238410"/>
            </a:xfrm>
            <a:prstGeom prst="line">
              <a:avLst/>
            </a:prstGeom>
            <a:noFill/>
            <a:ln w="63500" cap="flat">
              <a:solidFill>
                <a:schemeClr val="accent5"/>
              </a:solidFill>
              <a:prstDash val="solid"/>
              <a:round/>
            </a:ln>
            <a:effectLst/>
          </p:spPr>
          <p:txBody>
            <a:bodyPr wrap="square" lIns="0" tIns="0" rIns="0" bIns="0" numCol="1" anchor="t">
              <a:noAutofit/>
            </a:bodyPr>
            <a:lstStyle/>
            <a:p>
              <a:pPr/>
            </a:p>
          </p:txBody>
        </p:sp>
      </p:grpSp>
      <p:grpSp>
        <p:nvGrpSpPr>
          <p:cNvPr id="431" name="Gruppieren"/>
          <p:cNvGrpSpPr/>
          <p:nvPr/>
        </p:nvGrpSpPr>
        <p:grpSpPr>
          <a:xfrm>
            <a:off x="8701244" y="2264035"/>
            <a:ext cx="492410" cy="927545"/>
            <a:chOff x="0" y="0"/>
            <a:chExt cx="492408" cy="927544"/>
          </a:xfrm>
        </p:grpSpPr>
        <p:sp>
          <p:nvSpPr>
            <p:cNvPr id="425"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426"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427"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428"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429"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430"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grpSp>
        <p:nvGrpSpPr>
          <p:cNvPr id="438" name="Gruppieren"/>
          <p:cNvGrpSpPr/>
          <p:nvPr/>
        </p:nvGrpSpPr>
        <p:grpSpPr>
          <a:xfrm>
            <a:off x="9336244" y="2264035"/>
            <a:ext cx="492410" cy="927545"/>
            <a:chOff x="0" y="0"/>
            <a:chExt cx="492408" cy="927544"/>
          </a:xfrm>
        </p:grpSpPr>
        <p:sp>
          <p:nvSpPr>
            <p:cNvPr id="432" name="Oval"/>
            <p:cNvSpPr/>
            <p:nvPr/>
          </p:nvSpPr>
          <p:spPr>
            <a:xfrm>
              <a:off x="99056" y="0"/>
              <a:ext cx="288573" cy="275489"/>
            </a:xfrm>
            <a:prstGeom prst="ellipse">
              <a:avLst/>
            </a:prstGeom>
            <a:solidFill>
              <a:srgbClr val="000000"/>
            </a:solidFill>
            <a:ln w="12700" cap="flat">
              <a:noFill/>
              <a:miter lim="400000"/>
            </a:ln>
            <a:effectLst/>
          </p:spPr>
          <p:txBody>
            <a:bodyPr wrap="square" lIns="40640" tIns="40640" rIns="40640" bIns="40640" numCol="1" anchor="ctr">
              <a:noAutofit/>
            </a:bodyPr>
            <a:lstStyle/>
            <a:p>
              <a:pPr/>
            </a:p>
          </p:txBody>
        </p:sp>
        <p:sp>
          <p:nvSpPr>
            <p:cNvPr id="433" name="Linie"/>
            <p:cNvSpPr/>
            <p:nvPr/>
          </p:nvSpPr>
          <p:spPr>
            <a:xfrm flipV="1">
              <a:off x="243342" y="231935"/>
              <a:ext cx="1" cy="492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434" name="Linie"/>
            <p:cNvSpPr/>
            <p:nvPr/>
          </p:nvSpPr>
          <p:spPr>
            <a:xfrm flipH="1" flipV="1">
              <a:off x="253999"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435" name="Linie"/>
            <p:cNvSpPr/>
            <p:nvPr/>
          </p:nvSpPr>
          <p:spPr>
            <a:xfrm flipH="1" flipV="1">
              <a:off x="254000" y="689135"/>
              <a:ext cx="238409"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436" name="Linie"/>
            <p:cNvSpPr/>
            <p:nvPr/>
          </p:nvSpPr>
          <p:spPr>
            <a:xfrm flipV="1">
              <a:off x="-1" y="3589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sp>
          <p:nvSpPr>
            <p:cNvPr id="437" name="Linie"/>
            <p:cNvSpPr/>
            <p:nvPr/>
          </p:nvSpPr>
          <p:spPr>
            <a:xfrm flipV="1">
              <a:off x="-1" y="689135"/>
              <a:ext cx="238410" cy="238410"/>
            </a:xfrm>
            <a:prstGeom prst="line">
              <a:avLst/>
            </a:prstGeom>
            <a:noFill/>
            <a:ln w="63500" cap="flat">
              <a:solidFill>
                <a:srgbClr val="000000"/>
              </a:solidFill>
              <a:prstDash val="solid"/>
              <a:round/>
            </a:ln>
            <a:effectLst/>
          </p:spPr>
          <p:txBody>
            <a:bodyPr wrap="square" lIns="0" tIns="0" rIns="0" bIns="0" numCol="1" anchor="t">
              <a:noAutofit/>
            </a:bodyPr>
            <a:lstStyle/>
            <a:p>
              <a:pPr/>
            </a:p>
          </p:txBody>
        </p:sp>
      </p:grpSp>
      <p:sp>
        <p:nvSpPr>
          <p:cNvPr id="439" name="Stichprobe"/>
          <p:cNvSpPr txBox="1"/>
          <p:nvPr/>
        </p:nvSpPr>
        <p:spPr>
          <a:xfrm>
            <a:off x="8193776" y="3254590"/>
            <a:ext cx="2216114" cy="56245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lgn="ctr">
              <a:defRPr sz="3400"/>
            </a:lvl1pPr>
          </a:lstStyle>
          <a:p>
            <a:pPr/>
            <a:r>
              <a:t>Stichprobe</a:t>
            </a:r>
          </a:p>
        </p:txBody>
      </p:sp>
      <p:sp>
        <p:nvSpPr>
          <p:cNvPr id="440" name="Grundgesamtheit"/>
          <p:cNvSpPr txBox="1"/>
          <p:nvPr/>
        </p:nvSpPr>
        <p:spPr>
          <a:xfrm>
            <a:off x="1544818" y="8039734"/>
            <a:ext cx="3464074" cy="56245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lgn="ctr">
              <a:defRPr sz="3400"/>
            </a:lvl1pPr>
          </a:lstStyle>
          <a:p>
            <a:pPr/>
            <a:r>
              <a:t>Grundgesamtheit</a:t>
            </a:r>
          </a:p>
        </p:txBody>
      </p:sp>
      <p:sp>
        <p:nvSpPr>
          <p:cNvPr id="441" name="Alter…"/>
          <p:cNvSpPr txBox="1"/>
          <p:nvPr>
            <p:ph type="body" sz="quarter" idx="1"/>
          </p:nvPr>
        </p:nvSpPr>
        <p:spPr>
          <a:xfrm>
            <a:off x="8185194" y="4732323"/>
            <a:ext cx="4616407" cy="4625782"/>
          </a:xfrm>
          <a:prstGeom prst="rect">
            <a:avLst/>
          </a:prstGeom>
        </p:spPr>
        <p:txBody>
          <a:bodyPr/>
          <a:lstStyle/>
          <a:p>
            <a:pPr/>
            <a:r>
              <a:t>Alter</a:t>
            </a:r>
          </a:p>
          <a:p>
            <a:pPr/>
            <a:r>
              <a:t>Geschlecht</a:t>
            </a:r>
          </a:p>
          <a:p>
            <a:pPr/>
            <a:r>
              <a:t>Vorkenntnisse</a:t>
            </a:r>
          </a:p>
          <a:p>
            <a:pPr/>
            <a:r>
              <a:t>Händigkeit</a:t>
            </a:r>
          </a:p>
          <a:p>
            <a:pPr/>
            <a:r>
              <a:t>Sehkraft</a:t>
            </a:r>
          </a:p>
          <a:p>
            <a:pPr/>
            <a:r>
              <a:t>Bildung</a:t>
            </a:r>
          </a:p>
          <a:p>
            <a:pPr/>
            <a:r>
              <a:t>Nationalität …</a:t>
            </a:r>
          </a:p>
        </p:txBody>
      </p:sp>
      <p:sp>
        <p:nvSpPr>
          <p:cNvPr id="442" name="Pfeil"/>
          <p:cNvSpPr/>
          <p:nvPr/>
        </p:nvSpPr>
        <p:spPr>
          <a:xfrm>
            <a:off x="5816232" y="2386926"/>
            <a:ext cx="1270001" cy="863920"/>
          </a:xfrm>
          <a:prstGeom prst="rightArrow">
            <a:avLst>
              <a:gd name="adj1" fmla="val 35720"/>
              <a:gd name="adj2" fmla="val 55800"/>
            </a:avLst>
          </a:prstGeom>
          <a:ln w="63500">
            <a:solidFill>
              <a:srgbClr val="000000"/>
            </a:solidFill>
          </a:ln>
        </p:spPr>
        <p:txBody>
          <a:bodyPr lIns="40640" tIns="40640" rIns="40640" bIns="40640" anchor="ctr"/>
          <a:lstStyle/>
          <a:p>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6" name="Bild" descr="Bild"/>
          <p:cNvPicPr>
            <a:picLocks noChangeAspect="1"/>
          </p:cNvPicPr>
          <p:nvPr/>
        </p:nvPicPr>
        <p:blipFill>
          <a:blip r:embed="rId3">
            <a:extLst/>
          </a:blip>
          <a:stretch>
            <a:fillRect/>
          </a:stretch>
        </p:blipFill>
        <p:spPr>
          <a:xfrm>
            <a:off x="7147097" y="290057"/>
            <a:ext cx="5859125" cy="3910966"/>
          </a:xfrm>
          <a:prstGeom prst="rect">
            <a:avLst/>
          </a:prstGeom>
          <a:ln w="3175"/>
        </p:spPr>
      </p:pic>
      <p:sp>
        <p:nvSpPr>
          <p:cNvPr id="447"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44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49" name="Beobachtungsstudie (Bsp.)"/>
          <p:cNvSpPr txBox="1"/>
          <p:nvPr>
            <p:ph type="title"/>
          </p:nvPr>
        </p:nvSpPr>
        <p:spPr>
          <a:prstGeom prst="rect">
            <a:avLst/>
          </a:prstGeom>
        </p:spPr>
        <p:txBody>
          <a:bodyPr/>
          <a:lstStyle/>
          <a:p>
            <a:pPr/>
            <a:r>
              <a:t>Beobachtungsstudie (Bsp.)</a:t>
            </a:r>
          </a:p>
        </p:txBody>
      </p:sp>
      <p:sp>
        <p:nvSpPr>
          <p:cNvPr id="450" name="1 Unabhängige Variable: Übungsteilnahme (Ja / Nein)…"/>
          <p:cNvSpPr txBox="1"/>
          <p:nvPr>
            <p:ph type="body" idx="1"/>
          </p:nvPr>
        </p:nvSpPr>
        <p:spPr>
          <a:xfrm>
            <a:off x="203200" y="4635696"/>
            <a:ext cx="12598400" cy="4722409"/>
          </a:xfrm>
          <a:prstGeom prst="rect">
            <a:avLst/>
          </a:prstGeom>
        </p:spPr>
        <p:txBody>
          <a:bodyPr/>
          <a:lstStyle/>
          <a:p>
            <a:pPr/>
            <a:r>
              <a:t>1 Unabhängige Variable: Übungsteilnahme (Ja / Nein)</a:t>
            </a:r>
          </a:p>
          <a:p>
            <a:pPr lvl="1"/>
            <a:r>
              <a:t>freiwillig</a:t>
            </a:r>
          </a:p>
          <a:p>
            <a:pPr/>
            <a:r>
              <a:t>1 Abhängige Variable: Note</a:t>
            </a:r>
          </a:p>
          <a:p>
            <a:pPr/>
          </a:p>
          <a:p>
            <a:pPr/>
            <a:r>
              <a:t>108 Probanden, 54 Teilnehmer, 54 Nicht-Teilnehmer</a:t>
            </a:r>
          </a:p>
          <a:p>
            <a:pPr/>
            <a:r>
              <a:t>Messung ergibt: Note positiv korreliert mit Teilnahme</a:t>
            </a:r>
          </a:p>
        </p:txBody>
      </p:sp>
      <p:sp>
        <p:nvSpPr>
          <p:cNvPr id="45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2" name="http://www.experto.de/software-fuer-studenten-800px-534px0.jpg"/>
          <p:cNvSpPr txBox="1"/>
          <p:nvPr/>
        </p:nvSpPr>
        <p:spPr>
          <a:xfrm>
            <a:off x="10914843" y="3999623"/>
            <a:ext cx="1976692"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http://www.experto.de/software-fuer-studenten-800px-534px0.jpg</a:t>
            </a:r>
          </a:p>
        </p:txBody>
      </p:sp>
      <p:pic>
        <p:nvPicPr>
          <p:cNvPr id="453" name="Bild" descr="Bild"/>
          <p:cNvPicPr>
            <a:picLocks noChangeAspect="1"/>
          </p:cNvPicPr>
          <p:nvPr/>
        </p:nvPicPr>
        <p:blipFill>
          <a:blip r:embed="rId4">
            <a:extLst/>
          </a:blip>
          <a:stretch>
            <a:fillRect/>
          </a:stretch>
        </p:blipFill>
        <p:spPr>
          <a:xfrm>
            <a:off x="211903" y="1006763"/>
            <a:ext cx="6604001" cy="3175001"/>
          </a:xfrm>
          <a:prstGeom prst="rect">
            <a:avLst/>
          </a:prstGeom>
          <a:ln w="3175"/>
        </p:spPr>
      </p:pic>
      <p:sp>
        <p:nvSpPr>
          <p:cNvPr id="454" name="http://cdn3.spiegel.de/images/image-109402-panoV9free-nsqt.jpg"/>
          <p:cNvSpPr txBox="1"/>
          <p:nvPr/>
        </p:nvSpPr>
        <p:spPr>
          <a:xfrm>
            <a:off x="212661" y="1024978"/>
            <a:ext cx="1994490"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http://cdn3.spiegel.de/images/image-109402-panoV9free-nsqt.jpg</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45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60" name="Kontrolliertes Experiment"/>
          <p:cNvSpPr txBox="1"/>
          <p:nvPr>
            <p:ph type="title"/>
          </p:nvPr>
        </p:nvSpPr>
        <p:spPr>
          <a:prstGeom prst="rect">
            <a:avLst/>
          </a:prstGeom>
        </p:spPr>
        <p:txBody>
          <a:bodyPr/>
          <a:lstStyle/>
          <a:p>
            <a:pPr/>
            <a:r>
              <a:t>Kontrolliertes Experiment</a:t>
            </a:r>
          </a:p>
        </p:txBody>
      </p:sp>
      <p:sp>
        <p:nvSpPr>
          <p:cNvPr id="461" name="1 Unabhängige Variable: Übungsteilnahme (Ja / Nein)…"/>
          <p:cNvSpPr txBox="1"/>
          <p:nvPr>
            <p:ph type="body" idx="1"/>
          </p:nvPr>
        </p:nvSpPr>
        <p:spPr>
          <a:xfrm>
            <a:off x="203200" y="4635696"/>
            <a:ext cx="12598400" cy="4722409"/>
          </a:xfrm>
          <a:prstGeom prst="rect">
            <a:avLst/>
          </a:prstGeom>
        </p:spPr>
        <p:txBody>
          <a:bodyPr/>
          <a:lstStyle/>
          <a:p>
            <a:pPr/>
            <a:r>
              <a:t>1 Unabhängige Variable: Übungsteilnahme (Ja / Nein)</a:t>
            </a:r>
          </a:p>
          <a:p>
            <a:pPr lvl="1">
              <a:defRPr>
                <a:solidFill>
                  <a:schemeClr val="accent5"/>
                </a:solidFill>
              </a:defRPr>
            </a:pPr>
            <a:r>
              <a:t>zufällig zugewiesen !!!</a:t>
            </a:r>
          </a:p>
          <a:p>
            <a:pPr/>
            <a:r>
              <a:t>1 Abhängige Variable: Note</a:t>
            </a:r>
          </a:p>
          <a:p>
            <a:pPr/>
          </a:p>
          <a:p>
            <a:pPr/>
            <a:r>
              <a:t>108 Probanden, 54 Teilnehmer, 54 Nicht-Teilnehmer</a:t>
            </a:r>
          </a:p>
          <a:p>
            <a:pPr/>
            <a:r>
              <a:t>Messung ergibt: Note positiv korreliert mit Teilnahme</a:t>
            </a:r>
          </a:p>
          <a:p>
            <a:pPr>
              <a:defRPr>
                <a:solidFill>
                  <a:schemeClr val="accent5"/>
                </a:solidFill>
              </a:defRPr>
            </a:pPr>
            <a:r>
              <a:t>Nun folgt: Übungsteilnahme begründet bessere Note!</a:t>
            </a:r>
          </a:p>
        </p:txBody>
      </p:sp>
      <p:sp>
        <p:nvSpPr>
          <p:cNvPr id="46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63" name="Bild" descr="Bild"/>
          <p:cNvPicPr>
            <a:picLocks noChangeAspect="1"/>
          </p:cNvPicPr>
          <p:nvPr/>
        </p:nvPicPr>
        <p:blipFill>
          <a:blip r:embed="rId3">
            <a:extLst/>
          </a:blip>
          <a:stretch>
            <a:fillRect/>
          </a:stretch>
        </p:blipFill>
        <p:spPr>
          <a:xfrm>
            <a:off x="7147097" y="290057"/>
            <a:ext cx="5859125" cy="3910966"/>
          </a:xfrm>
          <a:prstGeom prst="rect">
            <a:avLst/>
          </a:prstGeom>
          <a:ln w="3175"/>
        </p:spPr>
      </p:pic>
      <p:sp>
        <p:nvSpPr>
          <p:cNvPr id="464" name="http://www.experto.de/software-fuer-studenten-800px-534px0.jpg"/>
          <p:cNvSpPr txBox="1"/>
          <p:nvPr/>
        </p:nvSpPr>
        <p:spPr>
          <a:xfrm>
            <a:off x="10914843" y="3999623"/>
            <a:ext cx="1976692"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http://www.experto.de/software-fuer-studenten-800px-534px0.jpg</a:t>
            </a:r>
          </a:p>
        </p:txBody>
      </p:sp>
      <p:pic>
        <p:nvPicPr>
          <p:cNvPr id="465" name="Bild" descr="Bild"/>
          <p:cNvPicPr>
            <a:picLocks noChangeAspect="1"/>
          </p:cNvPicPr>
          <p:nvPr/>
        </p:nvPicPr>
        <p:blipFill>
          <a:blip r:embed="rId4">
            <a:extLst/>
          </a:blip>
          <a:stretch>
            <a:fillRect/>
          </a:stretch>
        </p:blipFill>
        <p:spPr>
          <a:xfrm>
            <a:off x="211903" y="1006763"/>
            <a:ext cx="6604001" cy="3175001"/>
          </a:xfrm>
          <a:prstGeom prst="rect">
            <a:avLst/>
          </a:prstGeom>
          <a:ln w="3175"/>
        </p:spPr>
      </p:pic>
      <p:sp>
        <p:nvSpPr>
          <p:cNvPr id="466" name="http://cdn3.spiegel.de/images/image-109402-panoV9free-nsqt.jpg"/>
          <p:cNvSpPr txBox="1"/>
          <p:nvPr/>
        </p:nvSpPr>
        <p:spPr>
          <a:xfrm>
            <a:off x="212661" y="1024978"/>
            <a:ext cx="1994490"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http://cdn3.spiegel.de/images/image-109402-panoV9free-nsqt.jpg</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47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72" name="Experimentaldesign"/>
          <p:cNvSpPr txBox="1"/>
          <p:nvPr>
            <p:ph type="title"/>
          </p:nvPr>
        </p:nvSpPr>
        <p:spPr>
          <a:prstGeom prst="rect">
            <a:avLst/>
          </a:prstGeom>
        </p:spPr>
        <p:txBody>
          <a:bodyPr/>
          <a:lstStyle/>
          <a:p>
            <a:pPr/>
            <a:r>
              <a:t>Experimentaldesign</a:t>
            </a:r>
          </a:p>
        </p:txBody>
      </p:sp>
      <p:sp>
        <p:nvSpPr>
          <p:cNvPr id="473" name="2 Variablen mit 2 und 3 Werten: 2x3 = 6 Bedingungen…"/>
          <p:cNvSpPr txBox="1"/>
          <p:nvPr>
            <p:ph type="body" idx="1"/>
          </p:nvPr>
        </p:nvSpPr>
        <p:spPr>
          <a:xfrm>
            <a:off x="203200" y="3510103"/>
            <a:ext cx="12598400" cy="5848002"/>
          </a:xfrm>
          <a:prstGeom prst="rect">
            <a:avLst/>
          </a:prstGeom>
        </p:spPr>
        <p:txBody>
          <a:bodyPr/>
          <a:lstStyle/>
          <a:p>
            <a:pPr/>
            <a:r>
              <a:t>2 Variablen mit 2 und 3 Werten: 2x3 = 6 Bedingungen</a:t>
            </a:r>
          </a:p>
          <a:p>
            <a:pPr/>
            <a:r>
              <a:rPr b="1"/>
              <a:t>within-subjects</a:t>
            </a:r>
            <a:r>
              <a:t>: jeder macht alles</a:t>
            </a:r>
          </a:p>
          <a:p>
            <a:pPr/>
            <a:r>
              <a:rPr b="1"/>
              <a:t>between-groups</a:t>
            </a:r>
            <a:r>
              <a:t>: je eine Gruppe macht 1 Bedingung</a:t>
            </a:r>
          </a:p>
          <a:p>
            <a:pPr/>
            <a:r>
              <a:t>Reihenfolge abwechseln wg. </a:t>
            </a:r>
            <a:r>
              <a:rPr b="1"/>
              <a:t>Lern-</a:t>
            </a:r>
            <a:r>
              <a:t> und </a:t>
            </a:r>
            <a:r>
              <a:rPr b="1"/>
              <a:t>Ermüdungseffekt</a:t>
            </a:r>
          </a:p>
          <a:p>
            <a:pPr lvl="1"/>
            <a:r>
              <a:t>Randomisierung, Permutation, lat. Quadrat</a:t>
            </a:r>
          </a:p>
        </p:txBody>
      </p:sp>
      <p:sp>
        <p:nvSpPr>
          <p:cNvPr id="47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75" name="Tabelle"/>
          <p:cNvGraphicFramePr/>
          <p:nvPr/>
        </p:nvGraphicFramePr>
        <p:xfrm>
          <a:off x="978443" y="1255577"/>
          <a:ext cx="11076489" cy="1915150"/>
        </p:xfrm>
        <a:graphic xmlns:a="http://schemas.openxmlformats.org/drawingml/2006/main">
          <a:graphicData uri="http://schemas.openxmlformats.org/drawingml/2006/table">
            <a:tbl>
              <a:tblPr firstCol="1" firstRow="1" lastCol="0" lastRow="0" bandCol="0" bandRow="0" rtl="0">
                <a:tableStyleId>{8F44A2F1-9E1F-4B54-A3A2-5F16C0AD49E2}</a:tableStyleId>
              </a:tblPr>
              <a:tblGrid>
                <a:gridCol w="1416044"/>
                <a:gridCol w="2973526"/>
                <a:gridCol w="3152392"/>
                <a:gridCol w="3505949"/>
              </a:tblGrid>
              <a:tr h="628858">
                <a:tc>
                  <a:txBody>
                    <a:bodyPr/>
                    <a:lstStyle/>
                    <a:p>
                      <a:pPr marR="57799" algn="l" defTabSz="1295400">
                        <a:spcBef>
                          <a:spcPts val="900"/>
                        </a:spcBef>
                        <a:tabLst>
                          <a:tab pos="1295400" algn="l"/>
                        </a:tabLst>
                        <a:defRPr sz="3600"/>
                      </a:pPr>
                    </a:p>
                  </a:txBody>
                  <a:tcPr marL="50800" marR="50800" marT="50800" marB="50800" anchor="t" anchorCtr="0" horzOverflow="overflow">
                    <a:lnL w="28575">
                      <a:solidFill>
                        <a:srgbClr val="000000"/>
                      </a:solidFill>
                      <a:miter lim="400000"/>
                    </a:lnL>
                  </a:tcPr>
                </a:tc>
                <a:tc>
                  <a:txBody>
                    <a:bodyPr/>
                    <a:lstStyle/>
                    <a:p>
                      <a:pPr marR="57799" algn="l" defTabSz="1295400">
                        <a:spcBef>
                          <a:spcPts val="900"/>
                        </a:spcBef>
                        <a:tabLst>
                          <a:tab pos="1295400" algn="l"/>
                        </a:tabLst>
                        <a:defRPr sz="1800">
                          <a:uFillTx/>
                        </a:defRPr>
                      </a:pPr>
                      <a:r>
                        <a:rPr sz="3600">
                          <a:uFill>
                            <a:solidFill>
                              <a:srgbClr val="000000"/>
                            </a:solidFill>
                          </a:uFill>
                        </a:rPr>
                        <a:t>MMI1</a:t>
                      </a:r>
                    </a:p>
                  </a:txBody>
                  <a:tcPr marL="50800" marR="50800" marT="50800" marB="50800" anchor="t" anchorCtr="0" horzOverflow="overflow"/>
                </a:tc>
                <a:tc>
                  <a:txBody>
                    <a:bodyPr/>
                    <a:lstStyle/>
                    <a:p>
                      <a:pPr marR="57799" algn="l" defTabSz="1295400">
                        <a:spcBef>
                          <a:spcPts val="900"/>
                        </a:spcBef>
                        <a:tabLst>
                          <a:tab pos="1295400" algn="l"/>
                        </a:tabLst>
                        <a:defRPr sz="1800">
                          <a:uFillTx/>
                        </a:defRPr>
                      </a:pPr>
                      <a:r>
                        <a:rPr sz="3600">
                          <a:uFill>
                            <a:solidFill>
                              <a:srgbClr val="000000"/>
                            </a:solidFill>
                          </a:uFill>
                        </a:rPr>
                        <a:t>Analysis</a:t>
                      </a:r>
                    </a:p>
                  </a:txBody>
                  <a:tcPr marL="50800" marR="50800" marT="50800" marB="50800" anchor="t" anchorCtr="0" horzOverflow="overflow"/>
                </a:tc>
                <a:tc>
                  <a:txBody>
                    <a:bodyPr/>
                    <a:lstStyle/>
                    <a:p>
                      <a:pPr marR="57799" algn="l" defTabSz="1295400">
                        <a:spcBef>
                          <a:spcPts val="900"/>
                        </a:spcBef>
                        <a:tabLst>
                          <a:tab pos="1295400" algn="l"/>
                        </a:tabLst>
                        <a:defRPr sz="1800">
                          <a:uFillTx/>
                        </a:defRPr>
                      </a:pPr>
                      <a:r>
                        <a:rPr sz="3600">
                          <a:uFill>
                            <a:solidFill>
                              <a:srgbClr val="000000"/>
                            </a:solidFill>
                          </a:uFill>
                        </a:rPr>
                        <a:t>Algebra</a:t>
                      </a:r>
                    </a:p>
                  </a:txBody>
                  <a:tcPr marL="50800" marR="50800" marT="50800" marB="50800" anchor="t" anchorCtr="0" horzOverflow="overflow">
                    <a:lnR w="28575">
                      <a:solidFill>
                        <a:srgbClr val="000000"/>
                      </a:solidFill>
                      <a:miter lim="400000"/>
                    </a:lnR>
                  </a:tcPr>
                </a:tc>
              </a:tr>
              <a:tr h="628858">
                <a:tc>
                  <a:txBody>
                    <a:bodyPr/>
                    <a:lstStyle/>
                    <a:p>
                      <a:pPr marR="57799" algn="l" defTabSz="1295400">
                        <a:spcBef>
                          <a:spcPts val="900"/>
                        </a:spcBef>
                        <a:tabLst>
                          <a:tab pos="1295400" algn="l"/>
                        </a:tabLst>
                        <a:defRPr sz="1800">
                          <a:uFillTx/>
                        </a:defRPr>
                      </a:pPr>
                      <a:r>
                        <a:rPr sz="3600">
                          <a:uFill>
                            <a:solidFill>
                              <a:srgbClr val="000000"/>
                            </a:solidFill>
                          </a:uFill>
                        </a:rPr>
                        <a:t>Ja</a:t>
                      </a:r>
                    </a:p>
                  </a:txBody>
                  <a:tcPr marL="50800" marR="50800" marT="50800" marB="50800" anchor="t" anchorCtr="0" horzOverflow="overflow"/>
                </a:tc>
                <a:tc>
                  <a:txBody>
                    <a:bodyPr/>
                    <a:lstStyle/>
                    <a:p>
                      <a:pPr marR="57799" algn="l" defTabSz="1295400">
                        <a:spcBef>
                          <a:spcPts val="900"/>
                        </a:spcBef>
                        <a:tabLst>
                          <a:tab pos="1295400" algn="l"/>
                        </a:tabLst>
                        <a:defRPr sz="1800">
                          <a:uFillTx/>
                        </a:defRPr>
                      </a:pPr>
                      <a:r>
                        <a:rPr sz="3600">
                          <a:uFill>
                            <a:solidFill>
                              <a:srgbClr val="000000"/>
                            </a:solidFill>
                          </a:uFill>
                        </a:rPr>
                        <a:t>Bedingung 1</a:t>
                      </a:r>
                    </a:p>
                  </a:txBody>
                  <a:tcPr marL="50800" marR="50800" marT="50800" marB="50800" anchor="t" anchorCtr="0" horzOverflow="overflow"/>
                </a:tc>
                <a:tc>
                  <a:txBody>
                    <a:bodyPr/>
                    <a:lstStyle/>
                    <a:p>
                      <a:pPr marR="57799" algn="l" defTabSz="1295400">
                        <a:spcBef>
                          <a:spcPts val="900"/>
                        </a:spcBef>
                        <a:tabLst>
                          <a:tab pos="1295400" algn="l"/>
                        </a:tabLst>
                        <a:defRPr sz="1800">
                          <a:uFillTx/>
                        </a:defRPr>
                      </a:pPr>
                      <a:r>
                        <a:rPr sz="3600">
                          <a:uFill>
                            <a:solidFill>
                              <a:srgbClr val="000000"/>
                            </a:solidFill>
                          </a:uFill>
                        </a:rPr>
                        <a:t>Bedingung 2</a:t>
                      </a:r>
                    </a:p>
                  </a:txBody>
                  <a:tcPr marL="50800" marR="50800" marT="50800" marB="50800" anchor="t" anchorCtr="0" horzOverflow="overflow"/>
                </a:tc>
                <a:tc>
                  <a:txBody>
                    <a:bodyPr/>
                    <a:lstStyle/>
                    <a:p>
                      <a:pPr marR="57799" algn="l" defTabSz="1295400">
                        <a:spcBef>
                          <a:spcPts val="900"/>
                        </a:spcBef>
                        <a:tabLst>
                          <a:tab pos="1295400" algn="l"/>
                        </a:tabLst>
                        <a:defRPr sz="1800">
                          <a:uFillTx/>
                        </a:defRPr>
                      </a:pPr>
                      <a:r>
                        <a:rPr sz="3600">
                          <a:uFill>
                            <a:solidFill>
                              <a:srgbClr val="000000"/>
                            </a:solidFill>
                          </a:uFill>
                        </a:rPr>
                        <a:t>Bedingung 3</a:t>
                      </a:r>
                    </a:p>
                  </a:txBody>
                  <a:tcPr marL="50800" marR="50800" marT="50800" marB="50800" anchor="t" anchorCtr="0" horzOverflow="overflow">
                    <a:lnR w="28575">
                      <a:solidFill>
                        <a:srgbClr val="000000"/>
                      </a:solidFill>
                      <a:miter lim="400000"/>
                    </a:lnR>
                  </a:tcPr>
                </a:tc>
              </a:tr>
              <a:tr h="628858">
                <a:tc>
                  <a:txBody>
                    <a:bodyPr/>
                    <a:lstStyle/>
                    <a:p>
                      <a:pPr marR="57799" algn="l" defTabSz="1295400">
                        <a:spcBef>
                          <a:spcPts val="900"/>
                        </a:spcBef>
                        <a:tabLst>
                          <a:tab pos="1295400" algn="l"/>
                        </a:tabLst>
                        <a:defRPr sz="1800">
                          <a:uFillTx/>
                        </a:defRPr>
                      </a:pPr>
                      <a:r>
                        <a:rPr sz="3600">
                          <a:uFill>
                            <a:solidFill>
                              <a:srgbClr val="000000"/>
                            </a:solidFill>
                          </a:uFill>
                        </a:rPr>
                        <a:t>Nein</a:t>
                      </a:r>
                    </a:p>
                  </a:txBody>
                  <a:tcPr marL="50800" marR="50800" marT="50800" marB="50800" anchor="t" anchorCtr="0" horzOverflow="overflow">
                    <a:lnB w="28575">
                      <a:solidFill>
                        <a:srgbClr val="000000"/>
                      </a:solidFill>
                      <a:miter lim="400000"/>
                    </a:lnB>
                  </a:tcPr>
                </a:tc>
                <a:tc>
                  <a:txBody>
                    <a:bodyPr/>
                    <a:lstStyle/>
                    <a:p>
                      <a:pPr marR="57799" algn="l" defTabSz="1295400">
                        <a:spcBef>
                          <a:spcPts val="900"/>
                        </a:spcBef>
                        <a:tabLst>
                          <a:tab pos="1295400" algn="l"/>
                        </a:tabLst>
                        <a:defRPr sz="1800">
                          <a:uFillTx/>
                        </a:defRPr>
                      </a:pPr>
                      <a:r>
                        <a:rPr sz="3600">
                          <a:uFill>
                            <a:solidFill>
                              <a:srgbClr val="000000"/>
                            </a:solidFill>
                          </a:uFill>
                        </a:rPr>
                        <a:t>Bedingung 4</a:t>
                      </a:r>
                    </a:p>
                  </a:txBody>
                  <a:tcPr marL="50800" marR="50800" marT="50800" marB="50800" anchor="t" anchorCtr="0" horzOverflow="overflow">
                    <a:lnB w="28575">
                      <a:solidFill>
                        <a:srgbClr val="000000"/>
                      </a:solidFill>
                      <a:miter lim="400000"/>
                    </a:lnB>
                  </a:tcPr>
                </a:tc>
                <a:tc>
                  <a:txBody>
                    <a:bodyPr/>
                    <a:lstStyle/>
                    <a:p>
                      <a:pPr marR="57799" algn="l" defTabSz="1295400">
                        <a:spcBef>
                          <a:spcPts val="900"/>
                        </a:spcBef>
                        <a:tabLst>
                          <a:tab pos="1295400" algn="l"/>
                        </a:tabLst>
                        <a:defRPr sz="1800">
                          <a:uFillTx/>
                        </a:defRPr>
                      </a:pPr>
                      <a:r>
                        <a:rPr sz="3600">
                          <a:uFill>
                            <a:solidFill>
                              <a:srgbClr val="000000"/>
                            </a:solidFill>
                          </a:uFill>
                        </a:rPr>
                        <a:t>Bedingung 5</a:t>
                      </a:r>
                    </a:p>
                  </a:txBody>
                  <a:tcPr marL="50800" marR="50800" marT="50800" marB="50800" anchor="t" anchorCtr="0" horzOverflow="overflow">
                    <a:lnB w="28575">
                      <a:solidFill>
                        <a:srgbClr val="000000"/>
                      </a:solidFill>
                      <a:miter lim="400000"/>
                    </a:lnB>
                  </a:tcPr>
                </a:tc>
                <a:tc>
                  <a:txBody>
                    <a:bodyPr/>
                    <a:lstStyle/>
                    <a:p>
                      <a:pPr marR="57799" algn="l" defTabSz="1295400">
                        <a:spcBef>
                          <a:spcPts val="900"/>
                        </a:spcBef>
                        <a:tabLst>
                          <a:tab pos="1295400" algn="l"/>
                        </a:tabLst>
                        <a:defRPr sz="1800">
                          <a:uFillTx/>
                        </a:defRPr>
                      </a:pPr>
                      <a:r>
                        <a:rPr sz="3600">
                          <a:uFill>
                            <a:solidFill>
                              <a:srgbClr val="000000"/>
                            </a:solidFill>
                          </a:uFill>
                        </a:rPr>
                        <a:t>Bedingung 6</a:t>
                      </a:r>
                    </a:p>
                  </a:txBody>
                  <a:tcPr marL="50800" marR="50800" marT="50800" marB="50800" anchor="t" anchorCtr="0" horzOverflow="overflow">
                    <a:lnR w="28575">
                      <a:solidFill>
                        <a:srgbClr val="000000"/>
                      </a:solidFill>
                      <a:miter lim="400000"/>
                    </a:lnR>
                    <a:lnB w="28575">
                      <a:solidFill>
                        <a:srgbClr val="000000"/>
                      </a:solidFill>
                      <a:miter lim="400000"/>
                    </a:lnB>
                  </a:tcPr>
                </a:tc>
              </a:tr>
            </a:tbl>
          </a:graphicData>
        </a:graphic>
      </p:graphicFrame>
      <p:pic>
        <p:nvPicPr>
          <p:cNvPr id="476" name="Bildschirmfoto 2014-07-02 um 23.47.24.png" descr="Bildschirmfoto 2014-07-02 um 23.47.24.png"/>
          <p:cNvPicPr>
            <a:picLocks noChangeAspect="1"/>
          </p:cNvPicPr>
          <p:nvPr/>
        </p:nvPicPr>
        <p:blipFill>
          <a:blip r:embed="rId3">
            <a:extLst/>
          </a:blip>
          <a:stretch>
            <a:fillRect/>
          </a:stretch>
        </p:blipFill>
        <p:spPr>
          <a:xfrm>
            <a:off x="4543048" y="6914194"/>
            <a:ext cx="8321964" cy="2544020"/>
          </a:xfrm>
          <a:prstGeom prst="rect">
            <a:avLst/>
          </a:prstGeom>
          <a:ln w="3175"/>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0"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48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82" name="Zum Bearbeiten doppelklicken"/>
          <p:cNvSpPr txBox="1"/>
          <p:nvPr>
            <p:ph type="title"/>
          </p:nvPr>
        </p:nvSpPr>
        <p:spPr>
          <a:prstGeom prst="rect">
            <a:avLst/>
          </a:prstGeom>
        </p:spPr>
        <p:txBody>
          <a:bodyPr/>
          <a:lstStyle/>
          <a:p>
            <a:pPr/>
          </a:p>
        </p:txBody>
      </p:sp>
      <p:sp>
        <p:nvSpPr>
          <p:cNvPr id="48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84" name="frequenzdiagramm.pdf" descr="frequenzdiagramm.pdf"/>
          <p:cNvPicPr>
            <a:picLocks noChangeAspect="1"/>
          </p:cNvPicPr>
          <p:nvPr/>
        </p:nvPicPr>
        <p:blipFill>
          <a:blip r:embed="rId3">
            <a:extLst/>
          </a:blip>
          <a:stretch>
            <a:fillRect/>
          </a:stretch>
        </p:blipFill>
        <p:spPr>
          <a:xfrm>
            <a:off x="203200" y="5804279"/>
            <a:ext cx="12598400" cy="2031221"/>
          </a:xfrm>
          <a:prstGeom prst="rect">
            <a:avLst/>
          </a:prstGeom>
          <a:ln w="3175"/>
        </p:spPr>
      </p:pic>
      <p:pic>
        <p:nvPicPr>
          <p:cNvPr id="485" name="Histogramm.pdf" descr="Histogramm.pdf"/>
          <p:cNvPicPr>
            <a:picLocks noChangeAspect="1"/>
          </p:cNvPicPr>
          <p:nvPr/>
        </p:nvPicPr>
        <p:blipFill>
          <a:blip r:embed="rId4">
            <a:extLst/>
          </a:blip>
          <a:stretch>
            <a:fillRect/>
          </a:stretch>
        </p:blipFill>
        <p:spPr>
          <a:xfrm>
            <a:off x="203200" y="141369"/>
            <a:ext cx="12598400" cy="5631657"/>
          </a:xfrm>
          <a:prstGeom prst="rect">
            <a:avLst/>
          </a:prstGeom>
          <a:ln w="3175"/>
        </p:spPr>
      </p:pic>
      <p:pic>
        <p:nvPicPr>
          <p:cNvPr id="486" name="Balken.pdf" descr="Balken.pdf"/>
          <p:cNvPicPr>
            <a:picLocks noChangeAspect="1"/>
          </p:cNvPicPr>
          <p:nvPr/>
        </p:nvPicPr>
        <p:blipFill>
          <a:blip r:embed="rId5">
            <a:extLst/>
          </a:blip>
          <a:stretch>
            <a:fillRect/>
          </a:stretch>
        </p:blipFill>
        <p:spPr>
          <a:xfrm>
            <a:off x="203200" y="7870883"/>
            <a:ext cx="12598400" cy="1591168"/>
          </a:xfrm>
          <a:prstGeom prst="rect">
            <a:avLst/>
          </a:prstGeom>
          <a:ln w="3175"/>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0"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49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92" name="Zum Bearbeiten doppelklicken"/>
          <p:cNvSpPr txBox="1"/>
          <p:nvPr>
            <p:ph type="title"/>
          </p:nvPr>
        </p:nvSpPr>
        <p:spPr>
          <a:prstGeom prst="rect">
            <a:avLst/>
          </a:prstGeom>
        </p:spPr>
        <p:txBody>
          <a:bodyPr/>
          <a:lstStyle/>
          <a:p>
            <a:pPr/>
          </a:p>
        </p:txBody>
      </p:sp>
      <p:sp>
        <p:nvSpPr>
          <p:cNvPr id="493" name="Zum Bearbeiten doppelklicken"/>
          <p:cNvSpPr txBox="1"/>
          <p:nvPr>
            <p:ph type="body" idx="1"/>
          </p:nvPr>
        </p:nvSpPr>
        <p:spPr>
          <a:prstGeom prst="rect">
            <a:avLst/>
          </a:prstGeom>
        </p:spPr>
        <p:txBody>
          <a:bodyPr/>
          <a:lstStyle/>
          <a:p>
            <a:pPr/>
          </a:p>
        </p:txBody>
      </p:sp>
      <p:sp>
        <p:nvSpPr>
          <p:cNvPr id="49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95" name="likertplot2.pdf" descr="likertplot2.pdf"/>
          <p:cNvPicPr>
            <a:picLocks noChangeAspect="1"/>
          </p:cNvPicPr>
          <p:nvPr/>
        </p:nvPicPr>
        <p:blipFill>
          <a:blip r:embed="rId3">
            <a:extLst/>
          </a:blip>
          <a:stretch>
            <a:fillRect/>
          </a:stretch>
        </p:blipFill>
        <p:spPr>
          <a:xfrm>
            <a:off x="203200" y="3391673"/>
            <a:ext cx="12598400" cy="3747845"/>
          </a:xfrm>
          <a:prstGeom prst="rect">
            <a:avLst/>
          </a:prstGeom>
          <a:ln w="3175"/>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9"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5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01" name="Deskriptive Statistik"/>
          <p:cNvSpPr txBox="1"/>
          <p:nvPr>
            <p:ph type="title"/>
          </p:nvPr>
        </p:nvSpPr>
        <p:spPr>
          <a:prstGeom prst="rect">
            <a:avLst/>
          </a:prstGeom>
        </p:spPr>
        <p:txBody>
          <a:bodyPr/>
          <a:lstStyle/>
          <a:p>
            <a:pPr/>
            <a:r>
              <a:t>Deskriptive Statistik</a:t>
            </a:r>
          </a:p>
        </p:txBody>
      </p:sp>
      <p:sp>
        <p:nvSpPr>
          <p:cNvPr id="502" name="nominale Daten: Modus (2, 4, 5, 5, 5, 5, 5) = 5…"/>
          <p:cNvSpPr txBox="1"/>
          <p:nvPr>
            <p:ph type="body" idx="1"/>
          </p:nvPr>
        </p:nvSpPr>
        <p:spPr>
          <a:xfrm>
            <a:off x="203200" y="2995709"/>
            <a:ext cx="12598400" cy="6362396"/>
          </a:xfrm>
          <a:prstGeom prst="rect">
            <a:avLst/>
          </a:prstGeom>
        </p:spPr>
        <p:txBody>
          <a:bodyPr/>
          <a:lstStyle/>
          <a:p>
            <a:pPr/>
            <a:r>
              <a:t>nominale Daten: Modus (2, 4, 5, 5, 5, 5, 5) = 5</a:t>
            </a:r>
          </a:p>
          <a:p>
            <a:pPr/>
            <a:r>
              <a:t>ordinale Daten: Median (2, 4, 5, 5, 5, 5, 5) = 5</a:t>
            </a:r>
          </a:p>
          <a:p>
            <a:pPr/>
            <a:r>
              <a:t>kardinale Daten: Mittelwert (2, 4, 5, 5, 5, 5, 5) = 31/7 = 4,42</a:t>
            </a:r>
          </a:p>
          <a:p>
            <a:pPr/>
            <a:r>
              <a:t>Standardabweichung: </a:t>
            </a:r>
          </a:p>
          <a:p>
            <a:pPr lvl="1"/>
            <a:r>
              <a:t>Median(1,2,3,4,5) = Median(3,3,3,3,3) = 3</a:t>
            </a:r>
          </a:p>
          <a:p>
            <a:pPr lvl="1"/>
            <a:r>
              <a:t>Mittelwert(1,2,3,4,5) = Mittelwert(3,3,3,3,3) = 3</a:t>
            </a:r>
          </a:p>
          <a:p>
            <a:pPr lvl="1"/>
            <a:r>
              <a:t>σ(1,2,3,4,5)=1,58 </a:t>
            </a:r>
          </a:p>
          <a:p>
            <a:pPr lvl="1"/>
            <a:r>
              <a:t>σ(3,3,3,3,3)=0,0</a:t>
            </a:r>
          </a:p>
        </p:txBody>
      </p:sp>
      <p:sp>
        <p:nvSpPr>
          <p:cNvPr id="50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04" name="Bildschirmfoto 2014-07-03 um 00.33.23.png" descr="Bildschirmfoto 2014-07-03 um 00.33.23.png"/>
          <p:cNvPicPr>
            <a:picLocks noChangeAspect="1"/>
          </p:cNvPicPr>
          <p:nvPr/>
        </p:nvPicPr>
        <p:blipFill>
          <a:blip r:embed="rId3">
            <a:extLst/>
          </a:blip>
          <a:stretch>
            <a:fillRect/>
          </a:stretch>
        </p:blipFill>
        <p:spPr>
          <a:xfrm>
            <a:off x="132506" y="8127555"/>
            <a:ext cx="4673601" cy="965201"/>
          </a:xfrm>
          <a:prstGeom prst="rect">
            <a:avLst/>
          </a:prstGeom>
          <a:ln w="3175"/>
        </p:spPr>
      </p:pic>
      <p:pic>
        <p:nvPicPr>
          <p:cNvPr id="505" name="errorbars.pdf" descr="errorbars.pdf"/>
          <p:cNvPicPr>
            <a:picLocks noChangeAspect="1"/>
          </p:cNvPicPr>
          <p:nvPr/>
        </p:nvPicPr>
        <p:blipFill>
          <a:blip r:embed="rId4">
            <a:extLst/>
          </a:blip>
          <a:stretch>
            <a:fillRect/>
          </a:stretch>
        </p:blipFill>
        <p:spPr>
          <a:xfrm>
            <a:off x="5460602" y="7166927"/>
            <a:ext cx="7310274" cy="2058121"/>
          </a:xfrm>
          <a:prstGeom prst="rect">
            <a:avLst/>
          </a:prstGeom>
          <a:ln w="3175"/>
        </p:spPr>
      </p:pic>
      <p:pic>
        <p:nvPicPr>
          <p:cNvPr id="506" name="Histogramm.pdf" descr="Histogramm.pdf"/>
          <p:cNvPicPr>
            <a:picLocks noChangeAspect="1"/>
          </p:cNvPicPr>
          <p:nvPr/>
        </p:nvPicPr>
        <p:blipFill>
          <a:blip r:embed="rId5">
            <a:extLst/>
          </a:blip>
          <a:stretch>
            <a:fillRect/>
          </a:stretch>
        </p:blipFill>
        <p:spPr>
          <a:xfrm>
            <a:off x="6927752" y="125490"/>
            <a:ext cx="5950359" cy="2659891"/>
          </a:xfrm>
          <a:prstGeom prst="rect">
            <a:avLst/>
          </a:prstGeom>
          <a:ln w="3175"/>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51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12" name="Hypothesen und Signifikanz"/>
          <p:cNvSpPr txBox="1"/>
          <p:nvPr>
            <p:ph type="title"/>
          </p:nvPr>
        </p:nvSpPr>
        <p:spPr>
          <a:prstGeom prst="rect">
            <a:avLst/>
          </a:prstGeom>
        </p:spPr>
        <p:txBody>
          <a:bodyPr/>
          <a:lstStyle/>
          <a:p>
            <a:pPr/>
            <a:r>
              <a:t>Hypothesen und Signifikanz</a:t>
            </a:r>
          </a:p>
        </p:txBody>
      </p:sp>
      <p:sp>
        <p:nvSpPr>
          <p:cNvPr id="513" name="H: Übungsteilnehmer erzielen bessere Noten in der Klausur.…"/>
          <p:cNvSpPr txBox="1"/>
          <p:nvPr>
            <p:ph type="body" idx="1"/>
          </p:nvPr>
        </p:nvSpPr>
        <p:spPr>
          <a:prstGeom prst="rect">
            <a:avLst/>
          </a:prstGeom>
        </p:spPr>
        <p:txBody>
          <a:bodyPr/>
          <a:lstStyle/>
          <a:p>
            <a:pPr marL="356468" indent="-315828">
              <a:defRPr sz="3500"/>
            </a:pPr>
            <a:r>
              <a:t>H: Übungsteilnehmer erzielen bessere Noten in der Klausur.</a:t>
            </a:r>
          </a:p>
          <a:p>
            <a:pPr marL="356468" indent="-315828">
              <a:defRPr sz="3500"/>
            </a:pPr>
            <a:r>
              <a:t>H</a:t>
            </a:r>
            <a:r>
              <a:rPr baseline="-5999"/>
              <a:t>0</a:t>
            </a:r>
            <a:r>
              <a:t>: Übungsteilnehmer und Nichtteilnehmer erzielen im Mittelwert die gleichen Noten in der Klausur.</a:t>
            </a:r>
          </a:p>
          <a:p>
            <a:pPr marL="356468" indent="-315828">
              <a:defRPr sz="3500"/>
            </a:pPr>
          </a:p>
          <a:p>
            <a:pPr marL="356468" indent="-315828">
              <a:defRPr sz="3500"/>
            </a:pPr>
            <a:r>
              <a:t>Effektgröße = Unterschied der Mittelwerte (vorher unbekannt)</a:t>
            </a:r>
          </a:p>
          <a:p>
            <a:pPr marL="356468" indent="-315828">
              <a:defRPr sz="3500"/>
            </a:pPr>
          </a:p>
          <a:p>
            <a:pPr marL="356468" indent="-315828">
              <a:defRPr sz="3500"/>
            </a:pPr>
            <a:r>
              <a:t>Problem: Effektgröße nicht vorhersagbar, daher H schwer exakter zu formulieren</a:t>
            </a:r>
          </a:p>
          <a:p>
            <a:pPr marL="356468" indent="-315828">
              <a:defRPr sz="3500"/>
            </a:pPr>
          </a:p>
          <a:p>
            <a:pPr marL="356468" indent="-315828">
              <a:defRPr sz="3500"/>
            </a:pPr>
            <a:r>
              <a:t>Trick: statt H zu beweisen H</a:t>
            </a:r>
            <a:r>
              <a:rPr baseline="-5999"/>
              <a:t>0</a:t>
            </a:r>
            <a:r>
              <a:t> widerlegen, damit ist automatisch H bewiesen, unabh. von der Effektgröße.</a:t>
            </a:r>
          </a:p>
        </p:txBody>
      </p:sp>
      <p:sp>
        <p:nvSpPr>
          <p:cNvPr id="51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6"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51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18" name="Signifikanztests (Bsp. t-Test)"/>
          <p:cNvSpPr txBox="1"/>
          <p:nvPr>
            <p:ph type="title"/>
          </p:nvPr>
        </p:nvSpPr>
        <p:spPr>
          <a:prstGeom prst="rect">
            <a:avLst/>
          </a:prstGeom>
        </p:spPr>
        <p:txBody>
          <a:bodyPr/>
          <a:lstStyle/>
          <a:p>
            <a:pPr/>
            <a:r>
              <a:t>Signifikanztests (Bsp. t-Test)</a:t>
            </a:r>
          </a:p>
        </p:txBody>
      </p:sp>
      <p:sp>
        <p:nvSpPr>
          <p:cNvPr id="519" name="Eingabe: 2 Datenreihen…"/>
          <p:cNvSpPr txBox="1"/>
          <p:nvPr>
            <p:ph type="body" idx="1"/>
          </p:nvPr>
        </p:nvSpPr>
        <p:spPr>
          <a:prstGeom prst="rect">
            <a:avLst/>
          </a:prstGeom>
        </p:spPr>
        <p:txBody>
          <a:bodyPr/>
          <a:lstStyle/>
          <a:p>
            <a:pPr/>
            <a:r>
              <a:t>Eingabe: 2 Datenreihen</a:t>
            </a:r>
          </a:p>
          <a:p>
            <a:pPr/>
            <a:r>
              <a:t>Ausgabe: Wahrscheinlicheitswert p zw. 0 und 1</a:t>
            </a:r>
          </a:p>
          <a:p>
            <a:pPr lvl="1"/>
            <a:r>
              <a:t>Wahrscheinlichkeit, dass beide Reihen in Wirklichkeit den gleichen Mittelwert haben</a:t>
            </a:r>
          </a:p>
          <a:p>
            <a:pPr lvl="1"/>
          </a:p>
          <a:p>
            <a:pPr/>
            <a:r>
              <a:t>Signifikanzniveau z.B. 0,05 (= 5%) oder auch 0,01, 0,001</a:t>
            </a:r>
          </a:p>
          <a:p>
            <a:pPr/>
          </a:p>
          <a:p>
            <a:pPr/>
            <a:r>
              <a:t>Falls p &lt; 0,05 spricht man von einem signifikanten Unterschied zwischen den Datenreihen.</a:t>
            </a:r>
          </a:p>
          <a:p>
            <a:pPr/>
          </a:p>
          <a:p>
            <a:pPr/>
            <a:r>
              <a:t>verschiedene Tests für versch. Exp. Designs</a:t>
            </a:r>
          </a:p>
        </p:txBody>
      </p:sp>
      <p:sp>
        <p:nvSpPr>
          <p:cNvPr id="52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2"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52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24" name="Feldstudie vs. Laborstudie"/>
          <p:cNvSpPr txBox="1"/>
          <p:nvPr>
            <p:ph type="title"/>
          </p:nvPr>
        </p:nvSpPr>
        <p:spPr>
          <a:prstGeom prst="rect">
            <a:avLst/>
          </a:prstGeom>
        </p:spPr>
        <p:txBody>
          <a:bodyPr/>
          <a:lstStyle/>
          <a:p>
            <a:pPr/>
            <a:r>
              <a:t>Feldstudie vs. Laborstudie</a:t>
            </a:r>
          </a:p>
        </p:txBody>
      </p:sp>
      <p:sp>
        <p:nvSpPr>
          <p:cNvPr id="525" name="Externe Validität…"/>
          <p:cNvSpPr txBox="1"/>
          <p:nvPr>
            <p:ph type="body" sz="quarter" idx="1"/>
          </p:nvPr>
        </p:nvSpPr>
        <p:spPr>
          <a:xfrm>
            <a:off x="203200" y="5474873"/>
            <a:ext cx="6368740" cy="3883232"/>
          </a:xfrm>
          <a:prstGeom prst="rect">
            <a:avLst/>
          </a:prstGeom>
        </p:spPr>
        <p:txBody>
          <a:bodyPr/>
          <a:lstStyle/>
          <a:p>
            <a:pPr/>
            <a:r>
              <a:t>Externe Validität</a:t>
            </a:r>
          </a:p>
          <a:p>
            <a:pPr/>
            <a:r>
              <a:t>Interne Validität</a:t>
            </a:r>
          </a:p>
          <a:p>
            <a:pPr/>
            <a:r>
              <a:t>Aufwand</a:t>
            </a:r>
          </a:p>
        </p:txBody>
      </p:sp>
      <p:sp>
        <p:nvSpPr>
          <p:cNvPr id="52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27" name="usability_lab1.png" descr="usability_lab1.png"/>
          <p:cNvPicPr>
            <a:picLocks noChangeAspect="0"/>
          </p:cNvPicPr>
          <p:nvPr/>
        </p:nvPicPr>
        <p:blipFill>
          <a:blip r:embed="rId3">
            <a:extLst/>
          </a:blip>
          <a:stretch>
            <a:fillRect/>
          </a:stretch>
        </p:blipFill>
        <p:spPr>
          <a:xfrm>
            <a:off x="6793079" y="5426043"/>
            <a:ext cx="5238772" cy="3302325"/>
          </a:xfrm>
          <a:prstGeom prst="rect">
            <a:avLst/>
          </a:prstGeom>
          <a:ln w="3175">
            <a:miter lim="400000"/>
          </a:ln>
        </p:spPr>
      </p:pic>
      <p:pic>
        <p:nvPicPr>
          <p:cNvPr id="528" name="usability_lab2.jpg" descr="usability_lab2.jpg"/>
          <p:cNvPicPr>
            <a:picLocks noChangeAspect="0"/>
          </p:cNvPicPr>
          <p:nvPr/>
        </p:nvPicPr>
        <p:blipFill>
          <a:blip r:embed="rId4">
            <a:extLst/>
          </a:blip>
          <a:stretch>
            <a:fillRect/>
          </a:stretch>
        </p:blipFill>
        <p:spPr>
          <a:xfrm>
            <a:off x="6793079" y="1542265"/>
            <a:ext cx="5238772" cy="3590490"/>
          </a:xfrm>
          <a:prstGeom prst="rect">
            <a:avLst/>
          </a:prstGeom>
          <a:ln w="3175">
            <a:miter lim="400000"/>
          </a:ln>
        </p:spPr>
      </p:pic>
      <p:sp>
        <p:nvSpPr>
          <p:cNvPr id="529" name="Source: www.xperienceconsulting.com"/>
          <p:cNvSpPr txBox="1"/>
          <p:nvPr/>
        </p:nvSpPr>
        <p:spPr>
          <a:xfrm>
            <a:off x="6945031" y="8725404"/>
            <a:ext cx="4934868"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Source: </a:t>
            </a:r>
            <a:r>
              <a:rPr>
                <a:hlinkClick r:id="rId5" invalidUrl="" action="" tgtFrame="" tooltip="" history="1" highlightClick="0" endSnd="0"/>
              </a:rPr>
              <a:t>www.xperienceconsulting.com</a:t>
            </a:r>
          </a:p>
        </p:txBody>
      </p:sp>
      <p:pic>
        <p:nvPicPr>
          <p:cNvPr id="530" name="Gruppe_Praxisteam.png" descr="Gruppe_Praxisteam.png"/>
          <p:cNvPicPr>
            <a:picLocks noChangeAspect="1"/>
          </p:cNvPicPr>
          <p:nvPr/>
        </p:nvPicPr>
        <p:blipFill>
          <a:blip r:embed="rId6">
            <a:extLst/>
          </a:blip>
          <a:stretch>
            <a:fillRect/>
          </a:stretch>
        </p:blipFill>
        <p:spPr>
          <a:xfrm>
            <a:off x="614839" y="1542265"/>
            <a:ext cx="5379730" cy="3590490"/>
          </a:xfrm>
          <a:prstGeom prst="rect">
            <a:avLst/>
          </a:prstGeom>
          <a:ln w="3175"/>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Butz, Krüger, Völkel: Mensch-Maschine-Interaktion, Kapitel 13 - Evaluatio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13 - Evaluation			       		      Folie</a:t>
            </a:r>
          </a:p>
        </p:txBody>
      </p:sp>
      <p:sp>
        <p:nvSpPr>
          <p:cNvPr id="53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36" name="Langzeit- und Tagebuchstudien"/>
          <p:cNvSpPr txBox="1"/>
          <p:nvPr>
            <p:ph type="title"/>
          </p:nvPr>
        </p:nvSpPr>
        <p:spPr>
          <a:prstGeom prst="rect">
            <a:avLst/>
          </a:prstGeom>
        </p:spPr>
        <p:txBody>
          <a:bodyPr/>
          <a:lstStyle/>
          <a:p>
            <a:pPr/>
            <a:r>
              <a:t>Langzeit- und Tagebuchstudien</a:t>
            </a:r>
          </a:p>
        </p:txBody>
      </p:sp>
      <p:sp>
        <p:nvSpPr>
          <p:cNvPr id="53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8" name="Bild" descr="Bild"/>
          <p:cNvPicPr>
            <a:picLocks noChangeAspect="1"/>
          </p:cNvPicPr>
          <p:nvPr/>
        </p:nvPicPr>
        <p:blipFill>
          <a:blip r:embed="rId3">
            <a:extLst/>
          </a:blip>
          <a:stretch>
            <a:fillRect/>
          </a:stretch>
        </p:blipFill>
        <p:spPr>
          <a:xfrm>
            <a:off x="1225636" y="1308023"/>
            <a:ext cx="10553528" cy="7915146"/>
          </a:xfrm>
          <a:prstGeom prst="rect">
            <a:avLst/>
          </a:prstGeom>
          <a:ln w="3175"/>
        </p:spPr>
      </p:pic>
      <p:sp>
        <p:nvSpPr>
          <p:cNvPr id="539" name="http://www.hcii.cmu.edu/M-HCI/2011/BOA-PlanningTools/images/diary_study.jpg"/>
          <p:cNvSpPr txBox="1"/>
          <p:nvPr/>
        </p:nvSpPr>
        <p:spPr>
          <a:xfrm>
            <a:off x="5300052" y="9282600"/>
            <a:ext cx="2404696"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http://www.hcii.cmu.edu/M-HCI/2011/BOA-PlanningTools/images/diary_study.jpg</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