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jpe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2.jpe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media1.mov" ContentType="video/unknown"/>
  <Override PartName="/ppt/notesSlides/notesSlide13.xml" ContentType="application/vnd.openxmlformats-officedocument.presentationml.notesSlide+xml"/>
  <Override PartName="/ppt/media/image3.jpe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media1.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1pPr>
    <a:lvl2pPr marL="57799" marR="57799" indent="3429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2pPr>
    <a:lvl3pPr marL="57799" marR="57799" indent="6858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3pPr>
    <a:lvl4pPr marL="57799" marR="57799" indent="10287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4pPr>
    <a:lvl5pPr marL="57799" marR="57799" indent="13716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5pPr>
    <a:lvl6pPr marL="57799" marR="57799" indent="17145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6pPr>
    <a:lvl7pPr marL="57799" marR="57799" indent="20574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7pPr>
    <a:lvl8pPr marL="57799" marR="57799" indent="24003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8pPr>
    <a:lvl9pPr marL="57799" marR="57799" indent="274320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Ref idx="minor">
          <a:srgbClr val="000000"/>
        </a:fontRef>
        <a:srgbClr val="000000"/>
      </a:tcTxStyle>
      <a:tcStyle>
        <a:tcBdr>
          <a:left>
            <a:ln w="28575"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8575"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8575"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1" name="Shape 21"/>
          <p:cNvSpPr/>
          <p:nvPr>
            <p:ph type="sldImg"/>
          </p:nvPr>
        </p:nvSpPr>
        <p:spPr>
          <a:xfrm>
            <a:off x="1143000" y="685800"/>
            <a:ext cx="4572000" cy="3429000"/>
          </a:xfrm>
          <a:prstGeom prst="rect">
            <a:avLst/>
          </a:prstGeom>
        </p:spPr>
        <p:txBody>
          <a:bodyPr/>
          <a:lstStyle/>
          <a:p>
            <a:pPr/>
          </a:p>
        </p:txBody>
      </p:sp>
      <p:sp>
        <p:nvSpPr>
          <p:cNvPr id="22" name="Shape 2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825500" latinLnBrk="0">
      <a:defRPr sz="1500">
        <a:latin typeface="+mn-lt"/>
        <a:ea typeface="+mn-ea"/>
        <a:cs typeface="+mn-cs"/>
        <a:sym typeface="Arial"/>
      </a:defRPr>
    </a:lvl1pPr>
    <a:lvl2pPr indent="228600" defTabSz="825500" latinLnBrk="0">
      <a:defRPr sz="1500">
        <a:latin typeface="+mn-lt"/>
        <a:ea typeface="+mn-ea"/>
        <a:cs typeface="+mn-cs"/>
        <a:sym typeface="Arial"/>
      </a:defRPr>
    </a:lvl2pPr>
    <a:lvl3pPr indent="457200" defTabSz="825500" latinLnBrk="0">
      <a:defRPr sz="1500">
        <a:latin typeface="+mn-lt"/>
        <a:ea typeface="+mn-ea"/>
        <a:cs typeface="+mn-cs"/>
        <a:sym typeface="Arial"/>
      </a:defRPr>
    </a:lvl3pPr>
    <a:lvl4pPr indent="685800" defTabSz="825500" latinLnBrk="0">
      <a:defRPr sz="1500">
        <a:latin typeface="+mn-lt"/>
        <a:ea typeface="+mn-ea"/>
        <a:cs typeface="+mn-cs"/>
        <a:sym typeface="Arial"/>
      </a:defRPr>
    </a:lvl4pPr>
    <a:lvl5pPr indent="914400" defTabSz="825500" latinLnBrk="0">
      <a:defRPr sz="1500">
        <a:latin typeface="+mn-lt"/>
        <a:ea typeface="+mn-ea"/>
        <a:cs typeface="+mn-cs"/>
        <a:sym typeface="Arial"/>
      </a:defRPr>
    </a:lvl5pPr>
    <a:lvl6pPr indent="1143000" defTabSz="825500" latinLnBrk="0">
      <a:defRPr sz="1500">
        <a:latin typeface="+mn-lt"/>
        <a:ea typeface="+mn-ea"/>
        <a:cs typeface="+mn-cs"/>
        <a:sym typeface="Arial"/>
      </a:defRPr>
    </a:lvl6pPr>
    <a:lvl7pPr indent="1371600" defTabSz="825500" latinLnBrk="0">
      <a:defRPr sz="1500">
        <a:latin typeface="+mn-lt"/>
        <a:ea typeface="+mn-ea"/>
        <a:cs typeface="+mn-cs"/>
        <a:sym typeface="Arial"/>
      </a:defRPr>
    </a:lvl7pPr>
    <a:lvl8pPr indent="1600200" defTabSz="825500" latinLnBrk="0">
      <a:defRPr sz="1500">
        <a:latin typeface="+mn-lt"/>
        <a:ea typeface="+mn-ea"/>
        <a:cs typeface="+mn-cs"/>
        <a:sym typeface="Arial"/>
      </a:defRPr>
    </a:lvl8pPr>
    <a:lvl9pPr indent="1828800" defTabSz="825500" latinLnBrk="0">
      <a:defRPr sz="15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 name="Shape 36"/>
          <p:cNvSpPr/>
          <p:nvPr>
            <p:ph type="sldImg"/>
          </p:nvPr>
        </p:nvSpPr>
        <p:spPr>
          <a:prstGeom prst="rect">
            <a:avLst/>
          </a:prstGeom>
        </p:spPr>
        <p:txBody>
          <a:bodyPr/>
          <a:lstStyle/>
          <a:p>
            <a:pPr/>
          </a:p>
        </p:txBody>
      </p:sp>
      <p:sp>
        <p:nvSpPr>
          <p:cNvPr id="37" name="Shape 37"/>
          <p:cNvSpPr/>
          <p:nvPr>
            <p:ph type="body" sz="quarter" idx="1"/>
          </p:nvPr>
        </p:nvSpPr>
        <p:spPr>
          <a:prstGeom prst="rect">
            <a:avLst/>
          </a:prstGeom>
        </p:spPr>
        <p:txBody>
          <a:bodyPr/>
          <a:lstStyle/>
          <a:p>
            <a:pPr/>
            <a:r>
              <a:t>Nach all den Beobachtungen, Studien und Analysen kommt irgendwann das Design und die konkrete Umsetzung der Ideen und Entwürfe. Das kann man z.B. in Form von Skizzen und Prototypen tun, weshalb wir uns diese beiden Kategorien nun etwas näher anschauen wollen.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 name="Shape 43"/>
          <p:cNvSpPr/>
          <p:nvPr>
            <p:ph type="sldImg"/>
          </p:nvPr>
        </p:nvSpPr>
        <p:spPr>
          <a:prstGeom prst="rect">
            <a:avLst/>
          </a:prstGeom>
        </p:spPr>
        <p:txBody>
          <a:bodyPr/>
          <a:lstStyle/>
          <a:p>
            <a:pPr/>
          </a:p>
        </p:txBody>
      </p:sp>
      <p:sp>
        <p:nvSpPr>
          <p:cNvPr id="44" name="Shape 44"/>
          <p:cNvSpPr/>
          <p:nvPr>
            <p:ph type="body" sz="quarter" idx="1"/>
          </p:nvPr>
        </p:nvSpPr>
        <p:spPr>
          <a:prstGeom prst="rect">
            <a:avLst/>
          </a:prstGeom>
        </p:spPr>
        <p:txBody>
          <a:bodyPr/>
          <a:lstStyle/>
          <a:p>
            <a:pPr/>
            <a:r>
              <a:t>Skizzen kennen wir vor allem aus dem Bereich der bildenden Kunst (dieses Beispiel: von Pablo Picasso)</a:t>
            </a:r>
          </a:p>
          <a:p>
            <a:pPr/>
          </a:p>
          <a:p>
            <a:pPr/>
            <a:r>
              <a:t>Skizzen gibt es aber auch in der Mathematik (Beweisskizze) oder im Patentrecht (Skizze in einer Patentschrift).</a:t>
            </a:r>
          </a:p>
          <a:p>
            <a:pPr/>
          </a:p>
          <a:p>
            <a:pPr/>
            <a:r>
              <a:t>Bei der Beweisskizze sind beispielsweise nicht alle Schritte im Detail ausgeführt, der Fachmann kann sie sich aber rekonstruieren.</a:t>
            </a:r>
          </a:p>
          <a:p>
            <a:pPr/>
          </a:p>
          <a:p>
            <a:pPr/>
            <a:r>
              <a:t>Bei der Skizze in der Patentschrift geht es um eine konkrete und beispielhafte bildliche Fassung des im Text Gesagten. Dabei werden bewusst bestimmte Details weggelassen, da diese nicht Bestandteil des Patentanspruches sind.</a:t>
            </a:r>
          </a:p>
          <a:p>
            <a:pPr/>
          </a:p>
          <a:p>
            <a:pPr/>
            <a:r>
              <a:t>In allen Fällen stellt die Skizze eine wesentliche Vereinfachung des vollständigen Sachverhalts dar. Der Grad der Vereinfachung bestimmt die mögliche Verwendung der Skizze.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 name="Shape 54"/>
          <p:cNvSpPr/>
          <p:nvPr>
            <p:ph type="sldImg"/>
          </p:nvPr>
        </p:nvSpPr>
        <p:spPr>
          <a:prstGeom prst="rect">
            <a:avLst/>
          </a:prstGeom>
        </p:spPr>
        <p:txBody>
          <a:bodyPr/>
          <a:lstStyle/>
          <a:p>
            <a:pPr/>
          </a:p>
        </p:txBody>
      </p:sp>
      <p:sp>
        <p:nvSpPr>
          <p:cNvPr id="55" name="Shape 55"/>
          <p:cNvSpPr/>
          <p:nvPr>
            <p:ph type="body" sz="quarter" idx="1"/>
          </p:nvPr>
        </p:nvSpPr>
        <p:spPr>
          <a:prstGeom prst="rect">
            <a:avLst/>
          </a:prstGeom>
        </p:spPr>
        <p:txBody>
          <a:bodyPr/>
          <a:lstStyle/>
          <a:p>
            <a:pPr/>
            <a:r>
              <a:t>Leslie Lamport is 2014’s Turing Award winner.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 name="Shape 69"/>
          <p:cNvSpPr/>
          <p:nvPr>
            <p:ph type="sldImg"/>
          </p:nvPr>
        </p:nvSpPr>
        <p:spPr>
          <a:prstGeom prst="rect">
            <a:avLst/>
          </a:prstGeom>
        </p:spPr>
        <p:txBody>
          <a:bodyPr/>
          <a:lstStyle/>
          <a:p>
            <a:pPr/>
          </a:p>
        </p:txBody>
      </p:sp>
      <p:sp>
        <p:nvSpPr>
          <p:cNvPr id="70" name="Shape 70"/>
          <p:cNvSpPr/>
          <p:nvPr>
            <p:ph type="body" sz="quarter" idx="1"/>
          </p:nvPr>
        </p:nvSpPr>
        <p:spPr>
          <a:prstGeom prst="rect">
            <a:avLst/>
          </a:prstGeom>
        </p:spPr>
        <p:txBody>
          <a:bodyPr/>
          <a:lstStyle/>
          <a:p>
            <a:pPr/>
            <a:r>
              <a:t>Im konkreten Beispiel von Picasso existiert sogar eine ganze Serie von Lithografien, Inder der anfangs sehr realistisch abgebildete Stier (Abbild) immer mehr auf sein eigentliches Wesen reduziert wird (Urbild)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 name="Shape 83"/>
          <p:cNvSpPr/>
          <p:nvPr>
            <p:ph type="sldImg"/>
          </p:nvPr>
        </p:nvSpPr>
        <p:spPr>
          <a:prstGeom prst="rect">
            <a:avLst/>
          </a:prstGeom>
        </p:spPr>
        <p:txBody>
          <a:bodyPr/>
          <a:lstStyle/>
          <a:p>
            <a:pPr/>
          </a:p>
        </p:txBody>
      </p:sp>
      <p:sp>
        <p:nvSpPr>
          <p:cNvPr id="84" name="Shape 84"/>
          <p:cNvSpPr/>
          <p:nvPr>
            <p:ph type="body" sz="quarter" idx="1"/>
          </p:nvPr>
        </p:nvSpPr>
        <p:spPr>
          <a:prstGeom prst="rect">
            <a:avLst/>
          </a:prstGeom>
        </p:spPr>
        <p:txBody>
          <a:bodyPr/>
          <a:lstStyle/>
          <a:p>
            <a:pPr/>
            <a:r>
              <a:t>Am Schluss bleiben 4 Beine, ein geschwungener Rücken, Hörner und wenige weitere den Stier charakterisierende Elemente ;-)</a:t>
            </a:r>
          </a:p>
          <a:p>
            <a:pPr/>
          </a:p>
          <a:p>
            <a:pPr/>
            <a:r>
              <a:t>Interessant ist der gesamte Werdegang und insbesondere auch dessen Richtung (vom Detail zum Abstrakten).</a:t>
            </a:r>
          </a:p>
          <a:p>
            <a:pPr/>
          </a:p>
          <a:p>
            <a:pPr/>
            <a:r>
              <a:t>Es gibt auf dieser Skala kein „besser“ oder „schlechter“, nur eben unterschiedliche Abstraktionsstufen.</a:t>
            </a:r>
          </a:p>
          <a:p>
            <a:pPr/>
          </a:p>
          <a:p>
            <a:pPr/>
            <a:r>
              <a:t>Wenn wir Skizzen einsetzen wollen, um eine Idee zu kommunizieren, ist es genauso wichtig, unnötiges Detail wegzulassen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 name="Shape 92"/>
          <p:cNvSpPr/>
          <p:nvPr>
            <p:ph type="sldImg"/>
          </p:nvPr>
        </p:nvSpPr>
        <p:spPr>
          <a:prstGeom prst="rect">
            <a:avLst/>
          </a:prstGeom>
        </p:spPr>
        <p:txBody>
          <a:bodyPr/>
          <a:lstStyle/>
          <a:p>
            <a:pPr/>
          </a:p>
        </p:txBody>
      </p:sp>
      <p:sp>
        <p:nvSpPr>
          <p:cNvPr id="93" name="Shape 93"/>
          <p:cNvSpPr/>
          <p:nvPr>
            <p:ph type="body" sz="quarter" idx="1"/>
          </p:nvPr>
        </p:nvSpPr>
        <p:spPr>
          <a:prstGeom prst="rect">
            <a:avLst/>
          </a:prstGeom>
        </p:spPr>
        <p:txBody>
          <a:bodyPr/>
          <a:lstStyle/>
          <a:p>
            <a:pPr/>
            <a:r>
              <a:t>Eigenschaften von Skizzen (diskutieren…)</a:t>
            </a:r>
          </a:p>
          <a:p>
            <a:pPr/>
          </a:p>
          <a:p>
            <a:pPr/>
            <a:r>
              <a:t>Quelle: Bill Buxton, Standardwerk zu Skizzen, dazu auch ein „Workbook“ von Nicolai Marquardt, der hier bei uns in „InteractionDesign“ schon öfter die Einheit zu Skizzen unterrichtet hat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 name="Shape 101"/>
          <p:cNvSpPr/>
          <p:nvPr>
            <p:ph type="sldImg"/>
          </p:nvPr>
        </p:nvSpPr>
        <p:spPr>
          <a:prstGeom prst="rect">
            <a:avLst/>
          </a:prstGeom>
        </p:spPr>
        <p:txBody>
          <a:bodyPr/>
          <a:lstStyle/>
          <a:p>
            <a:pPr/>
          </a:p>
        </p:txBody>
      </p:sp>
      <p:sp>
        <p:nvSpPr>
          <p:cNvPr id="102" name="Shape 102"/>
          <p:cNvSpPr/>
          <p:nvPr>
            <p:ph type="body" sz="quarter" idx="1"/>
          </p:nvPr>
        </p:nvSpPr>
        <p:spPr>
          <a:prstGeom prst="rect">
            <a:avLst/>
          </a:prstGeom>
        </p:spPr>
        <p:txBody>
          <a:bodyPr/>
          <a:lstStyle/>
          <a:p>
            <a:pPr/>
            <a:r>
              <a:t>Prototypen verfolgen einen anderen Zweck als Skizzen.</a:t>
            </a:r>
          </a:p>
          <a:p>
            <a:pPr/>
          </a:p>
          <a:p>
            <a:pPr/>
            <a:r>
              <a:t>Während Skizzen inspirieren sollen und Fragen stellen, versuchen Prototypen, zu definieren und Fragen zu beantworten. </a:t>
            </a:r>
          </a:p>
          <a:p>
            <a:pPr/>
          </a:p>
          <a:p>
            <a:pPr/>
            <a:r>
              <a:t>Prototypen kann man entlang verschiedener Eigenschaften charakterisieren: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 name="Shape 110"/>
          <p:cNvSpPr/>
          <p:nvPr>
            <p:ph type="sldImg"/>
          </p:nvPr>
        </p:nvSpPr>
        <p:spPr>
          <a:prstGeom prst="rect">
            <a:avLst/>
          </a:prstGeom>
        </p:spPr>
        <p:txBody>
          <a:bodyPr/>
          <a:lstStyle/>
          <a:p>
            <a:pPr/>
          </a:p>
        </p:txBody>
      </p:sp>
      <p:sp>
        <p:nvSpPr>
          <p:cNvPr id="111" name="Shape 111"/>
          <p:cNvSpPr/>
          <p:nvPr>
            <p:ph type="body" sz="quarter" idx="1"/>
          </p:nvPr>
        </p:nvSpPr>
        <p:spPr>
          <a:prstGeom prst="rect">
            <a:avLst/>
          </a:prstGeom>
        </p:spPr>
        <p:txBody>
          <a:bodyPr/>
          <a:lstStyle/>
          <a:p>
            <a:pPr/>
            <a:r>
              <a:t>Auflösung und Detailgenauigkeit (resolution &amp; fidelity) eines Prototypen legen seinen Verwendungszweck fest.</a:t>
            </a:r>
          </a:p>
          <a:p>
            <a:pPr/>
          </a:p>
          <a:p>
            <a:pPr/>
            <a:r>
              <a:t>Mit einem sehr detailtreuen Prototypen bekommt man Feedback zu eben jenen details, mit einem wenig detailtreuen PT eher zur Struktur oder Layout</a:t>
            </a:r>
          </a:p>
          <a:p>
            <a:pPr/>
          </a:p>
          <a:p>
            <a:pPr/>
            <a:r>
              <a:t>Mit einem hoch aufgelösten PT kann man umfangreich die Bedienung austesten und Abläufe verstehen, mit einem niedrig aufgelösten eben nicht..</a:t>
            </a:r>
          </a:p>
          <a:p>
            <a:pPr/>
          </a:p>
          <a:p>
            <a:pPr/>
            <a:r>
              <a:t>Wie bei Skizzen gilt es hier, den Detailgrad als Kombination von Auflösung und Detailgenauigkeit für die Fragestellung richtig zu wählen.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 name="Shape 153"/>
          <p:cNvSpPr/>
          <p:nvPr>
            <p:ph type="sldImg"/>
          </p:nvPr>
        </p:nvSpPr>
        <p:spPr>
          <a:prstGeom prst="rect">
            <a:avLst/>
          </a:prstGeom>
        </p:spPr>
        <p:txBody>
          <a:bodyPr/>
          <a:lstStyle/>
          <a:p>
            <a:pPr/>
          </a:p>
        </p:txBody>
      </p:sp>
      <p:sp>
        <p:nvSpPr>
          <p:cNvPr id="154" name="Shape 154"/>
          <p:cNvSpPr/>
          <p:nvPr>
            <p:ph type="body" sz="quarter" idx="1"/>
          </p:nvPr>
        </p:nvSpPr>
        <p:spPr>
          <a:prstGeom prst="rect">
            <a:avLst/>
          </a:prstGeom>
        </p:spPr>
        <p:txBody>
          <a:bodyPr/>
          <a:lstStyle/>
          <a:p>
            <a:pPr/>
            <a:r>
              <a:t>Horizontale Prototypen stellen beispielsweise bei einer umfangreichen webweite zu jedem Unterbaum die Startseite bereit, danach aber nichts mehr. Damit bieten sie einen Überblick, aber keine detaillierte Funktion.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Shape 196"/>
          <p:cNvSpPr/>
          <p:nvPr>
            <p:ph type="sldImg"/>
          </p:nvPr>
        </p:nvSpPr>
        <p:spPr>
          <a:prstGeom prst="rect">
            <a:avLst/>
          </a:prstGeom>
        </p:spPr>
        <p:txBody>
          <a:bodyPr/>
          <a:lstStyle/>
          <a:p>
            <a:pPr/>
          </a:p>
        </p:txBody>
      </p:sp>
      <p:sp>
        <p:nvSpPr>
          <p:cNvPr id="197" name="Shape 197"/>
          <p:cNvSpPr/>
          <p:nvPr>
            <p:ph type="body" sz="quarter" idx="1"/>
          </p:nvPr>
        </p:nvSpPr>
        <p:spPr>
          <a:prstGeom prst="rect">
            <a:avLst/>
          </a:prstGeom>
        </p:spPr>
        <p:txBody>
          <a:bodyPr/>
          <a:lstStyle/>
          <a:p>
            <a:pPr/>
            <a:r>
              <a:t>Vertikale Prototypen gehen an einer Stelle in die Tiefe und erlauben die detaillierte Interaktion mit diesem Unterbaum, jedoch mit keinem anderen.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Shape 207"/>
          <p:cNvSpPr/>
          <p:nvPr>
            <p:ph type="sldImg"/>
          </p:nvPr>
        </p:nvSpPr>
        <p:spPr>
          <a:prstGeom prst="rect">
            <a:avLst/>
          </a:prstGeom>
        </p:spPr>
        <p:txBody>
          <a:bodyPr/>
          <a:lstStyle/>
          <a:p>
            <a:pPr/>
          </a:p>
        </p:txBody>
      </p:sp>
      <p:sp>
        <p:nvSpPr>
          <p:cNvPr id="208" name="Shape 208"/>
          <p:cNvSpPr/>
          <p:nvPr>
            <p:ph type="body" sz="quarter" idx="1"/>
          </p:nvPr>
        </p:nvSpPr>
        <p:spPr>
          <a:prstGeom prst="rect">
            <a:avLst/>
          </a:prstGeom>
        </p:spPr>
        <p:txBody>
          <a:bodyPr/>
          <a:lstStyle/>
          <a:p>
            <a:pPr/>
            <a:r>
              <a:t>Wenn die Umsetzung einer Funktionalität zu teuer, zu aufwändig oder schlicht noch nicht möglich ist, kann man diese Funktionalität auch durch einen Menschen simulieren (Beispiel: Spracherkennung und echtes Verständnis)</a:t>
            </a:r>
          </a:p>
          <a:p>
            <a:pPr/>
          </a:p>
          <a:p>
            <a:pPr/>
            <a:r>
              <a:t>Geht zurück auf den Roman über „The wonderful wizard of Oz“ der sich am Ende als Simulation herausstellt, die durch einen Menschen dahinter gesteuert wird.</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Shape 222"/>
          <p:cNvSpPr/>
          <p:nvPr>
            <p:ph type="sldImg"/>
          </p:nvPr>
        </p:nvSpPr>
        <p:spPr>
          <a:prstGeom prst="rect">
            <a:avLst/>
          </a:prstGeom>
        </p:spPr>
        <p:txBody>
          <a:bodyPr/>
          <a:lstStyle/>
          <a:p>
            <a:pPr/>
          </a:p>
        </p:txBody>
      </p:sp>
      <p:sp>
        <p:nvSpPr>
          <p:cNvPr id="223" name="Shape 223"/>
          <p:cNvSpPr/>
          <p:nvPr>
            <p:ph type="body" sz="quarter" idx="1"/>
          </p:nvPr>
        </p:nvSpPr>
        <p:spPr>
          <a:prstGeom prst="rect">
            <a:avLst/>
          </a:prstGeom>
        </p:spPr>
        <p:txBody>
          <a:bodyPr/>
          <a:lstStyle/>
          <a:p>
            <a:pPr/>
            <a:r>
              <a:t>Papierprototypen bestehen aus skizzierten Bildschirminhalten oder sogar ganzen Geräten (bei Smartphones, Tablets etc.)</a:t>
            </a:r>
          </a:p>
          <a:p>
            <a:pPr/>
          </a:p>
          <a:p>
            <a:pPr/>
            <a:r>
              <a:t>Dabei können ganze Bildschirme ausgetauscht werden, oder auch nur einzelne Dialogboxen o.ä.</a:t>
            </a:r>
          </a:p>
          <a:p>
            <a:pPr/>
          </a:p>
          <a:p>
            <a:pPr/>
            <a:r>
              <a:t>Papierprototypen dienen einerseits zur Kommunikation von Ideen, andererseits auch zur Durchführung früher Studien.</a:t>
            </a:r>
          </a:p>
          <a:p>
            <a:pPr/>
          </a:p>
          <a:p>
            <a:pPr/>
            <a:r>
              <a:t>Das Video gleich zeigt einenPapierprototypen in Aktion. Es weist aber auch Elemente eines semi-strukturierten Interviews auf (siehe vorheriges Kapitel). Wir können also über beide Konzepte etwas lernen, wenn wir uns dieses Beispiel anschauen.</a:t>
            </a:r>
          </a:p>
          <a:p>
            <a:pPr/>
          </a:p>
          <a:p>
            <a:pPr/>
            <a:r>
              <a:t>(Video starten)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9" name="Shape 229"/>
          <p:cNvSpPr/>
          <p:nvPr>
            <p:ph type="sldImg"/>
          </p:nvPr>
        </p:nvSpPr>
        <p:spPr>
          <a:prstGeom prst="rect">
            <a:avLst/>
          </a:prstGeom>
        </p:spPr>
        <p:txBody>
          <a:bodyPr/>
          <a:lstStyle/>
          <a:p>
            <a:pPr/>
          </a:p>
        </p:txBody>
      </p:sp>
      <p:sp>
        <p:nvSpPr>
          <p:cNvPr id="230" name="Shape 230"/>
          <p:cNvSpPr/>
          <p:nvPr>
            <p:ph type="body" sz="quarter" idx="1"/>
          </p:nvPr>
        </p:nvSpPr>
        <p:spPr>
          <a:prstGeom prst="rect">
            <a:avLst/>
          </a:prstGeom>
        </p:spPr>
        <p:txBody>
          <a:bodyPr/>
          <a:lstStyle/>
          <a:p>
            <a:pPr/>
            <a:r>
              <a:t>Warum nun ausgerechnet Papier??</a:t>
            </a:r>
          </a:p>
          <a:p>
            <a:pPr/>
          </a:p>
          <a:p>
            <a:pPr/>
            <a:r>
              <a:t>Wir könnten doch auch schnell was in Perl zusammenhacken oder in Flash zusammenklicken, oder sogar Powerpoint nehmen. Alle diese Mittel verwenden Leute auch.</a:t>
            </a:r>
          </a:p>
          <a:p>
            <a:pPr/>
          </a:p>
          <a:p>
            <a:pPr/>
            <a:r>
              <a:t>Was ist der Vorzug von Papier??? (Diskussion!)</a:t>
            </a:r>
          </a:p>
          <a:p>
            <a:pPr/>
          </a:p>
          <a:p>
            <a:pPr marL="175995" indent="-135355">
              <a:buSzPct val="100000"/>
              <a:buChar char="-"/>
            </a:pPr>
            <a:r>
              <a:t>geht schnell</a:t>
            </a:r>
          </a:p>
          <a:p>
            <a:pPr marL="175995" indent="-135355">
              <a:buSzPct val="100000"/>
              <a:buChar char="-"/>
            </a:pPr>
            <a:r>
              <a:t>keine Kosten</a:t>
            </a:r>
          </a:p>
          <a:p>
            <a:pPr marL="175995" indent="-135355">
              <a:buSzPct val="100000"/>
              <a:buChar char="-"/>
            </a:pPr>
            <a:r>
              <a:t>kann jeder</a:t>
            </a:r>
          </a:p>
          <a:p>
            <a:pPr/>
          </a:p>
          <a:p>
            <a:pPr/>
            <a:r>
              <a:t>usw., aber auch (!!!):</a:t>
            </a:r>
          </a:p>
          <a:p>
            <a:pPr/>
          </a:p>
          <a:p>
            <a:pPr marL="175995" indent="-135355">
              <a:buSzPct val="100000"/>
              <a:buChar char="-"/>
            </a:pPr>
            <a:r>
              <a:t>keine Gefahr, Teile davon weiterverwenden zu wollen!</a:t>
            </a:r>
          </a:p>
          <a:p>
            <a:pPr marL="175995" indent="-135355">
              <a:buSzPct val="100000"/>
              <a:buChar char="-"/>
            </a:pPr>
            <a:r>
              <a:t>daher trennt man sich viel leichter von schlechten Ideen!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Shape 240"/>
          <p:cNvSpPr/>
          <p:nvPr>
            <p:ph type="sldImg"/>
          </p:nvPr>
        </p:nvSpPr>
        <p:spPr>
          <a:prstGeom prst="rect">
            <a:avLst/>
          </a:prstGeom>
        </p:spPr>
        <p:txBody>
          <a:bodyPr/>
          <a:lstStyle/>
          <a:p>
            <a:pPr/>
          </a:p>
        </p:txBody>
      </p:sp>
      <p:sp>
        <p:nvSpPr>
          <p:cNvPr id="241" name="Shape 241"/>
          <p:cNvSpPr/>
          <p:nvPr>
            <p:ph type="body" sz="quarter" idx="1"/>
          </p:nvPr>
        </p:nvSpPr>
        <p:spPr>
          <a:prstGeom prst="rect">
            <a:avLst/>
          </a:prstGeom>
        </p:spPr>
        <p:txBody>
          <a:bodyPr/>
          <a:lstStyle/>
          <a:p>
            <a:pPr/>
            <a:r>
              <a:t>Eine nette Methode, um speziell Smartphone Apps auf Papier zu Leben zu erwecken ist die (noch immer kostenlose) POP app.</a:t>
            </a:r>
          </a:p>
          <a:p>
            <a:pPr/>
          </a:p>
          <a:p>
            <a:pPr/>
            <a:r>
              <a:t>Man zeichnet wie bisher die Screens, nimmt sie mit der Smartphone Kamera auf, definiert klick-sensitive Bereiche und verlinkt diese mit anderen Screens. Fertig.</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3" name="Shape 253"/>
          <p:cNvSpPr/>
          <p:nvPr>
            <p:ph type="sldImg"/>
          </p:nvPr>
        </p:nvSpPr>
        <p:spPr>
          <a:prstGeom prst="rect">
            <a:avLst/>
          </a:prstGeom>
        </p:spPr>
        <p:txBody>
          <a:bodyPr/>
          <a:lstStyle/>
          <a:p>
            <a:pPr/>
          </a:p>
        </p:txBody>
      </p:sp>
      <p:sp>
        <p:nvSpPr>
          <p:cNvPr id="254" name="Shape 254"/>
          <p:cNvSpPr/>
          <p:nvPr>
            <p:ph type="body" sz="quarter" idx="1"/>
          </p:nvPr>
        </p:nvSpPr>
        <p:spPr>
          <a:prstGeom prst="rect">
            <a:avLst/>
          </a:prstGeom>
        </p:spPr>
        <p:txBody>
          <a:bodyPr/>
          <a:lstStyle/>
          <a:p>
            <a:pPr/>
            <a:r>
              <a:t>Es gibt auch spezielle Prototyping Tools, die es ebenfalls leicht machen, schnell ein Interface zu skizzieren ohne grafische Details festzulegen (wireframing) und ebenfalls verhindern, dass Code weiterverwendet wird.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Shape 268"/>
          <p:cNvSpPr/>
          <p:nvPr>
            <p:ph type="sldImg"/>
          </p:nvPr>
        </p:nvSpPr>
        <p:spPr>
          <a:prstGeom prst="rect">
            <a:avLst/>
          </a:prstGeom>
        </p:spPr>
        <p:txBody>
          <a:bodyPr/>
          <a:lstStyle/>
          <a:p>
            <a:pPr/>
          </a:p>
        </p:txBody>
      </p:sp>
      <p:sp>
        <p:nvSpPr>
          <p:cNvPr id="269" name="Shape 269"/>
          <p:cNvSpPr/>
          <p:nvPr>
            <p:ph type="body" sz="quarter" idx="1"/>
          </p:nvPr>
        </p:nvSpPr>
        <p:spPr>
          <a:prstGeom prst="rect">
            <a:avLst/>
          </a:prstGeom>
        </p:spPr>
        <p:txBody>
          <a:bodyPr/>
          <a:lstStyle/>
          <a:p>
            <a:pPr/>
            <a:r>
              <a:t>Video Prototypen erlauben es, Dinge zu zeigen, die sich so technisch garnicht umsetzen lassen, oder auch welche, die sehr aufwändig umzusetzen wären.</a:t>
            </a:r>
          </a:p>
          <a:p>
            <a:pPr/>
          </a:p>
          <a:p>
            <a:pPr/>
            <a:r>
              <a:t>Erinnerung: im Kapitel zu UCD war ein Videoprototyp einer Taxi-App zu sehen.</a:t>
            </a:r>
          </a:p>
          <a:p>
            <a:pPr/>
          </a:p>
          <a:p>
            <a:pPr/>
            <a:r>
              <a:t>Hier nun (in Auszügen) als Beispiel die „Mutter aller Videoprototypen“, das SUN Starfire Video von 1992, das eine Zukunft von 2004 zeigt. Das vollständige Originalvideo gibts an der URL unten rechts in der Fußzeile.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MI Buch Master">
    <p:spTree>
      <p:nvGrpSpPr>
        <p:cNvPr id="1" name=""/>
        <p:cNvGrpSpPr/>
        <p:nvPr/>
      </p:nvGrpSpPr>
      <p:grpSpPr>
        <a:xfrm>
          <a:off x="0" y="0"/>
          <a:ext cx="0" cy="0"/>
          <a:chOff x="0" y="0"/>
          <a:chExt cx="0" cy="0"/>
        </a:xfrm>
      </p:grpSpPr>
      <p:sp>
        <p:nvSpPr>
          <p:cNvPr id="13" name="Titeltext"/>
          <p:cNvSpPr txBox="1"/>
          <p:nvPr>
            <p:ph type="title"/>
          </p:nvPr>
        </p:nvSpPr>
        <p:spPr>
          <a:prstGeom prst="rect">
            <a:avLst/>
          </a:prstGeom>
        </p:spPr>
        <p:txBody>
          <a:bodyPr/>
          <a:lstStyle/>
          <a:p>
            <a:pPr/>
            <a:r>
              <a:t>Titeltext</a:t>
            </a:r>
          </a:p>
        </p:txBody>
      </p:sp>
      <p:sp>
        <p:nvSpPr>
          <p:cNvPr id="14" name="Textebene 1…"/>
          <p:cNvSpPr txBox="1"/>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15" name="Foliennumm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 name="Titeltext"/>
          <p:cNvSpPr txBox="1"/>
          <p:nvPr>
            <p:ph type="title"/>
          </p:nvPr>
        </p:nvSpPr>
        <p:spPr>
          <a:xfrm>
            <a:off x="203200" y="205081"/>
            <a:ext cx="12598400" cy="828677"/>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lstStyle/>
          <a:p>
            <a:pPr/>
            <a:r>
              <a:t>Titeltext</a:t>
            </a:r>
          </a:p>
        </p:txBody>
      </p:sp>
      <p:sp>
        <p:nvSpPr>
          <p:cNvPr id="5" name="Textebene 1…"/>
          <p:cNvSpPr txBox="1"/>
          <p:nvPr>
            <p:ph type="body" idx="1"/>
          </p:nvPr>
        </p:nvSpPr>
        <p:spPr>
          <a:xfrm>
            <a:off x="203200" y="1346041"/>
            <a:ext cx="12598400" cy="80120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lstStyle>
            <a:lvl2pPr marL="765730" indent="-267890">
              <a:spcBef>
                <a:spcPts val="900"/>
              </a:spcBef>
              <a:buChar char="–"/>
              <a:defRPr sz="3000"/>
            </a:lvl2pPr>
            <a:lvl3pPr marL="1167311" indent="-212271">
              <a:spcBef>
                <a:spcPts val="700"/>
              </a:spcBef>
              <a:defRPr sz="2600"/>
            </a:lvl3pPr>
            <a:lvl4pPr marL="1620058" indent="-207818">
              <a:spcBef>
                <a:spcPts val="600"/>
              </a:spcBef>
              <a:buChar char="–"/>
              <a:defRPr sz="2000"/>
            </a:lvl4pPr>
            <a:lvl5pPr marL="2077258" indent="-207818">
              <a:spcBef>
                <a:spcPts val="600"/>
              </a:spcBef>
              <a:buChar char="»"/>
              <a:defRPr sz="2000"/>
            </a:lvl5pPr>
          </a:lstStyle>
          <a:p>
            <a:pPr/>
            <a:r>
              <a:t>Textebene 1</a:t>
            </a:r>
          </a:p>
          <a:p>
            <a:pPr lvl="1"/>
            <a:r>
              <a:t>Textebene 2</a:t>
            </a:r>
          </a:p>
          <a:p>
            <a:pPr lvl="2"/>
            <a:r>
              <a:t>Textebene 3</a:t>
            </a:r>
          </a:p>
          <a:p>
            <a:pPr lvl="3"/>
            <a:r>
              <a:t>Textebene 4</a:t>
            </a:r>
          </a:p>
          <a:p>
            <a:pPr lvl="4"/>
            <a:r>
              <a:t>Textebene 5</a:t>
            </a:r>
          </a:p>
        </p:txBody>
      </p:sp>
      <p:sp>
        <p:nvSpPr>
          <p:cNvPr id="6" name="Foliennummer"/>
          <p:cNvSpPr txBox="1"/>
          <p:nvPr>
            <p:ph type="sldNum" sz="quarter" idx="2"/>
          </p:nvPr>
        </p:nvSpPr>
        <p:spPr>
          <a:xfrm>
            <a:off x="12546999" y="9497434"/>
            <a:ext cx="291749" cy="278664"/>
          </a:xfrm>
          <a:prstGeom prst="rect">
            <a:avLst/>
          </a:prstGeom>
          <a:ln w="3175">
            <a:miter lim="400000"/>
          </a:ln>
        </p:spPr>
        <p:txBody>
          <a:bodyPr wrap="none" lIns="40640" tIns="40640" rIns="40640" bIns="40640">
            <a:spAutoFit/>
          </a:bodyPr>
          <a:lstStyle>
            <a:lvl1pPr marL="0" marR="0" algn="ctr" defTabSz="825500">
              <a:defRPr sz="1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57799" marR="57799" indent="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1pPr>
      <a:lvl2pPr marL="57799" marR="57799" indent="228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2pPr>
      <a:lvl3pPr marL="57799" marR="57799" indent="457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3pPr>
      <a:lvl4pPr marL="57799" marR="57799" indent="685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4pPr>
      <a:lvl5pPr marL="57799" marR="57799" indent="9144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5pPr>
      <a:lvl6pPr marL="57799" marR="57799" indent="11430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6pPr>
      <a:lvl7pPr marL="57799" marR="57799" indent="13716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7pPr>
      <a:lvl8pPr marL="57799" marR="57799" indent="16002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8pPr>
      <a:lvl9pPr marL="57799" marR="57799" indent="1828800" algn="l" defTabSz="1295400" rtl="0" latinLnBrk="0">
        <a:lnSpc>
          <a:spcPct val="100000"/>
        </a:lnSpc>
        <a:spcBef>
          <a:spcPts val="0"/>
        </a:spcBef>
        <a:spcAft>
          <a:spcPts val="0"/>
        </a:spcAft>
        <a:buClrTx/>
        <a:buSzTx/>
        <a:buFontTx/>
        <a:buNone/>
        <a:tabLst/>
        <a:defRPr b="0" baseline="0" cap="none" i="0" spc="0" strike="noStrike" sz="4800" u="none">
          <a:solidFill>
            <a:srgbClr val="000000"/>
          </a:solidFill>
          <a:uFill>
            <a:solidFill>
              <a:srgbClr val="000000"/>
            </a:solidFill>
          </a:uFill>
          <a:latin typeface="+mn-lt"/>
          <a:ea typeface="+mn-ea"/>
          <a:cs typeface="+mn-cs"/>
          <a:sym typeface="Arial"/>
        </a:defRPr>
      </a:lvl9pPr>
    </p:titleStyle>
    <p:bodyStyle>
      <a:lvl1pPr marL="365492" marR="57799" indent="-32485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1pPr>
      <a:lvl2pPr marL="819308" marR="57799" indent="-321468"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2pPr>
      <a:lvl3pPr marL="1248954" marR="57799" indent="-293914"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3pPr>
      <a:lvl4pPr marL="17863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4pPr>
      <a:lvl5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5pPr>
      <a:lvl6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6pPr>
      <a:lvl7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7pPr>
      <a:lvl8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8pPr>
      <a:lvl9pPr marL="2243512" marR="57799" indent="-374072" algn="l" defTabSz="1295400" rtl="0" latinLnBrk="0">
        <a:lnSpc>
          <a:spcPct val="100000"/>
        </a:lnSpc>
        <a:spcBef>
          <a:spcPts val="1000"/>
        </a:spcBef>
        <a:spcAft>
          <a:spcPts val="0"/>
        </a:spcAft>
        <a:buClrTx/>
        <a:buSzPct val="100000"/>
        <a:buFontTx/>
        <a:buChar char="•"/>
        <a:tabLst/>
        <a:defRPr b="0" baseline="0" cap="none" i="0" spc="0" strike="noStrike" sz="3600" u="none">
          <a:solidFill>
            <a:srgbClr val="000000"/>
          </a:solidFill>
          <a:uFill>
            <a:solidFill>
              <a:srgbClr val="000000"/>
            </a:solidFill>
          </a:uFill>
          <a:latin typeface="+mn-lt"/>
          <a:ea typeface="+mn-ea"/>
          <a:cs typeface="+mn-cs"/>
          <a:sym typeface="Arial"/>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1pPr>
      <a:lvl2pPr marL="0" marR="0" indent="228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2pPr>
      <a:lvl3pPr marL="0" marR="0" indent="457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3pPr>
      <a:lvl4pPr marL="0" marR="0" indent="685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4pPr>
      <a:lvl5pPr marL="0" marR="0" indent="9144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5pPr>
      <a:lvl6pPr marL="0" marR="0" indent="11430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6pPr>
      <a:lvl7pPr marL="0" marR="0" indent="13716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7pPr>
      <a:lvl8pPr marL="0" marR="0" indent="16002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8pPr>
      <a:lvl9pPr marL="0" marR="0" indent="1828800" algn="ctr" defTabSz="825500" latinLnBrk="0">
        <a:lnSpc>
          <a:spcPct val="100000"/>
        </a:lnSpc>
        <a:spcBef>
          <a:spcPts val="0"/>
        </a:spcBef>
        <a:spcAft>
          <a:spcPts val="0"/>
        </a:spcAft>
        <a:buClrTx/>
        <a:buSzTx/>
        <a:buFontTx/>
        <a:buNone/>
        <a:tabLst/>
        <a:defRPr b="0" baseline="0" cap="none" i="0" spc="0" strike="noStrike" sz="1400" u="none">
          <a:solidFill>
            <a:schemeClr val="tx1"/>
          </a:solidFill>
          <a:uFill>
            <a:solidFill>
              <a:srgbClr val="000000"/>
            </a:solidFill>
          </a:uFill>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9.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tif"/><Relationship Id="rId4" Type="http://schemas.openxmlformats.org/officeDocument/2006/relationships/image" Target="../media/image3.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video" Target="../media/media1.mov"/><Relationship Id="rId4" Type="http://schemas.microsoft.com/office/2007/relationships/media" Target="../media/media1.mov"/><Relationship Id="rId5" Type="http://schemas.openxmlformats.org/officeDocument/2006/relationships/image" Target="../media/image10.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13.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17.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video" Target="../media/media1.mp4"/><Relationship Id="rId4" Type="http://schemas.microsoft.com/office/2007/relationships/media" Target="../media/media1.mp4"/><Relationship Id="rId5"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2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 name="Mensch-Maschine-Interaktion"/>
          <p:cNvSpPr txBox="1"/>
          <p:nvPr>
            <p:ph type="title"/>
          </p:nvPr>
        </p:nvSpPr>
        <p:spPr>
          <a:prstGeom prst="rect">
            <a:avLst/>
          </a:prstGeom>
        </p:spPr>
        <p:txBody>
          <a:bodyPr/>
          <a:lstStyle/>
          <a:p>
            <a:pPr/>
            <a:r>
              <a:t>Mensch-Maschine-Interaktion</a:t>
            </a:r>
          </a:p>
        </p:txBody>
      </p:sp>
      <p:sp>
        <p:nvSpPr>
          <p:cNvPr id="2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8" name="frame3.png" descr="frame3.png"/>
          <p:cNvPicPr>
            <a:picLocks noChangeAspect="1"/>
          </p:cNvPicPr>
          <p:nvPr/>
        </p:nvPicPr>
        <p:blipFill>
          <a:blip r:embed="rId2">
            <a:extLst/>
          </a:blip>
          <a:stretch>
            <a:fillRect/>
          </a:stretch>
        </p:blipFill>
        <p:spPr>
          <a:xfrm>
            <a:off x="1749259" y="1556079"/>
            <a:ext cx="9506282" cy="7419033"/>
          </a:xfrm>
          <a:prstGeom prst="rect">
            <a:avLst/>
          </a:prstGeom>
          <a:ln w="3175"/>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Abgerundetes Rechteck"/>
          <p:cNvSpPr/>
          <p:nvPr/>
        </p:nvSpPr>
        <p:spPr>
          <a:xfrm>
            <a:off x="101599" y="1333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31"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3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33" name="Kapitel 12 - Skizzen und Prototypen"/>
          <p:cNvSpPr txBox="1"/>
          <p:nvPr>
            <p:ph type="title"/>
          </p:nvPr>
        </p:nvSpPr>
        <p:spPr>
          <a:prstGeom prst="rect">
            <a:avLst/>
          </a:prstGeom>
        </p:spPr>
        <p:txBody>
          <a:bodyPr/>
          <a:lstStyle/>
          <a:p>
            <a:pPr/>
            <a:r>
              <a:t>Kapitel 12 - Skizzen und Prototypen</a:t>
            </a:r>
          </a:p>
        </p:txBody>
      </p:sp>
      <p:sp>
        <p:nvSpPr>
          <p:cNvPr id="34" name="Eigenschaften von Skizzen…"/>
          <p:cNvSpPr txBox="1"/>
          <p:nvPr>
            <p:ph type="body" idx="1"/>
          </p:nvPr>
        </p:nvSpPr>
        <p:spPr>
          <a:prstGeom prst="rect">
            <a:avLst/>
          </a:prstGeom>
        </p:spPr>
        <p:txBody>
          <a:bodyPr/>
          <a:lstStyle/>
          <a:p>
            <a:pPr/>
            <a:r>
              <a:t>Eigenschaften von Skizzen</a:t>
            </a:r>
          </a:p>
          <a:p>
            <a:pPr/>
            <a:r>
              <a:t>Eigenschaften von Prototypen</a:t>
            </a:r>
          </a:p>
          <a:p>
            <a:pPr lvl="1"/>
            <a:r>
              <a:t>Auflösung und Detailgenauigkeit</a:t>
            </a:r>
          </a:p>
          <a:p>
            <a:pPr lvl="1"/>
            <a:r>
              <a:t>Horizontale und Vertikale Prototypen</a:t>
            </a:r>
          </a:p>
          <a:p>
            <a:pPr lvl="1"/>
            <a:r>
              <a:t>Wizard of Oz Prototypen</a:t>
            </a:r>
          </a:p>
          <a:p>
            <a:pPr/>
            <a:r>
              <a:t>Papierprototypen</a:t>
            </a:r>
          </a:p>
          <a:p>
            <a:pPr/>
            <a:r>
              <a:t>Video Prototypen</a:t>
            </a:r>
          </a:p>
        </p:txBody>
      </p:sp>
      <p:sp>
        <p:nvSpPr>
          <p:cNvPr id="35"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4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1"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2" name="Picassostier-1.png" descr="Picassostier-1.png"/>
          <p:cNvPicPr>
            <a:picLocks noChangeAspect="1"/>
          </p:cNvPicPr>
          <p:nvPr/>
        </p:nvPicPr>
        <p:blipFill>
          <a:blip r:embed="rId3">
            <a:extLst/>
          </a:blip>
          <a:stretch>
            <a:fillRect/>
          </a:stretch>
        </p:blipFill>
        <p:spPr>
          <a:xfrm>
            <a:off x="203200" y="581429"/>
            <a:ext cx="12598400" cy="8590742"/>
          </a:xfrm>
          <a:prstGeom prst="rect">
            <a:avLst/>
          </a:prstGeom>
          <a:ln w="3175"/>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4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48" name="Mathematische Beweisskizze"/>
          <p:cNvSpPr txBox="1"/>
          <p:nvPr>
            <p:ph type="title"/>
          </p:nvPr>
        </p:nvSpPr>
        <p:spPr>
          <a:prstGeom prst="rect">
            <a:avLst/>
          </a:prstGeom>
        </p:spPr>
        <p:txBody>
          <a:bodyPr/>
          <a:lstStyle/>
          <a:p>
            <a:pPr/>
            <a:r>
              <a:t>Mathematische Beweisskizze</a:t>
            </a:r>
          </a:p>
        </p:txBody>
      </p:sp>
      <p:sp>
        <p:nvSpPr>
          <p:cNvPr id="49" name="Zum Bearbeiten doppelklicken"/>
          <p:cNvSpPr txBox="1"/>
          <p:nvPr>
            <p:ph type="body" idx="1"/>
          </p:nvPr>
        </p:nvSpPr>
        <p:spPr>
          <a:prstGeom prst="rect">
            <a:avLst/>
          </a:prstGeom>
        </p:spPr>
        <p:txBody>
          <a:bodyPr/>
          <a:lstStyle/>
          <a:p>
            <a:pPr/>
          </a:p>
        </p:txBody>
      </p:sp>
      <p:sp>
        <p:nvSpPr>
          <p:cNvPr id="5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1" name="proof sketch.tiff" descr="proof sketch.tiff"/>
          <p:cNvPicPr>
            <a:picLocks noChangeAspect="1"/>
          </p:cNvPicPr>
          <p:nvPr/>
        </p:nvPicPr>
        <p:blipFill>
          <a:blip r:embed="rId3">
            <a:extLst/>
          </a:blip>
          <a:stretch>
            <a:fillRect/>
          </a:stretch>
        </p:blipFill>
        <p:spPr>
          <a:xfrm>
            <a:off x="63500" y="1682670"/>
            <a:ext cx="13004800" cy="6797502"/>
          </a:xfrm>
          <a:prstGeom prst="rect">
            <a:avLst/>
          </a:prstGeom>
          <a:ln w="3175"/>
        </p:spPr>
      </p:pic>
      <p:sp>
        <p:nvSpPr>
          <p:cNvPr id="52" name="Leslie Lamport:…"/>
          <p:cNvSpPr txBox="1"/>
          <p:nvPr/>
        </p:nvSpPr>
        <p:spPr>
          <a:xfrm>
            <a:off x="6761429" y="7570625"/>
            <a:ext cx="5885686" cy="1251163"/>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a:defRPr sz="2700"/>
            </a:pPr>
            <a:r>
              <a:t>Leslie Lamport:</a:t>
            </a:r>
          </a:p>
          <a:p>
            <a:pPr>
              <a:defRPr sz="2700"/>
            </a:pPr>
            <a:r>
              <a:t>How to Write a Proof,</a:t>
            </a:r>
          </a:p>
          <a:p>
            <a:pPr>
              <a:defRPr sz="2700"/>
            </a:pPr>
            <a:r>
              <a:t>Digital Equipment Corporation 1993</a:t>
            </a:r>
          </a:p>
        </p:txBody>
      </p:sp>
      <p:sp>
        <p:nvSpPr>
          <p:cNvPr id="53" name="http://research.microsoft.com/en-us/um/people/lamport/pubs/lamport-how-to-write.pdf"/>
          <p:cNvSpPr txBox="1"/>
          <p:nvPr/>
        </p:nvSpPr>
        <p:spPr>
          <a:xfrm>
            <a:off x="1654725" y="8813033"/>
            <a:ext cx="10695720"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http://research.microsoft.com/en-us/um/people/lamport/pubs/lamport-how-to-write.pdf</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5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pic>
        <p:nvPicPr>
          <p:cNvPr id="59" name="motorola-3d-phone.jpg" descr="motorola-3d-phone.jpg"/>
          <p:cNvPicPr>
            <a:picLocks noChangeAspect="1"/>
          </p:cNvPicPr>
          <p:nvPr/>
        </p:nvPicPr>
        <p:blipFill>
          <a:blip r:embed="rId2">
            <a:extLst/>
          </a:blip>
          <a:stretch>
            <a:fillRect/>
          </a:stretch>
        </p:blipFill>
        <p:spPr>
          <a:xfrm>
            <a:off x="6123087" y="598143"/>
            <a:ext cx="6035724" cy="8557314"/>
          </a:xfrm>
          <a:prstGeom prst="rect">
            <a:avLst/>
          </a:prstGeom>
          <a:ln w="3175"/>
        </p:spPr>
      </p:pic>
      <p:sp>
        <p:nvSpPr>
          <p:cNvPr id="60" name="Skizze in einer Patentschrift"/>
          <p:cNvSpPr txBox="1"/>
          <p:nvPr>
            <p:ph type="title"/>
          </p:nvPr>
        </p:nvSpPr>
        <p:spPr>
          <a:prstGeom prst="rect">
            <a:avLst/>
          </a:prstGeom>
        </p:spPr>
        <p:txBody>
          <a:bodyPr/>
          <a:lstStyle/>
          <a:p>
            <a:pPr/>
            <a:r>
              <a:t>Skizze in einer Patentschrift</a:t>
            </a:r>
          </a:p>
        </p:txBody>
      </p:sp>
      <p:sp>
        <p:nvSpPr>
          <p:cNvPr id="61" name="Zum Bearbeiten doppelklicken"/>
          <p:cNvSpPr txBox="1"/>
          <p:nvPr>
            <p:ph type="body" idx="1"/>
          </p:nvPr>
        </p:nvSpPr>
        <p:spPr>
          <a:prstGeom prst="rect">
            <a:avLst/>
          </a:prstGeom>
        </p:spPr>
        <p:txBody>
          <a:bodyPr/>
          <a:lstStyle/>
          <a:p>
            <a:pPr/>
          </a:p>
        </p:txBody>
      </p:sp>
      <p:sp>
        <p:nvSpPr>
          <p:cNvPr id="62"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3" name="United States Patent Application 20100081477…"/>
          <p:cNvSpPr txBox="1"/>
          <p:nvPr/>
        </p:nvSpPr>
        <p:spPr>
          <a:xfrm>
            <a:off x="340456" y="1787049"/>
            <a:ext cx="3987940" cy="4997248"/>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nchor="ctr">
            <a:spAutoFit/>
          </a:bodyPr>
          <a:lstStyle/>
          <a:p>
            <a:pPr marL="0" marR="0" defTabSz="457200">
              <a:defRPr sz="2800">
                <a:solidFill>
                  <a:srgbClr val="323333"/>
                </a:solidFill>
                <a:uFillTx/>
              </a:defRPr>
            </a:pPr>
            <a:r>
              <a:t>United States Patent Application 20100081477</a:t>
            </a:r>
          </a:p>
          <a:p>
            <a:pPr marL="0" marR="0" defTabSz="457200">
              <a:defRPr sz="2800">
                <a:solidFill>
                  <a:srgbClr val="323333"/>
                </a:solidFill>
                <a:uFillTx/>
              </a:defRPr>
            </a:pPr>
          </a:p>
          <a:p>
            <a:pPr marL="0" marR="0" defTabSz="457200">
              <a:defRPr sz="2800">
                <a:solidFill>
                  <a:srgbClr val="323333"/>
                </a:solidFill>
                <a:uFillTx/>
                <a:latin typeface="Helvetica Neue"/>
                <a:ea typeface="Helvetica Neue"/>
                <a:cs typeface="Helvetica Neue"/>
                <a:sym typeface="Helvetica Neue"/>
              </a:defRPr>
            </a:pPr>
            <a:r>
              <a:t>Motorola, Inc.</a:t>
            </a:r>
          </a:p>
          <a:p>
            <a:pPr marL="0" marR="0" defTabSz="457200">
              <a:defRPr sz="2800">
                <a:solidFill>
                  <a:srgbClr val="323333"/>
                </a:solidFill>
                <a:uFillTx/>
                <a:latin typeface="Helvetica Neue"/>
                <a:ea typeface="Helvetica Neue"/>
                <a:cs typeface="Helvetica Neue"/>
                <a:sym typeface="Helvetica Neue"/>
              </a:defRPr>
            </a:pPr>
          </a:p>
          <a:p>
            <a:pPr marL="0" marR="0" defTabSz="457200">
              <a:defRPr b="1" sz="2800">
                <a:solidFill>
                  <a:srgbClr val="323333"/>
                </a:solidFill>
                <a:uFillTx/>
              </a:defRPr>
            </a:pPr>
            <a:r>
              <a:t>PORTABLE DEVICE DISPLAY PRESENTING TWO AND THREE DIMENSIONAL IMAGES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66"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67"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8" name="Picassostier-2.png" descr="Picassostier-2.png"/>
          <p:cNvPicPr>
            <a:picLocks noChangeAspect="1"/>
          </p:cNvPicPr>
          <p:nvPr/>
        </p:nvPicPr>
        <p:blipFill>
          <a:blip r:embed="rId3">
            <a:extLst/>
          </a:blip>
          <a:stretch>
            <a:fillRect/>
          </a:stretch>
        </p:blipFill>
        <p:spPr>
          <a:xfrm>
            <a:off x="170816" y="335931"/>
            <a:ext cx="12663168" cy="9081738"/>
          </a:xfrm>
          <a:prstGeom prst="rect">
            <a:avLst/>
          </a:prstGeom>
          <a:ln w="3175"/>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2"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7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4" name="Foliennummer"/>
          <p:cNvSpPr txBox="1"/>
          <p:nvPr>
            <p:ph type="sldNum" sz="quarter" idx="2"/>
          </p:nvPr>
        </p:nvSpPr>
        <p:spPr>
          <a:xfrm>
            <a:off x="12586587" y="9497434"/>
            <a:ext cx="212572"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75" name="Picassostier-3.png" descr="Picassostier-3.png"/>
          <p:cNvPicPr>
            <a:picLocks noChangeAspect="1"/>
          </p:cNvPicPr>
          <p:nvPr/>
        </p:nvPicPr>
        <p:blipFill>
          <a:blip r:embed="rId2">
            <a:extLst/>
          </a:blip>
          <a:stretch>
            <a:fillRect/>
          </a:stretch>
        </p:blipFill>
        <p:spPr>
          <a:xfrm>
            <a:off x="170816" y="70982"/>
            <a:ext cx="12663168" cy="9433836"/>
          </a:xfrm>
          <a:prstGeom prst="rect">
            <a:avLst/>
          </a:prstGeom>
          <a:ln w="3175"/>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7"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7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7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80" name="Stiere-1.png" descr="Stiere-1.png"/>
          <p:cNvPicPr>
            <a:picLocks noChangeAspect="1"/>
          </p:cNvPicPr>
          <p:nvPr/>
        </p:nvPicPr>
        <p:blipFill>
          <a:blip r:embed="rId3">
            <a:extLst/>
          </a:blip>
          <a:stretch>
            <a:fillRect/>
          </a:stretch>
        </p:blipFill>
        <p:spPr>
          <a:xfrm>
            <a:off x="203200" y="267636"/>
            <a:ext cx="12598400" cy="3026337"/>
          </a:xfrm>
          <a:prstGeom prst="rect">
            <a:avLst/>
          </a:prstGeom>
          <a:ln w="3175"/>
        </p:spPr>
      </p:pic>
      <p:pic>
        <p:nvPicPr>
          <p:cNvPr id="81" name="Stiere-2.png" descr="Stiere-2.png"/>
          <p:cNvPicPr>
            <a:picLocks noChangeAspect="1"/>
          </p:cNvPicPr>
          <p:nvPr/>
        </p:nvPicPr>
        <p:blipFill>
          <a:blip r:embed="rId4">
            <a:extLst/>
          </a:blip>
          <a:stretch>
            <a:fillRect/>
          </a:stretch>
        </p:blipFill>
        <p:spPr>
          <a:xfrm>
            <a:off x="203200" y="3510869"/>
            <a:ext cx="12598400" cy="2793337"/>
          </a:xfrm>
          <a:prstGeom prst="rect">
            <a:avLst/>
          </a:prstGeom>
          <a:ln w="3175"/>
        </p:spPr>
      </p:pic>
      <p:pic>
        <p:nvPicPr>
          <p:cNvPr id="82" name="Stiere-3.png" descr="Stiere-3.png"/>
          <p:cNvPicPr>
            <a:picLocks noChangeAspect="1"/>
          </p:cNvPicPr>
          <p:nvPr/>
        </p:nvPicPr>
        <p:blipFill>
          <a:blip r:embed="rId5">
            <a:extLst/>
          </a:blip>
          <a:stretch>
            <a:fillRect/>
          </a:stretch>
        </p:blipFill>
        <p:spPr>
          <a:xfrm>
            <a:off x="203200" y="6521102"/>
            <a:ext cx="12598400" cy="2991194"/>
          </a:xfrm>
          <a:prstGeom prst="rect">
            <a:avLst/>
          </a:prstGeom>
          <a:ln w="3175"/>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8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88" name="Quick…"/>
          <p:cNvSpPr txBox="1"/>
          <p:nvPr>
            <p:ph type="body" idx="1"/>
          </p:nvPr>
        </p:nvSpPr>
        <p:spPr>
          <a:xfrm>
            <a:off x="203200" y="395496"/>
            <a:ext cx="12598400" cy="8962609"/>
          </a:xfrm>
          <a:prstGeom prst="rect">
            <a:avLst/>
          </a:prstGeom>
        </p:spPr>
        <p:txBody>
          <a:bodyPr/>
          <a:lstStyle/>
          <a:p>
            <a:pPr/>
            <a:r>
              <a:t>Quick</a:t>
            </a:r>
          </a:p>
          <a:p>
            <a:pPr/>
            <a:r>
              <a:t>Timely</a:t>
            </a:r>
          </a:p>
          <a:p>
            <a:pPr/>
            <a:r>
              <a:t>Inexpensive</a:t>
            </a:r>
          </a:p>
          <a:p>
            <a:pPr/>
            <a:r>
              <a:t>Disposable</a:t>
            </a:r>
          </a:p>
          <a:p>
            <a:pPr/>
            <a:r>
              <a:t>Plentiful</a:t>
            </a:r>
          </a:p>
          <a:p>
            <a:pPr/>
            <a:r>
              <a:t>Clear vocabulary</a:t>
            </a:r>
          </a:p>
          <a:p>
            <a:pPr/>
            <a:r>
              <a:t>Distinct gesture</a:t>
            </a:r>
          </a:p>
          <a:p>
            <a:pPr/>
            <a:r>
              <a:t>Minimal detail</a:t>
            </a:r>
          </a:p>
          <a:p>
            <a:pPr/>
            <a:r>
              <a:t>Appropriate degree of refinement</a:t>
            </a:r>
          </a:p>
          <a:p>
            <a:pPr/>
            <a:r>
              <a:t>Suggest and explore rather than confirm</a:t>
            </a:r>
          </a:p>
          <a:p>
            <a:pPr/>
            <a:r>
              <a:t>Ambiguity</a:t>
            </a:r>
          </a:p>
        </p:txBody>
      </p:sp>
      <p:sp>
        <p:nvSpPr>
          <p:cNvPr id="89"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0" name="Bildschirmfoto 2014-06-25 um 22.53.23.png" descr="Bildschirmfoto 2014-06-25 um 22.53.23.png"/>
          <p:cNvPicPr>
            <a:picLocks noChangeAspect="1"/>
          </p:cNvPicPr>
          <p:nvPr/>
        </p:nvPicPr>
        <p:blipFill>
          <a:blip r:embed="rId3">
            <a:extLst/>
          </a:blip>
          <a:stretch>
            <a:fillRect/>
          </a:stretch>
        </p:blipFill>
        <p:spPr>
          <a:xfrm>
            <a:off x="4855124" y="168652"/>
            <a:ext cx="3951358" cy="4884712"/>
          </a:xfrm>
          <a:prstGeom prst="rect">
            <a:avLst/>
          </a:prstGeom>
          <a:ln w="3175"/>
        </p:spPr>
      </p:pic>
      <p:pic>
        <p:nvPicPr>
          <p:cNvPr id="91" name="Bildschirmfoto 2014-06-25 um 23.04.07.png" descr="Bildschirmfoto 2014-06-25 um 23.04.07.png"/>
          <p:cNvPicPr>
            <a:picLocks noChangeAspect="1"/>
          </p:cNvPicPr>
          <p:nvPr/>
        </p:nvPicPr>
        <p:blipFill>
          <a:blip r:embed="rId4">
            <a:extLst/>
          </a:blip>
          <a:stretch>
            <a:fillRect/>
          </a:stretch>
        </p:blipFill>
        <p:spPr>
          <a:xfrm>
            <a:off x="9006300" y="168652"/>
            <a:ext cx="3810169" cy="4884712"/>
          </a:xfrm>
          <a:prstGeom prst="rect">
            <a:avLst/>
          </a:prstGeom>
          <a:ln w="12700">
            <a:solidFill>
              <a:srgbClr val="000000"/>
            </a:solidFill>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 name="Abgerundetes Rechteck"/>
          <p:cNvSpPr/>
          <p:nvPr/>
        </p:nvSpPr>
        <p:spPr>
          <a:xfrm>
            <a:off x="101599" y="20066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96"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9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98" name="Kapitel 12 - Skizzen und Prototypen"/>
          <p:cNvSpPr txBox="1"/>
          <p:nvPr>
            <p:ph type="title"/>
          </p:nvPr>
        </p:nvSpPr>
        <p:spPr>
          <a:prstGeom prst="rect">
            <a:avLst/>
          </a:prstGeom>
        </p:spPr>
        <p:txBody>
          <a:bodyPr/>
          <a:lstStyle/>
          <a:p>
            <a:pPr/>
            <a:r>
              <a:t>Kapitel 12 - Skizzen und Prototypen</a:t>
            </a:r>
          </a:p>
        </p:txBody>
      </p:sp>
      <p:sp>
        <p:nvSpPr>
          <p:cNvPr id="99" name="Eigenschaften von Skizzen…"/>
          <p:cNvSpPr txBox="1"/>
          <p:nvPr>
            <p:ph type="body" idx="1"/>
          </p:nvPr>
        </p:nvSpPr>
        <p:spPr>
          <a:prstGeom prst="rect">
            <a:avLst/>
          </a:prstGeom>
        </p:spPr>
        <p:txBody>
          <a:bodyPr/>
          <a:lstStyle/>
          <a:p>
            <a:pPr/>
            <a:r>
              <a:t>Eigenschaften von Skizzen</a:t>
            </a:r>
          </a:p>
          <a:p>
            <a:pPr/>
            <a:r>
              <a:t>Eigenschaften von Prototypen</a:t>
            </a:r>
          </a:p>
          <a:p>
            <a:pPr lvl="1"/>
            <a:r>
              <a:t>Auflösung und Detailgenauigkeit</a:t>
            </a:r>
          </a:p>
          <a:p>
            <a:pPr lvl="1"/>
            <a:r>
              <a:t>Horizontale und Vertikale Prototypen</a:t>
            </a:r>
          </a:p>
          <a:p>
            <a:pPr lvl="1"/>
            <a:r>
              <a:t>Wizard of Oz Prototypen</a:t>
            </a:r>
          </a:p>
          <a:p>
            <a:pPr/>
            <a:r>
              <a:t>Papierprototypen</a:t>
            </a:r>
          </a:p>
          <a:p>
            <a:pPr/>
            <a:r>
              <a:t>Video Prototypen</a:t>
            </a:r>
          </a:p>
        </p:txBody>
      </p:sp>
      <p:sp>
        <p:nvSpPr>
          <p:cNvPr id="100" name="Foliennummer"/>
          <p:cNvSpPr txBox="1"/>
          <p:nvPr>
            <p:ph type="sldNum" sz="quarter" idx="2"/>
          </p:nvPr>
        </p:nvSpPr>
        <p:spPr>
          <a:xfrm>
            <a:off x="12596441" y="9497434"/>
            <a:ext cx="192865"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4"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10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06" name="Auflösung und Detailgenauigkeit"/>
          <p:cNvSpPr txBox="1"/>
          <p:nvPr>
            <p:ph type="title"/>
          </p:nvPr>
        </p:nvSpPr>
        <p:spPr>
          <a:prstGeom prst="rect">
            <a:avLst/>
          </a:prstGeom>
        </p:spPr>
        <p:txBody>
          <a:bodyPr/>
          <a:lstStyle/>
          <a:p>
            <a:pPr/>
            <a:r>
              <a:t>Auflösung und Detailgenauigkeit</a:t>
            </a:r>
          </a:p>
        </p:txBody>
      </p:sp>
      <p:sp>
        <p:nvSpPr>
          <p:cNvPr id="107" name="Houde, Stephanie und Charles Hill: What Do Prototypes Prototype? In: Helander, M., T. Landauer und P. Prabhu (Herausgeber): Handbook of Human- Computer Interaction. Elsevier Science B.V., Amsterdam, 2. Auflage, 1997.…"/>
          <p:cNvSpPr txBox="1"/>
          <p:nvPr>
            <p:ph type="body" idx="1"/>
          </p:nvPr>
        </p:nvSpPr>
        <p:spPr>
          <a:prstGeom prst="rect">
            <a:avLst/>
          </a:prstGeom>
        </p:spPr>
        <p:txBody>
          <a:bodyPr/>
          <a:lstStyle/>
          <a:p>
            <a:pPr marL="212089" indent="-171449">
              <a:defRPr sz="1900"/>
            </a:pPr>
            <a:r>
              <a:t>Houde, Stephanie und Charles Hill: What Do Prototypes Prototype? In: Helander, M., T. Landauer und P. Prabhu (Herausgeber): Handbook of Human- Computer Interaction. Elsevier Science B.V., Amsterdam, 2. Auflage, 1997. </a:t>
            </a:r>
          </a:p>
          <a:p>
            <a:pPr/>
            <a:r>
              <a:t>Auflösung = Gesamtumfang der Umsetzung eines Prototypen (z.B. nur 1 Screen vs. komplettes System)</a:t>
            </a:r>
          </a:p>
          <a:p>
            <a:pPr/>
            <a:r>
              <a:t>Detailgenauigkeit = Detailtreue der Umsetzung (z.B. Strichzeichnung oder photorealistisches rendering)</a:t>
            </a:r>
          </a:p>
        </p:txBody>
      </p:sp>
      <p:sp>
        <p:nvSpPr>
          <p:cNvPr id="10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09" name="IMG_0541.jpg" descr="IMG_0541.jpg"/>
          <p:cNvPicPr>
            <a:picLocks noChangeAspect="1"/>
          </p:cNvPicPr>
          <p:nvPr/>
        </p:nvPicPr>
        <p:blipFill>
          <a:blip r:embed="rId3">
            <a:extLst/>
          </a:blip>
          <a:stretch>
            <a:fillRect/>
          </a:stretch>
        </p:blipFill>
        <p:spPr>
          <a:xfrm>
            <a:off x="2968725" y="4659317"/>
            <a:ext cx="7067350" cy="4711567"/>
          </a:xfrm>
          <a:prstGeom prst="rect">
            <a:avLst/>
          </a:prstGeom>
          <a:ln w="3175"/>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 name="Abgerundetes Rechteck"/>
          <p:cNvSpPr/>
          <p:nvPr/>
        </p:nvSpPr>
        <p:spPr>
          <a:xfrm>
            <a:off x="465193" y="1941240"/>
            <a:ext cx="12074414" cy="230056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49" y="21600"/>
                </a:moveTo>
                <a:lnTo>
                  <a:pt x="20851" y="21600"/>
                </a:lnTo>
                <a:cubicBezTo>
                  <a:pt x="21265" y="21600"/>
                  <a:pt x="21600" y="19841"/>
                  <a:pt x="21600" y="17670"/>
                </a:cubicBezTo>
                <a:lnTo>
                  <a:pt x="21600" y="3930"/>
                </a:lnTo>
                <a:cubicBezTo>
                  <a:pt x="21600" y="1759"/>
                  <a:pt x="21265" y="0"/>
                  <a:pt x="20851" y="0"/>
                </a:cubicBezTo>
                <a:lnTo>
                  <a:pt x="749" y="0"/>
                </a:lnTo>
                <a:cubicBezTo>
                  <a:pt x="335" y="0"/>
                  <a:pt x="0" y="1759"/>
                  <a:pt x="0" y="3930"/>
                </a:cubicBezTo>
                <a:lnTo>
                  <a:pt x="0" y="17670"/>
                </a:lnTo>
                <a:cubicBezTo>
                  <a:pt x="0" y="19841"/>
                  <a:pt x="335" y="21600"/>
                  <a:pt x="749" y="21600"/>
                </a:cubicBezTo>
                <a:close/>
              </a:path>
            </a:pathLst>
          </a:custGeom>
          <a:solidFill>
            <a:srgbClr val="D6D6D6"/>
          </a:solidFill>
          <a:ln w="63500">
            <a:solidFill>
              <a:srgbClr val="000000"/>
            </a:solidFill>
          </a:ln>
        </p:spPr>
        <p:txBody>
          <a:bodyPr lIns="40640" tIns="40640" rIns="40640" bIns="40640" anchor="ctr"/>
          <a:lstStyle/>
          <a:p>
            <a:pPr/>
          </a:p>
        </p:txBody>
      </p:sp>
      <p:sp>
        <p:nvSpPr>
          <p:cNvPr id="114"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115"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16" name="Horizontale Prototypen"/>
          <p:cNvSpPr txBox="1"/>
          <p:nvPr>
            <p:ph type="title"/>
          </p:nvPr>
        </p:nvSpPr>
        <p:spPr>
          <a:prstGeom prst="rect">
            <a:avLst/>
          </a:prstGeom>
        </p:spPr>
        <p:txBody>
          <a:bodyPr/>
          <a:lstStyle/>
          <a:p>
            <a:pPr/>
            <a:r>
              <a:t>Horizontale Prototypen</a:t>
            </a:r>
          </a:p>
        </p:txBody>
      </p:sp>
      <p:sp>
        <p:nvSpPr>
          <p:cNvPr id="117" name="Foliennummer"/>
          <p:cNvSpPr txBox="1"/>
          <p:nvPr>
            <p:ph type="sldNum" sz="quarter" idx="2"/>
          </p:nvPr>
        </p:nvSpPr>
        <p:spPr>
          <a:xfrm>
            <a:off x="12553597" y="9497434"/>
            <a:ext cx="278553" cy="27866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8" name="home page"/>
          <p:cNvSpPr/>
          <p:nvPr/>
        </p:nvSpPr>
        <p:spPr>
          <a:xfrm>
            <a:off x="5515796" y="2049063"/>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home page</a:t>
            </a:r>
          </a:p>
        </p:txBody>
      </p:sp>
      <p:sp>
        <p:nvSpPr>
          <p:cNvPr id="119" name="subpage 3"/>
          <p:cNvSpPr/>
          <p:nvPr/>
        </p:nvSpPr>
        <p:spPr>
          <a:xfrm>
            <a:off x="5515796" y="5049271"/>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subpage 3</a:t>
            </a:r>
          </a:p>
        </p:txBody>
      </p:sp>
      <p:sp>
        <p:nvSpPr>
          <p:cNvPr id="120" name="subpage 2"/>
          <p:cNvSpPr/>
          <p:nvPr/>
        </p:nvSpPr>
        <p:spPr>
          <a:xfrm>
            <a:off x="3141873" y="5049271"/>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subpage 2</a:t>
            </a:r>
          </a:p>
        </p:txBody>
      </p:sp>
      <p:sp>
        <p:nvSpPr>
          <p:cNvPr id="121" name="subpage 4"/>
          <p:cNvSpPr/>
          <p:nvPr/>
        </p:nvSpPr>
        <p:spPr>
          <a:xfrm>
            <a:off x="7889719" y="5049271"/>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subpage 4</a:t>
            </a:r>
          </a:p>
        </p:txBody>
      </p:sp>
      <p:sp>
        <p:nvSpPr>
          <p:cNvPr id="122" name="detail 3"/>
          <p:cNvSpPr/>
          <p:nvPr/>
        </p:nvSpPr>
        <p:spPr>
          <a:xfrm>
            <a:off x="5515796" y="6549375"/>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detail 3</a:t>
            </a:r>
          </a:p>
        </p:txBody>
      </p:sp>
      <p:sp>
        <p:nvSpPr>
          <p:cNvPr id="123" name="detail 2"/>
          <p:cNvSpPr/>
          <p:nvPr/>
        </p:nvSpPr>
        <p:spPr>
          <a:xfrm>
            <a:off x="3141873" y="6549374"/>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detail 2</a:t>
            </a:r>
          </a:p>
        </p:txBody>
      </p:sp>
      <p:sp>
        <p:nvSpPr>
          <p:cNvPr id="124" name="detail 4"/>
          <p:cNvSpPr/>
          <p:nvPr/>
        </p:nvSpPr>
        <p:spPr>
          <a:xfrm>
            <a:off x="7889719" y="6549374"/>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detail 4</a:t>
            </a:r>
          </a:p>
        </p:txBody>
      </p:sp>
      <p:sp>
        <p:nvSpPr>
          <p:cNvPr id="125" name="function 3"/>
          <p:cNvSpPr/>
          <p:nvPr/>
        </p:nvSpPr>
        <p:spPr>
          <a:xfrm>
            <a:off x="5515796" y="8049478"/>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function 3</a:t>
            </a:r>
          </a:p>
        </p:txBody>
      </p:sp>
      <p:sp>
        <p:nvSpPr>
          <p:cNvPr id="126" name="function 2"/>
          <p:cNvSpPr/>
          <p:nvPr/>
        </p:nvSpPr>
        <p:spPr>
          <a:xfrm>
            <a:off x="3141873" y="8049478"/>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function 2</a:t>
            </a:r>
          </a:p>
        </p:txBody>
      </p:sp>
      <p:sp>
        <p:nvSpPr>
          <p:cNvPr id="127" name="function 4"/>
          <p:cNvSpPr/>
          <p:nvPr/>
        </p:nvSpPr>
        <p:spPr>
          <a:xfrm>
            <a:off x="7889719" y="8049478"/>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function 4</a:t>
            </a:r>
          </a:p>
        </p:txBody>
      </p:sp>
      <p:sp>
        <p:nvSpPr>
          <p:cNvPr id="128" name="Linie"/>
          <p:cNvSpPr/>
          <p:nvPr/>
        </p:nvSpPr>
        <p:spPr>
          <a:xfrm flipV="1">
            <a:off x="1761481" y="2592765"/>
            <a:ext cx="4733993" cy="957913"/>
          </a:xfrm>
          <a:prstGeom prst="line">
            <a:avLst/>
          </a:prstGeom>
          <a:ln w="38100">
            <a:solidFill>
              <a:srgbClr val="000000"/>
            </a:solidFill>
          </a:ln>
        </p:spPr>
        <p:txBody>
          <a:bodyPr lIns="0" tIns="0" rIns="0" bIns="0"/>
          <a:lstStyle/>
          <a:p>
            <a:pPr/>
          </a:p>
        </p:txBody>
      </p:sp>
      <p:sp>
        <p:nvSpPr>
          <p:cNvPr id="129" name="Linie"/>
          <p:cNvSpPr/>
          <p:nvPr/>
        </p:nvSpPr>
        <p:spPr>
          <a:xfrm flipH="1" flipV="1">
            <a:off x="6509327" y="2592765"/>
            <a:ext cx="4733992" cy="957913"/>
          </a:xfrm>
          <a:prstGeom prst="line">
            <a:avLst/>
          </a:prstGeom>
          <a:ln w="38100">
            <a:solidFill>
              <a:srgbClr val="000000"/>
            </a:solidFill>
          </a:ln>
        </p:spPr>
        <p:txBody>
          <a:bodyPr lIns="0" tIns="0" rIns="0" bIns="0"/>
          <a:lstStyle/>
          <a:p>
            <a:pPr/>
          </a:p>
        </p:txBody>
      </p:sp>
      <p:sp>
        <p:nvSpPr>
          <p:cNvPr id="130" name="Linie"/>
          <p:cNvSpPr/>
          <p:nvPr/>
        </p:nvSpPr>
        <p:spPr>
          <a:xfrm flipV="1">
            <a:off x="4097303" y="2592765"/>
            <a:ext cx="2436271" cy="957913"/>
          </a:xfrm>
          <a:prstGeom prst="line">
            <a:avLst/>
          </a:prstGeom>
          <a:ln w="38100">
            <a:solidFill>
              <a:srgbClr val="000000"/>
            </a:solidFill>
          </a:ln>
        </p:spPr>
        <p:txBody>
          <a:bodyPr lIns="0" tIns="0" rIns="0" bIns="0"/>
          <a:lstStyle/>
          <a:p>
            <a:pPr/>
          </a:p>
        </p:txBody>
      </p:sp>
      <p:sp>
        <p:nvSpPr>
          <p:cNvPr id="131" name="Linie"/>
          <p:cNvSpPr/>
          <p:nvPr/>
        </p:nvSpPr>
        <p:spPr>
          <a:xfrm flipH="1" flipV="1">
            <a:off x="6471226" y="2592765"/>
            <a:ext cx="2436271" cy="957913"/>
          </a:xfrm>
          <a:prstGeom prst="line">
            <a:avLst/>
          </a:prstGeom>
          <a:ln w="38100">
            <a:solidFill>
              <a:srgbClr val="000000"/>
            </a:solidFill>
          </a:ln>
        </p:spPr>
        <p:txBody>
          <a:bodyPr lIns="0" tIns="0" rIns="0" bIns="0"/>
          <a:lstStyle/>
          <a:p>
            <a:pPr/>
          </a:p>
        </p:txBody>
      </p:sp>
      <p:sp>
        <p:nvSpPr>
          <p:cNvPr id="132" name="Linie"/>
          <p:cNvSpPr/>
          <p:nvPr/>
        </p:nvSpPr>
        <p:spPr>
          <a:xfrm flipV="1">
            <a:off x="6502399" y="2577080"/>
            <a:ext cx="1" cy="1028881"/>
          </a:xfrm>
          <a:prstGeom prst="line">
            <a:avLst/>
          </a:prstGeom>
          <a:ln w="38100">
            <a:solidFill>
              <a:srgbClr val="000000"/>
            </a:solidFill>
          </a:ln>
        </p:spPr>
        <p:txBody>
          <a:bodyPr lIns="0" tIns="0" rIns="0" bIns="0"/>
          <a:lstStyle/>
          <a:p>
            <a:pPr/>
          </a:p>
        </p:txBody>
      </p:sp>
      <p:sp>
        <p:nvSpPr>
          <p:cNvPr id="133" name="page 3"/>
          <p:cNvSpPr/>
          <p:nvPr/>
        </p:nvSpPr>
        <p:spPr>
          <a:xfrm>
            <a:off x="5515796"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3</a:t>
            </a:r>
          </a:p>
        </p:txBody>
      </p:sp>
      <p:sp>
        <p:nvSpPr>
          <p:cNvPr id="134" name="page 2"/>
          <p:cNvSpPr/>
          <p:nvPr/>
        </p:nvSpPr>
        <p:spPr>
          <a:xfrm>
            <a:off x="3141873"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2</a:t>
            </a:r>
          </a:p>
        </p:txBody>
      </p:sp>
      <p:sp>
        <p:nvSpPr>
          <p:cNvPr id="135" name="page 1"/>
          <p:cNvSpPr/>
          <p:nvPr/>
        </p:nvSpPr>
        <p:spPr>
          <a:xfrm>
            <a:off x="767950"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1</a:t>
            </a:r>
          </a:p>
        </p:txBody>
      </p:sp>
      <p:sp>
        <p:nvSpPr>
          <p:cNvPr id="136" name="page 4"/>
          <p:cNvSpPr/>
          <p:nvPr/>
        </p:nvSpPr>
        <p:spPr>
          <a:xfrm>
            <a:off x="7889719"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4</a:t>
            </a:r>
          </a:p>
        </p:txBody>
      </p:sp>
      <p:sp>
        <p:nvSpPr>
          <p:cNvPr id="137" name="page 5"/>
          <p:cNvSpPr/>
          <p:nvPr/>
        </p:nvSpPr>
        <p:spPr>
          <a:xfrm>
            <a:off x="10263642"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5</a:t>
            </a:r>
          </a:p>
        </p:txBody>
      </p:sp>
      <p:sp>
        <p:nvSpPr>
          <p:cNvPr id="138" name="Linie"/>
          <p:cNvSpPr/>
          <p:nvPr/>
        </p:nvSpPr>
        <p:spPr>
          <a:xfrm flipV="1">
            <a:off x="4097303" y="4091365"/>
            <a:ext cx="2436271" cy="957913"/>
          </a:xfrm>
          <a:prstGeom prst="line">
            <a:avLst/>
          </a:prstGeom>
          <a:ln w="38100">
            <a:solidFill>
              <a:srgbClr val="000000"/>
            </a:solidFill>
          </a:ln>
        </p:spPr>
        <p:txBody>
          <a:bodyPr lIns="0" tIns="0" rIns="0" bIns="0"/>
          <a:lstStyle/>
          <a:p>
            <a:pPr/>
          </a:p>
        </p:txBody>
      </p:sp>
      <p:sp>
        <p:nvSpPr>
          <p:cNvPr id="139" name="Linie"/>
          <p:cNvSpPr/>
          <p:nvPr/>
        </p:nvSpPr>
        <p:spPr>
          <a:xfrm flipH="1" flipV="1">
            <a:off x="6471226" y="4091365"/>
            <a:ext cx="2436271" cy="957913"/>
          </a:xfrm>
          <a:prstGeom prst="line">
            <a:avLst/>
          </a:prstGeom>
          <a:ln w="38100">
            <a:solidFill>
              <a:srgbClr val="000000"/>
            </a:solidFill>
          </a:ln>
        </p:spPr>
        <p:txBody>
          <a:bodyPr lIns="0" tIns="0" rIns="0" bIns="0"/>
          <a:lstStyle/>
          <a:p>
            <a:pPr/>
          </a:p>
        </p:txBody>
      </p:sp>
      <p:sp>
        <p:nvSpPr>
          <p:cNvPr id="140" name="Linie"/>
          <p:cNvSpPr/>
          <p:nvPr/>
        </p:nvSpPr>
        <p:spPr>
          <a:xfrm flipV="1">
            <a:off x="6502399" y="4075680"/>
            <a:ext cx="1" cy="1028881"/>
          </a:xfrm>
          <a:prstGeom prst="line">
            <a:avLst/>
          </a:prstGeom>
          <a:ln w="38100">
            <a:solidFill>
              <a:srgbClr val="000000"/>
            </a:solidFill>
          </a:ln>
        </p:spPr>
        <p:txBody>
          <a:bodyPr lIns="0" tIns="0" rIns="0" bIns="0"/>
          <a:lstStyle/>
          <a:p>
            <a:pPr/>
          </a:p>
        </p:txBody>
      </p:sp>
      <p:sp>
        <p:nvSpPr>
          <p:cNvPr id="141" name="Linie"/>
          <p:cNvSpPr/>
          <p:nvPr/>
        </p:nvSpPr>
        <p:spPr>
          <a:xfrm flipV="1">
            <a:off x="4097303" y="5589965"/>
            <a:ext cx="2436271" cy="957913"/>
          </a:xfrm>
          <a:prstGeom prst="line">
            <a:avLst/>
          </a:prstGeom>
          <a:ln w="38100">
            <a:solidFill>
              <a:srgbClr val="000000"/>
            </a:solidFill>
          </a:ln>
        </p:spPr>
        <p:txBody>
          <a:bodyPr lIns="0" tIns="0" rIns="0" bIns="0"/>
          <a:lstStyle/>
          <a:p>
            <a:pPr/>
          </a:p>
        </p:txBody>
      </p:sp>
      <p:sp>
        <p:nvSpPr>
          <p:cNvPr id="142" name="Linie"/>
          <p:cNvSpPr/>
          <p:nvPr/>
        </p:nvSpPr>
        <p:spPr>
          <a:xfrm flipH="1" flipV="1">
            <a:off x="6471226" y="5589965"/>
            <a:ext cx="2436271" cy="957913"/>
          </a:xfrm>
          <a:prstGeom prst="line">
            <a:avLst/>
          </a:prstGeom>
          <a:ln w="38100">
            <a:solidFill>
              <a:srgbClr val="000000"/>
            </a:solidFill>
          </a:ln>
        </p:spPr>
        <p:txBody>
          <a:bodyPr lIns="0" tIns="0" rIns="0" bIns="0"/>
          <a:lstStyle/>
          <a:p>
            <a:pPr/>
          </a:p>
        </p:txBody>
      </p:sp>
      <p:sp>
        <p:nvSpPr>
          <p:cNvPr id="143" name="Linie"/>
          <p:cNvSpPr/>
          <p:nvPr/>
        </p:nvSpPr>
        <p:spPr>
          <a:xfrm flipV="1">
            <a:off x="6502399" y="5574280"/>
            <a:ext cx="1" cy="1028881"/>
          </a:xfrm>
          <a:prstGeom prst="line">
            <a:avLst/>
          </a:prstGeom>
          <a:ln w="38100">
            <a:solidFill>
              <a:srgbClr val="000000"/>
            </a:solidFill>
          </a:ln>
        </p:spPr>
        <p:txBody>
          <a:bodyPr lIns="0" tIns="0" rIns="0" bIns="0"/>
          <a:lstStyle/>
          <a:p>
            <a:pPr/>
          </a:p>
        </p:txBody>
      </p:sp>
      <p:sp>
        <p:nvSpPr>
          <p:cNvPr id="144" name="Linie"/>
          <p:cNvSpPr/>
          <p:nvPr/>
        </p:nvSpPr>
        <p:spPr>
          <a:xfrm flipV="1">
            <a:off x="4097303" y="7101265"/>
            <a:ext cx="2436271" cy="957912"/>
          </a:xfrm>
          <a:prstGeom prst="line">
            <a:avLst/>
          </a:prstGeom>
          <a:ln w="38100">
            <a:solidFill>
              <a:srgbClr val="000000"/>
            </a:solidFill>
          </a:ln>
        </p:spPr>
        <p:txBody>
          <a:bodyPr lIns="0" tIns="0" rIns="0" bIns="0"/>
          <a:lstStyle/>
          <a:p>
            <a:pPr/>
          </a:p>
        </p:txBody>
      </p:sp>
      <p:sp>
        <p:nvSpPr>
          <p:cNvPr id="145" name="Linie"/>
          <p:cNvSpPr/>
          <p:nvPr/>
        </p:nvSpPr>
        <p:spPr>
          <a:xfrm flipH="1" flipV="1">
            <a:off x="6471226" y="7101265"/>
            <a:ext cx="2436271" cy="957913"/>
          </a:xfrm>
          <a:prstGeom prst="line">
            <a:avLst/>
          </a:prstGeom>
          <a:ln w="38100">
            <a:solidFill>
              <a:srgbClr val="000000"/>
            </a:solidFill>
          </a:ln>
        </p:spPr>
        <p:txBody>
          <a:bodyPr lIns="0" tIns="0" rIns="0" bIns="0"/>
          <a:lstStyle/>
          <a:p>
            <a:pPr/>
          </a:p>
        </p:txBody>
      </p:sp>
      <p:sp>
        <p:nvSpPr>
          <p:cNvPr id="146" name="Linie"/>
          <p:cNvSpPr/>
          <p:nvPr/>
        </p:nvSpPr>
        <p:spPr>
          <a:xfrm flipV="1">
            <a:off x="6502399" y="7085580"/>
            <a:ext cx="1" cy="1028881"/>
          </a:xfrm>
          <a:prstGeom prst="line">
            <a:avLst/>
          </a:prstGeom>
          <a:ln w="38100">
            <a:solidFill>
              <a:srgbClr val="000000"/>
            </a:solidFill>
          </a:ln>
        </p:spPr>
        <p:txBody>
          <a:bodyPr lIns="0" tIns="0" rIns="0" bIns="0"/>
          <a:lstStyle/>
          <a:p>
            <a:pPr/>
          </a:p>
        </p:txBody>
      </p:sp>
      <p:sp>
        <p:nvSpPr>
          <p:cNvPr id="147" name="…"/>
          <p:cNvSpPr txBox="1"/>
          <p:nvPr/>
        </p:nvSpPr>
        <p:spPr>
          <a:xfrm>
            <a:off x="1943265" y="4860900"/>
            <a:ext cx="799480" cy="80939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48" name="…"/>
          <p:cNvSpPr txBox="1"/>
          <p:nvPr/>
        </p:nvSpPr>
        <p:spPr>
          <a:xfrm>
            <a:off x="10262055" y="4860900"/>
            <a:ext cx="799480" cy="80939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49" name="…"/>
          <p:cNvSpPr txBox="1"/>
          <p:nvPr/>
        </p:nvSpPr>
        <p:spPr>
          <a:xfrm>
            <a:off x="10262055" y="6392005"/>
            <a:ext cx="799480" cy="80939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50" name="…"/>
          <p:cNvSpPr txBox="1"/>
          <p:nvPr/>
        </p:nvSpPr>
        <p:spPr>
          <a:xfrm>
            <a:off x="10262055" y="7917389"/>
            <a:ext cx="799480" cy="80939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51" name="…"/>
          <p:cNvSpPr txBox="1"/>
          <p:nvPr/>
        </p:nvSpPr>
        <p:spPr>
          <a:xfrm>
            <a:off x="1943265" y="6392005"/>
            <a:ext cx="799480" cy="80939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52" name="…"/>
          <p:cNvSpPr txBox="1"/>
          <p:nvPr/>
        </p:nvSpPr>
        <p:spPr>
          <a:xfrm>
            <a:off x="1943265" y="7917389"/>
            <a:ext cx="799480" cy="80939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 name="Abgerundetes Rechteck"/>
          <p:cNvSpPr/>
          <p:nvPr/>
        </p:nvSpPr>
        <p:spPr>
          <a:xfrm>
            <a:off x="5284532" y="1771427"/>
            <a:ext cx="2435736" cy="71009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712" y="21600"/>
                </a:moveTo>
                <a:lnTo>
                  <a:pt x="17888" y="21600"/>
                </a:lnTo>
                <a:cubicBezTo>
                  <a:pt x="19938" y="21600"/>
                  <a:pt x="21600" y="21030"/>
                  <a:pt x="21600" y="20327"/>
                </a:cubicBezTo>
                <a:lnTo>
                  <a:pt x="21600" y="1273"/>
                </a:lnTo>
                <a:cubicBezTo>
                  <a:pt x="21600" y="570"/>
                  <a:pt x="19938" y="0"/>
                  <a:pt x="17888" y="0"/>
                </a:cubicBezTo>
                <a:lnTo>
                  <a:pt x="3712" y="0"/>
                </a:lnTo>
                <a:cubicBezTo>
                  <a:pt x="1662" y="0"/>
                  <a:pt x="0" y="570"/>
                  <a:pt x="0" y="1273"/>
                </a:cubicBezTo>
                <a:lnTo>
                  <a:pt x="0" y="20327"/>
                </a:lnTo>
                <a:cubicBezTo>
                  <a:pt x="0" y="21030"/>
                  <a:pt x="1662" y="21600"/>
                  <a:pt x="3712" y="21600"/>
                </a:cubicBezTo>
                <a:close/>
              </a:path>
            </a:pathLst>
          </a:custGeom>
          <a:solidFill>
            <a:srgbClr val="D6D6D6"/>
          </a:solidFill>
          <a:ln w="63500">
            <a:solidFill>
              <a:srgbClr val="000000"/>
            </a:solidFill>
          </a:ln>
        </p:spPr>
        <p:txBody>
          <a:bodyPr lIns="40640" tIns="40640" rIns="40640" bIns="40640" anchor="ctr"/>
          <a:lstStyle/>
          <a:p>
            <a:pPr/>
          </a:p>
        </p:txBody>
      </p:sp>
      <p:sp>
        <p:nvSpPr>
          <p:cNvPr id="157"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15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159" name="Vertikale Prototypen"/>
          <p:cNvSpPr txBox="1"/>
          <p:nvPr>
            <p:ph type="title"/>
          </p:nvPr>
        </p:nvSpPr>
        <p:spPr>
          <a:prstGeom prst="rect">
            <a:avLst/>
          </a:prstGeom>
        </p:spPr>
        <p:txBody>
          <a:bodyPr/>
          <a:lstStyle/>
          <a:p>
            <a:pPr/>
            <a:r>
              <a:t>Vertikale Prototypen</a:t>
            </a:r>
          </a:p>
        </p:txBody>
      </p:sp>
      <p:sp>
        <p:nvSpPr>
          <p:cNvPr id="160"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1" name="home page"/>
          <p:cNvSpPr/>
          <p:nvPr/>
        </p:nvSpPr>
        <p:spPr>
          <a:xfrm>
            <a:off x="5515796" y="2049063"/>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home page</a:t>
            </a:r>
          </a:p>
        </p:txBody>
      </p:sp>
      <p:sp>
        <p:nvSpPr>
          <p:cNvPr id="162" name="subpage 3"/>
          <p:cNvSpPr/>
          <p:nvPr/>
        </p:nvSpPr>
        <p:spPr>
          <a:xfrm>
            <a:off x="5515796" y="5049271"/>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subpage 3</a:t>
            </a:r>
          </a:p>
        </p:txBody>
      </p:sp>
      <p:sp>
        <p:nvSpPr>
          <p:cNvPr id="163" name="subpage 2"/>
          <p:cNvSpPr/>
          <p:nvPr/>
        </p:nvSpPr>
        <p:spPr>
          <a:xfrm>
            <a:off x="3141873" y="5049271"/>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subpage 2</a:t>
            </a:r>
          </a:p>
        </p:txBody>
      </p:sp>
      <p:sp>
        <p:nvSpPr>
          <p:cNvPr id="164" name="subpage 4"/>
          <p:cNvSpPr/>
          <p:nvPr/>
        </p:nvSpPr>
        <p:spPr>
          <a:xfrm>
            <a:off x="7889719" y="5049271"/>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subpage 4</a:t>
            </a:r>
          </a:p>
        </p:txBody>
      </p:sp>
      <p:sp>
        <p:nvSpPr>
          <p:cNvPr id="165" name="detail 3"/>
          <p:cNvSpPr/>
          <p:nvPr/>
        </p:nvSpPr>
        <p:spPr>
          <a:xfrm>
            <a:off x="5515796" y="6549375"/>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detail 3</a:t>
            </a:r>
          </a:p>
        </p:txBody>
      </p:sp>
      <p:sp>
        <p:nvSpPr>
          <p:cNvPr id="166" name="detail 2"/>
          <p:cNvSpPr/>
          <p:nvPr/>
        </p:nvSpPr>
        <p:spPr>
          <a:xfrm>
            <a:off x="3141873" y="6549374"/>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detail 2</a:t>
            </a:r>
          </a:p>
        </p:txBody>
      </p:sp>
      <p:sp>
        <p:nvSpPr>
          <p:cNvPr id="167" name="detail 4"/>
          <p:cNvSpPr/>
          <p:nvPr/>
        </p:nvSpPr>
        <p:spPr>
          <a:xfrm>
            <a:off x="7889719" y="6549374"/>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detail 4</a:t>
            </a:r>
          </a:p>
        </p:txBody>
      </p:sp>
      <p:sp>
        <p:nvSpPr>
          <p:cNvPr id="168" name="function 3"/>
          <p:cNvSpPr/>
          <p:nvPr/>
        </p:nvSpPr>
        <p:spPr>
          <a:xfrm>
            <a:off x="5515796" y="8049478"/>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function 3</a:t>
            </a:r>
          </a:p>
        </p:txBody>
      </p:sp>
      <p:sp>
        <p:nvSpPr>
          <p:cNvPr id="169" name="function 2"/>
          <p:cNvSpPr/>
          <p:nvPr/>
        </p:nvSpPr>
        <p:spPr>
          <a:xfrm>
            <a:off x="3141873" y="8049478"/>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function 2</a:t>
            </a:r>
          </a:p>
        </p:txBody>
      </p:sp>
      <p:sp>
        <p:nvSpPr>
          <p:cNvPr id="170" name="function 4"/>
          <p:cNvSpPr/>
          <p:nvPr/>
        </p:nvSpPr>
        <p:spPr>
          <a:xfrm>
            <a:off x="7889719" y="8049478"/>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function 4</a:t>
            </a:r>
          </a:p>
        </p:txBody>
      </p:sp>
      <p:sp>
        <p:nvSpPr>
          <p:cNvPr id="171" name="Linie"/>
          <p:cNvSpPr/>
          <p:nvPr/>
        </p:nvSpPr>
        <p:spPr>
          <a:xfrm flipV="1">
            <a:off x="1761481" y="2592765"/>
            <a:ext cx="4733993" cy="957913"/>
          </a:xfrm>
          <a:prstGeom prst="line">
            <a:avLst/>
          </a:prstGeom>
          <a:ln w="38100">
            <a:solidFill>
              <a:srgbClr val="000000"/>
            </a:solidFill>
          </a:ln>
        </p:spPr>
        <p:txBody>
          <a:bodyPr lIns="0" tIns="0" rIns="0" bIns="0"/>
          <a:lstStyle/>
          <a:p>
            <a:pPr/>
          </a:p>
        </p:txBody>
      </p:sp>
      <p:sp>
        <p:nvSpPr>
          <p:cNvPr id="172" name="Linie"/>
          <p:cNvSpPr/>
          <p:nvPr/>
        </p:nvSpPr>
        <p:spPr>
          <a:xfrm flipH="1" flipV="1">
            <a:off x="6509327" y="2592765"/>
            <a:ext cx="4733992" cy="957913"/>
          </a:xfrm>
          <a:prstGeom prst="line">
            <a:avLst/>
          </a:prstGeom>
          <a:ln w="38100">
            <a:solidFill>
              <a:srgbClr val="000000"/>
            </a:solidFill>
          </a:ln>
        </p:spPr>
        <p:txBody>
          <a:bodyPr lIns="0" tIns="0" rIns="0" bIns="0"/>
          <a:lstStyle/>
          <a:p>
            <a:pPr/>
          </a:p>
        </p:txBody>
      </p:sp>
      <p:sp>
        <p:nvSpPr>
          <p:cNvPr id="173" name="Linie"/>
          <p:cNvSpPr/>
          <p:nvPr/>
        </p:nvSpPr>
        <p:spPr>
          <a:xfrm flipV="1">
            <a:off x="4097303" y="2592765"/>
            <a:ext cx="2436271" cy="957913"/>
          </a:xfrm>
          <a:prstGeom prst="line">
            <a:avLst/>
          </a:prstGeom>
          <a:ln w="38100">
            <a:solidFill>
              <a:srgbClr val="000000"/>
            </a:solidFill>
          </a:ln>
        </p:spPr>
        <p:txBody>
          <a:bodyPr lIns="0" tIns="0" rIns="0" bIns="0"/>
          <a:lstStyle/>
          <a:p>
            <a:pPr/>
          </a:p>
        </p:txBody>
      </p:sp>
      <p:sp>
        <p:nvSpPr>
          <p:cNvPr id="174" name="Linie"/>
          <p:cNvSpPr/>
          <p:nvPr/>
        </p:nvSpPr>
        <p:spPr>
          <a:xfrm flipH="1" flipV="1">
            <a:off x="6471226" y="2592765"/>
            <a:ext cx="2436271" cy="957913"/>
          </a:xfrm>
          <a:prstGeom prst="line">
            <a:avLst/>
          </a:prstGeom>
          <a:ln w="38100">
            <a:solidFill>
              <a:srgbClr val="000000"/>
            </a:solidFill>
          </a:ln>
        </p:spPr>
        <p:txBody>
          <a:bodyPr lIns="0" tIns="0" rIns="0" bIns="0"/>
          <a:lstStyle/>
          <a:p>
            <a:pPr/>
          </a:p>
        </p:txBody>
      </p:sp>
      <p:sp>
        <p:nvSpPr>
          <p:cNvPr id="175" name="Linie"/>
          <p:cNvSpPr/>
          <p:nvPr/>
        </p:nvSpPr>
        <p:spPr>
          <a:xfrm flipV="1">
            <a:off x="6502399" y="2577080"/>
            <a:ext cx="1" cy="1028881"/>
          </a:xfrm>
          <a:prstGeom prst="line">
            <a:avLst/>
          </a:prstGeom>
          <a:ln w="38100">
            <a:solidFill>
              <a:srgbClr val="000000"/>
            </a:solidFill>
          </a:ln>
        </p:spPr>
        <p:txBody>
          <a:bodyPr lIns="0" tIns="0" rIns="0" bIns="0"/>
          <a:lstStyle/>
          <a:p>
            <a:pPr/>
          </a:p>
        </p:txBody>
      </p:sp>
      <p:sp>
        <p:nvSpPr>
          <p:cNvPr id="176" name="page 3"/>
          <p:cNvSpPr/>
          <p:nvPr/>
        </p:nvSpPr>
        <p:spPr>
          <a:xfrm>
            <a:off x="5515796"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3</a:t>
            </a:r>
          </a:p>
        </p:txBody>
      </p:sp>
      <p:sp>
        <p:nvSpPr>
          <p:cNvPr id="177" name="page 2"/>
          <p:cNvSpPr/>
          <p:nvPr/>
        </p:nvSpPr>
        <p:spPr>
          <a:xfrm>
            <a:off x="3141873"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2</a:t>
            </a:r>
          </a:p>
        </p:txBody>
      </p:sp>
      <p:sp>
        <p:nvSpPr>
          <p:cNvPr id="178" name="page 1"/>
          <p:cNvSpPr/>
          <p:nvPr/>
        </p:nvSpPr>
        <p:spPr>
          <a:xfrm>
            <a:off x="767950"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1</a:t>
            </a:r>
          </a:p>
        </p:txBody>
      </p:sp>
      <p:sp>
        <p:nvSpPr>
          <p:cNvPr id="179" name="page 4"/>
          <p:cNvSpPr/>
          <p:nvPr/>
        </p:nvSpPr>
        <p:spPr>
          <a:xfrm>
            <a:off x="7889719"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4</a:t>
            </a:r>
          </a:p>
        </p:txBody>
      </p:sp>
      <p:sp>
        <p:nvSpPr>
          <p:cNvPr id="180" name="page 5"/>
          <p:cNvSpPr/>
          <p:nvPr/>
        </p:nvSpPr>
        <p:spPr>
          <a:xfrm>
            <a:off x="10263642" y="3549167"/>
            <a:ext cx="1973208" cy="545213"/>
          </a:xfrm>
          <a:prstGeom prst="roundRect">
            <a:avLst>
              <a:gd name="adj" fmla="val 34941"/>
            </a:avLst>
          </a:prstGeom>
          <a:solidFill>
            <a:srgbClr val="BFC1DD"/>
          </a:solidFill>
          <a:ln w="3175">
            <a:solidFill>
              <a:srgbClr val="000000"/>
            </a:solidFill>
          </a:ln>
          <a:extLst>
            <a:ext uri="{C572A759-6A51-4108-AA02-DFA0A04FC94B}">
              <ma14:wrappingTextBoxFlag xmlns:ma14="http://schemas.microsoft.com/office/mac/drawingml/2011/main" val="1"/>
            </a:ext>
          </a:extLst>
        </p:spPr>
        <p:txBody>
          <a:bodyPr lIns="40640" tIns="40640" rIns="40640" bIns="40640" anchor="ctr"/>
          <a:lstStyle>
            <a:lvl1pPr algn="ctr"/>
          </a:lstStyle>
          <a:p>
            <a:pPr/>
            <a:r>
              <a:t>page 5</a:t>
            </a:r>
          </a:p>
        </p:txBody>
      </p:sp>
      <p:sp>
        <p:nvSpPr>
          <p:cNvPr id="181" name="Linie"/>
          <p:cNvSpPr/>
          <p:nvPr/>
        </p:nvSpPr>
        <p:spPr>
          <a:xfrm flipV="1">
            <a:off x="4097303" y="4091365"/>
            <a:ext cx="2436271" cy="957913"/>
          </a:xfrm>
          <a:prstGeom prst="line">
            <a:avLst/>
          </a:prstGeom>
          <a:ln w="38100">
            <a:solidFill>
              <a:srgbClr val="000000"/>
            </a:solidFill>
          </a:ln>
        </p:spPr>
        <p:txBody>
          <a:bodyPr lIns="0" tIns="0" rIns="0" bIns="0"/>
          <a:lstStyle/>
          <a:p>
            <a:pPr/>
          </a:p>
        </p:txBody>
      </p:sp>
      <p:sp>
        <p:nvSpPr>
          <p:cNvPr id="182" name="Linie"/>
          <p:cNvSpPr/>
          <p:nvPr/>
        </p:nvSpPr>
        <p:spPr>
          <a:xfrm flipH="1" flipV="1">
            <a:off x="6471226" y="4091365"/>
            <a:ext cx="2436271" cy="957913"/>
          </a:xfrm>
          <a:prstGeom prst="line">
            <a:avLst/>
          </a:prstGeom>
          <a:ln w="38100">
            <a:solidFill>
              <a:srgbClr val="000000"/>
            </a:solidFill>
          </a:ln>
        </p:spPr>
        <p:txBody>
          <a:bodyPr lIns="0" tIns="0" rIns="0" bIns="0"/>
          <a:lstStyle/>
          <a:p>
            <a:pPr/>
          </a:p>
        </p:txBody>
      </p:sp>
      <p:sp>
        <p:nvSpPr>
          <p:cNvPr id="183" name="Linie"/>
          <p:cNvSpPr/>
          <p:nvPr/>
        </p:nvSpPr>
        <p:spPr>
          <a:xfrm flipV="1">
            <a:off x="6502399" y="4075680"/>
            <a:ext cx="1" cy="1028881"/>
          </a:xfrm>
          <a:prstGeom prst="line">
            <a:avLst/>
          </a:prstGeom>
          <a:ln w="38100">
            <a:solidFill>
              <a:srgbClr val="000000"/>
            </a:solidFill>
          </a:ln>
        </p:spPr>
        <p:txBody>
          <a:bodyPr lIns="0" tIns="0" rIns="0" bIns="0"/>
          <a:lstStyle/>
          <a:p>
            <a:pPr/>
          </a:p>
        </p:txBody>
      </p:sp>
      <p:sp>
        <p:nvSpPr>
          <p:cNvPr id="184" name="Linie"/>
          <p:cNvSpPr/>
          <p:nvPr/>
        </p:nvSpPr>
        <p:spPr>
          <a:xfrm flipV="1">
            <a:off x="4097303" y="5589965"/>
            <a:ext cx="2436271" cy="957913"/>
          </a:xfrm>
          <a:prstGeom prst="line">
            <a:avLst/>
          </a:prstGeom>
          <a:ln w="38100">
            <a:solidFill>
              <a:srgbClr val="000000"/>
            </a:solidFill>
          </a:ln>
        </p:spPr>
        <p:txBody>
          <a:bodyPr lIns="0" tIns="0" rIns="0" bIns="0"/>
          <a:lstStyle/>
          <a:p>
            <a:pPr/>
          </a:p>
        </p:txBody>
      </p:sp>
      <p:sp>
        <p:nvSpPr>
          <p:cNvPr id="185" name="Linie"/>
          <p:cNvSpPr/>
          <p:nvPr/>
        </p:nvSpPr>
        <p:spPr>
          <a:xfrm flipH="1" flipV="1">
            <a:off x="6471226" y="5589965"/>
            <a:ext cx="2436271" cy="957913"/>
          </a:xfrm>
          <a:prstGeom prst="line">
            <a:avLst/>
          </a:prstGeom>
          <a:ln w="38100">
            <a:solidFill>
              <a:srgbClr val="000000"/>
            </a:solidFill>
          </a:ln>
        </p:spPr>
        <p:txBody>
          <a:bodyPr lIns="0" tIns="0" rIns="0" bIns="0"/>
          <a:lstStyle/>
          <a:p>
            <a:pPr/>
          </a:p>
        </p:txBody>
      </p:sp>
      <p:sp>
        <p:nvSpPr>
          <p:cNvPr id="186" name="Linie"/>
          <p:cNvSpPr/>
          <p:nvPr/>
        </p:nvSpPr>
        <p:spPr>
          <a:xfrm flipV="1">
            <a:off x="6502399" y="5574280"/>
            <a:ext cx="1" cy="1028881"/>
          </a:xfrm>
          <a:prstGeom prst="line">
            <a:avLst/>
          </a:prstGeom>
          <a:ln w="38100">
            <a:solidFill>
              <a:srgbClr val="000000"/>
            </a:solidFill>
          </a:ln>
        </p:spPr>
        <p:txBody>
          <a:bodyPr lIns="0" tIns="0" rIns="0" bIns="0"/>
          <a:lstStyle/>
          <a:p>
            <a:pPr/>
          </a:p>
        </p:txBody>
      </p:sp>
      <p:sp>
        <p:nvSpPr>
          <p:cNvPr id="187" name="Linie"/>
          <p:cNvSpPr/>
          <p:nvPr/>
        </p:nvSpPr>
        <p:spPr>
          <a:xfrm flipV="1">
            <a:off x="4097303" y="7101265"/>
            <a:ext cx="2436271" cy="957912"/>
          </a:xfrm>
          <a:prstGeom prst="line">
            <a:avLst/>
          </a:prstGeom>
          <a:ln w="38100">
            <a:solidFill>
              <a:srgbClr val="000000"/>
            </a:solidFill>
          </a:ln>
        </p:spPr>
        <p:txBody>
          <a:bodyPr lIns="0" tIns="0" rIns="0" bIns="0"/>
          <a:lstStyle/>
          <a:p>
            <a:pPr/>
          </a:p>
        </p:txBody>
      </p:sp>
      <p:sp>
        <p:nvSpPr>
          <p:cNvPr id="188" name="Linie"/>
          <p:cNvSpPr/>
          <p:nvPr/>
        </p:nvSpPr>
        <p:spPr>
          <a:xfrm flipH="1" flipV="1">
            <a:off x="6471226" y="7101265"/>
            <a:ext cx="2436271" cy="957913"/>
          </a:xfrm>
          <a:prstGeom prst="line">
            <a:avLst/>
          </a:prstGeom>
          <a:ln w="38100">
            <a:solidFill>
              <a:srgbClr val="000000"/>
            </a:solidFill>
          </a:ln>
        </p:spPr>
        <p:txBody>
          <a:bodyPr lIns="0" tIns="0" rIns="0" bIns="0"/>
          <a:lstStyle/>
          <a:p>
            <a:pPr/>
          </a:p>
        </p:txBody>
      </p:sp>
      <p:sp>
        <p:nvSpPr>
          <p:cNvPr id="189" name="Linie"/>
          <p:cNvSpPr/>
          <p:nvPr/>
        </p:nvSpPr>
        <p:spPr>
          <a:xfrm flipV="1">
            <a:off x="6502399" y="7085580"/>
            <a:ext cx="1" cy="1028881"/>
          </a:xfrm>
          <a:prstGeom prst="line">
            <a:avLst/>
          </a:prstGeom>
          <a:ln w="38100">
            <a:solidFill>
              <a:srgbClr val="000000"/>
            </a:solidFill>
          </a:ln>
        </p:spPr>
        <p:txBody>
          <a:bodyPr lIns="0" tIns="0" rIns="0" bIns="0"/>
          <a:lstStyle/>
          <a:p>
            <a:pPr/>
          </a:p>
        </p:txBody>
      </p:sp>
      <p:sp>
        <p:nvSpPr>
          <p:cNvPr id="190" name="…"/>
          <p:cNvSpPr txBox="1"/>
          <p:nvPr/>
        </p:nvSpPr>
        <p:spPr>
          <a:xfrm>
            <a:off x="1943265" y="4860900"/>
            <a:ext cx="799480" cy="80939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91" name="…"/>
          <p:cNvSpPr txBox="1"/>
          <p:nvPr/>
        </p:nvSpPr>
        <p:spPr>
          <a:xfrm>
            <a:off x="10262055" y="4860900"/>
            <a:ext cx="799480" cy="80939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92" name="…"/>
          <p:cNvSpPr txBox="1"/>
          <p:nvPr/>
        </p:nvSpPr>
        <p:spPr>
          <a:xfrm>
            <a:off x="10262055" y="6392005"/>
            <a:ext cx="799480" cy="80939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93" name="…"/>
          <p:cNvSpPr txBox="1"/>
          <p:nvPr/>
        </p:nvSpPr>
        <p:spPr>
          <a:xfrm>
            <a:off x="10262055" y="7917389"/>
            <a:ext cx="799480" cy="80939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94" name="…"/>
          <p:cNvSpPr txBox="1"/>
          <p:nvPr/>
        </p:nvSpPr>
        <p:spPr>
          <a:xfrm>
            <a:off x="1943265" y="6392005"/>
            <a:ext cx="799480" cy="80939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
        <p:nvSpPr>
          <p:cNvPr id="195" name="…"/>
          <p:cNvSpPr txBox="1"/>
          <p:nvPr/>
        </p:nvSpPr>
        <p:spPr>
          <a:xfrm>
            <a:off x="1943265" y="7917389"/>
            <a:ext cx="799480" cy="809392"/>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100"/>
            </a:lvl1pPr>
          </a:lstStyle>
          <a:p>
            <a:pPr/>
            <a:r>
              <a:t>…</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200"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01" name="Wizard of Oz Prototypen"/>
          <p:cNvSpPr txBox="1"/>
          <p:nvPr>
            <p:ph type="title"/>
          </p:nvPr>
        </p:nvSpPr>
        <p:spPr>
          <a:prstGeom prst="rect">
            <a:avLst/>
          </a:prstGeom>
        </p:spPr>
        <p:txBody>
          <a:bodyPr/>
          <a:lstStyle/>
          <a:p>
            <a:pPr/>
            <a:r>
              <a:t>Wizard of Oz Prototypen</a:t>
            </a:r>
          </a:p>
        </p:txBody>
      </p:sp>
      <p:sp>
        <p:nvSpPr>
          <p:cNvPr id="202"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03" name="Bild" descr="Bild"/>
          <p:cNvPicPr>
            <a:picLocks noChangeAspect="1"/>
          </p:cNvPicPr>
          <p:nvPr/>
        </p:nvPicPr>
        <p:blipFill>
          <a:blip r:embed="rId3">
            <a:extLst/>
          </a:blip>
          <a:stretch>
            <a:fillRect/>
          </a:stretch>
        </p:blipFill>
        <p:spPr>
          <a:xfrm>
            <a:off x="6739969" y="2670197"/>
            <a:ext cx="5994401" cy="4038601"/>
          </a:xfrm>
          <a:prstGeom prst="rect">
            <a:avLst/>
          </a:prstGeom>
          <a:ln w="3175"/>
        </p:spPr>
      </p:pic>
      <p:sp>
        <p:nvSpPr>
          <p:cNvPr id="204" name="http://dailycapitalist.com/wp-content/uploads/2012/07/Wizard-of-Oz.jpg"/>
          <p:cNvSpPr txBox="1"/>
          <p:nvPr/>
        </p:nvSpPr>
        <p:spPr>
          <a:xfrm>
            <a:off x="8669480" y="6754366"/>
            <a:ext cx="2135380" cy="155403"/>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http://dailycapitalist.com/wp-content/uploads/2012/07/Wizard-of-Oz.jpg</a:t>
            </a:r>
          </a:p>
        </p:txBody>
      </p:sp>
      <p:pic>
        <p:nvPicPr>
          <p:cNvPr id="205" name="Bild" descr="Bild"/>
          <p:cNvPicPr>
            <a:picLocks noChangeAspect="1"/>
          </p:cNvPicPr>
          <p:nvPr/>
        </p:nvPicPr>
        <p:blipFill>
          <a:blip r:embed="rId4">
            <a:extLst/>
          </a:blip>
          <a:stretch>
            <a:fillRect/>
          </a:stretch>
        </p:blipFill>
        <p:spPr>
          <a:xfrm>
            <a:off x="363770" y="2441597"/>
            <a:ext cx="5994401" cy="4495801"/>
          </a:xfrm>
          <a:prstGeom prst="rect">
            <a:avLst/>
          </a:prstGeom>
          <a:ln w="3175"/>
        </p:spPr>
      </p:pic>
      <p:sp>
        <p:nvSpPr>
          <p:cNvPr id="206" name="http://2.bp.blogspot.com/_QJDOQQGmSDU/TKwCEkgJscI/AAAAAAAADxY/LlNhk8BF4pQ/s1600/wizard_of_oz_1092_wizard.jpg"/>
          <p:cNvSpPr txBox="1"/>
          <p:nvPr/>
        </p:nvSpPr>
        <p:spPr>
          <a:xfrm>
            <a:off x="1470990" y="7004457"/>
            <a:ext cx="3779962" cy="15540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500"/>
            </a:lvl1pPr>
          </a:lstStyle>
          <a:p>
            <a:pPr/>
            <a:r>
              <a:t>http://2.bp.blogspot.com/_QJDOQQGmSDU/TKwCEkgJscI/AAAAAAAADxY/LlNhk8BF4pQ/s1600/wizard_of_oz_1092_wizard.jpg</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Abgerundetes Rechteck"/>
          <p:cNvSpPr/>
          <p:nvPr/>
        </p:nvSpPr>
        <p:spPr>
          <a:xfrm>
            <a:off x="101599" y="43307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11"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212"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3" name="Kapitel 12 - Skizzen und Prototypen"/>
          <p:cNvSpPr txBox="1"/>
          <p:nvPr>
            <p:ph type="title"/>
          </p:nvPr>
        </p:nvSpPr>
        <p:spPr>
          <a:prstGeom prst="rect">
            <a:avLst/>
          </a:prstGeom>
        </p:spPr>
        <p:txBody>
          <a:bodyPr/>
          <a:lstStyle/>
          <a:p>
            <a:pPr/>
            <a:r>
              <a:t>Kapitel 12 - Skizzen und Prototypen</a:t>
            </a:r>
          </a:p>
        </p:txBody>
      </p:sp>
      <p:sp>
        <p:nvSpPr>
          <p:cNvPr id="214" name="Eigenschaften von Skizzen…"/>
          <p:cNvSpPr txBox="1"/>
          <p:nvPr>
            <p:ph type="body" idx="1"/>
          </p:nvPr>
        </p:nvSpPr>
        <p:spPr>
          <a:prstGeom prst="rect">
            <a:avLst/>
          </a:prstGeom>
        </p:spPr>
        <p:txBody>
          <a:bodyPr/>
          <a:lstStyle/>
          <a:p>
            <a:pPr/>
            <a:r>
              <a:t>Eigenschaften von Skizzen</a:t>
            </a:r>
          </a:p>
          <a:p>
            <a:pPr/>
            <a:r>
              <a:t>Eigenschaften von Prototypen</a:t>
            </a:r>
          </a:p>
          <a:p>
            <a:pPr lvl="1"/>
            <a:r>
              <a:t>Auflösung und Detailgenauigkeit</a:t>
            </a:r>
          </a:p>
          <a:p>
            <a:pPr lvl="1"/>
            <a:r>
              <a:t>Horizontale und Vertikale Prototypen</a:t>
            </a:r>
          </a:p>
          <a:p>
            <a:pPr lvl="1"/>
            <a:r>
              <a:t>Wizard of Oz Prototypen</a:t>
            </a:r>
          </a:p>
          <a:p>
            <a:pPr/>
            <a:r>
              <a:t>Papierprototypen</a:t>
            </a:r>
          </a:p>
          <a:p>
            <a:pPr/>
            <a:r>
              <a:t>Video Prototypen</a:t>
            </a:r>
          </a:p>
        </p:txBody>
      </p:sp>
      <p:sp>
        <p:nvSpPr>
          <p:cNvPr id="21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7"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21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19"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20" name="Example Usability Test with a Paper Prototype.mov" descr="Example Usability Test with a Paper Prototype.mov"/>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6350" y="1215628"/>
            <a:ext cx="13017500" cy="7322344"/>
          </a:xfrm>
          <a:prstGeom prst="rect">
            <a:avLst/>
          </a:prstGeom>
          <a:ln w="12700">
            <a:miter lim="400000"/>
          </a:ln>
        </p:spPr>
      </p:pic>
      <p:sp>
        <p:nvSpPr>
          <p:cNvPr id="221" name="https://www.youtube.com/watch?v=9wQkLthhHKA"/>
          <p:cNvSpPr txBox="1"/>
          <p:nvPr/>
        </p:nvSpPr>
        <p:spPr>
          <a:xfrm>
            <a:off x="3324461" y="8654371"/>
            <a:ext cx="6355878"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https://www.youtube.com/watch?v=9wQkLthhHKA</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460424" fill="hold"/>
                                        <p:tgtEl>
                                          <p:spTgt spid="22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20"/>
                </p:tgtEl>
              </p:cMediaNode>
            </p:video>
            <p:seq concurrent="1" prevAc="none" nextAc="seek">
              <p:cTn id="8" evtFilter="cancelBubble" nodeType="interactiveSeq" restart="whenNotActive" fill="hold">
                <p:stCondLst>
                  <p:cond delay="0" evt="onClick">
                    <p:tgtEl>
                      <p:spTgt spid="22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20"/>
                                        </p:tgtEl>
                                      </p:cBhvr>
                                    </p:cmd>
                                  </p:childTnLst>
                                </p:cTn>
                              </p:par>
                            </p:childTnLst>
                          </p:cTn>
                        </p:par>
                      </p:childTnLst>
                    </p:cTn>
                  </p:par>
                </p:childTnLst>
              </p:cTn>
              <p:nextCondLst>
                <p:cond delay="0" evt="onClick">
                  <p:tgtEl>
                    <p:spTgt spid="220"/>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5" name="Papierkorb3.jpg" descr="Papierkorb3.jpg"/>
          <p:cNvPicPr>
            <a:picLocks noChangeAspect="1"/>
          </p:cNvPicPr>
          <p:nvPr/>
        </p:nvPicPr>
        <p:blipFill>
          <a:blip r:embed="rId3">
            <a:extLst/>
          </a:blip>
          <a:stretch>
            <a:fillRect/>
          </a:stretch>
        </p:blipFill>
        <p:spPr>
          <a:xfrm>
            <a:off x="3194067" y="533454"/>
            <a:ext cx="8860454" cy="9414233"/>
          </a:xfrm>
          <a:prstGeom prst="rect">
            <a:avLst/>
          </a:prstGeom>
          <a:ln w="3175"/>
        </p:spPr>
      </p:pic>
      <p:sp>
        <p:nvSpPr>
          <p:cNvPr id="226"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227"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28"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233"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34" name="POP App (Prototyping on Paper)"/>
          <p:cNvSpPr txBox="1"/>
          <p:nvPr>
            <p:ph type="title"/>
          </p:nvPr>
        </p:nvSpPr>
        <p:spPr>
          <a:prstGeom prst="rect">
            <a:avLst/>
          </a:prstGeom>
        </p:spPr>
        <p:txBody>
          <a:bodyPr/>
          <a:lstStyle/>
          <a:p>
            <a:pPr/>
            <a:r>
              <a:t>POP App (Prototyping on Paper)</a:t>
            </a:r>
          </a:p>
        </p:txBody>
      </p:sp>
      <p:sp>
        <p:nvSpPr>
          <p:cNvPr id="23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36" name="popapp1.png" descr="popapp1.png"/>
          <p:cNvPicPr>
            <a:picLocks noChangeAspect="1"/>
          </p:cNvPicPr>
          <p:nvPr/>
        </p:nvPicPr>
        <p:blipFill>
          <a:blip r:embed="rId3">
            <a:extLst/>
          </a:blip>
          <a:stretch>
            <a:fillRect/>
          </a:stretch>
        </p:blipFill>
        <p:spPr>
          <a:xfrm>
            <a:off x="325139" y="2047050"/>
            <a:ext cx="3772999" cy="5659500"/>
          </a:xfrm>
          <a:prstGeom prst="rect">
            <a:avLst/>
          </a:prstGeom>
          <a:ln w="3175"/>
        </p:spPr>
      </p:pic>
      <p:pic>
        <p:nvPicPr>
          <p:cNvPr id="237" name="popapp2.png" descr="popapp2.png"/>
          <p:cNvPicPr>
            <a:picLocks noChangeAspect="1"/>
          </p:cNvPicPr>
          <p:nvPr/>
        </p:nvPicPr>
        <p:blipFill>
          <a:blip r:embed="rId4">
            <a:extLst/>
          </a:blip>
          <a:stretch>
            <a:fillRect/>
          </a:stretch>
        </p:blipFill>
        <p:spPr>
          <a:xfrm>
            <a:off x="4615900" y="2047049"/>
            <a:ext cx="3773001" cy="5659502"/>
          </a:xfrm>
          <a:prstGeom prst="rect">
            <a:avLst/>
          </a:prstGeom>
          <a:ln w="3175"/>
        </p:spPr>
      </p:pic>
      <p:pic>
        <p:nvPicPr>
          <p:cNvPr id="238" name="popapp3.png" descr="popapp3.png"/>
          <p:cNvPicPr>
            <a:picLocks noChangeAspect="1"/>
          </p:cNvPicPr>
          <p:nvPr/>
        </p:nvPicPr>
        <p:blipFill>
          <a:blip r:embed="rId5">
            <a:extLst/>
          </a:blip>
          <a:stretch>
            <a:fillRect/>
          </a:stretch>
        </p:blipFill>
        <p:spPr>
          <a:xfrm>
            <a:off x="8906661" y="2047050"/>
            <a:ext cx="3773001" cy="5659500"/>
          </a:xfrm>
          <a:prstGeom prst="rect">
            <a:avLst/>
          </a:prstGeom>
          <a:ln w="3175"/>
        </p:spPr>
      </p:pic>
      <p:sp>
        <p:nvSpPr>
          <p:cNvPr id="239" name="https://popapp.in"/>
          <p:cNvSpPr txBox="1"/>
          <p:nvPr/>
        </p:nvSpPr>
        <p:spPr>
          <a:xfrm>
            <a:off x="5393494" y="8400822"/>
            <a:ext cx="2217812" cy="402340"/>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https://popapp.in</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3"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24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45" name="Rapid Prototyping &amp; Wireframing Tools"/>
          <p:cNvSpPr txBox="1"/>
          <p:nvPr>
            <p:ph type="title"/>
          </p:nvPr>
        </p:nvSpPr>
        <p:spPr>
          <a:prstGeom prst="rect">
            <a:avLst/>
          </a:prstGeom>
        </p:spPr>
        <p:txBody>
          <a:bodyPr/>
          <a:lstStyle/>
          <a:p>
            <a:pPr/>
            <a:r>
              <a:t>Rapid Prototyping &amp; Wireframing Tools</a:t>
            </a:r>
          </a:p>
        </p:txBody>
      </p:sp>
      <p:sp>
        <p:nvSpPr>
          <p:cNvPr id="246" name="SW zur Erstellung von Interface-Prototypen (“mockups”)…"/>
          <p:cNvSpPr txBox="1"/>
          <p:nvPr>
            <p:ph type="body" idx="1"/>
          </p:nvPr>
        </p:nvSpPr>
        <p:spPr>
          <a:prstGeom prst="rect">
            <a:avLst/>
          </a:prstGeom>
        </p:spPr>
        <p:txBody>
          <a:bodyPr/>
          <a:lstStyle/>
          <a:p>
            <a:pPr/>
            <a:r>
              <a:t>SW zur Erstellung von Interface-Prototypen (“mockups”)</a:t>
            </a:r>
          </a:p>
          <a:p>
            <a:pPr/>
            <a:r>
              <a:t>Bekanntere Beispiele: Axure, Balsamiq</a:t>
            </a:r>
          </a:p>
        </p:txBody>
      </p:sp>
      <p:sp>
        <p:nvSpPr>
          <p:cNvPr id="247"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48" name="axure_u112.png" descr="axure_u112.png"/>
          <p:cNvPicPr>
            <a:picLocks noChangeAspect="1"/>
          </p:cNvPicPr>
          <p:nvPr/>
        </p:nvPicPr>
        <p:blipFill>
          <a:blip r:embed="rId3">
            <a:extLst/>
          </a:blip>
          <a:stretch>
            <a:fillRect/>
          </a:stretch>
        </p:blipFill>
        <p:spPr>
          <a:xfrm>
            <a:off x="234550" y="2774950"/>
            <a:ext cx="5715001" cy="4203700"/>
          </a:xfrm>
          <a:prstGeom prst="rect">
            <a:avLst/>
          </a:prstGeom>
          <a:ln w="3175"/>
        </p:spPr>
      </p:pic>
      <p:pic>
        <p:nvPicPr>
          <p:cNvPr id="249" name="axure_u114.png" descr="axure_u114.png"/>
          <p:cNvPicPr>
            <a:picLocks noChangeAspect="1"/>
          </p:cNvPicPr>
          <p:nvPr/>
        </p:nvPicPr>
        <p:blipFill>
          <a:blip r:embed="rId4">
            <a:extLst/>
          </a:blip>
          <a:stretch>
            <a:fillRect/>
          </a:stretch>
        </p:blipFill>
        <p:spPr>
          <a:xfrm>
            <a:off x="962091" y="4821159"/>
            <a:ext cx="5715001" cy="4203701"/>
          </a:xfrm>
          <a:prstGeom prst="rect">
            <a:avLst/>
          </a:prstGeom>
          <a:ln w="3175"/>
        </p:spPr>
      </p:pic>
      <p:sp>
        <p:nvSpPr>
          <p:cNvPr id="250" name="www.axure.com"/>
          <p:cNvSpPr txBox="1"/>
          <p:nvPr/>
        </p:nvSpPr>
        <p:spPr>
          <a:xfrm>
            <a:off x="418179" y="9018141"/>
            <a:ext cx="2123679" cy="402341"/>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p>
            <a:pPr/>
            <a:r>
              <a:t>www.axure.com</a:t>
            </a:r>
          </a:p>
        </p:txBody>
      </p:sp>
      <p:pic>
        <p:nvPicPr>
          <p:cNvPr id="251" name="balsamiq_myTunez.png" descr="balsamiq_myTunez.png"/>
          <p:cNvPicPr>
            <a:picLocks noChangeAspect="1"/>
          </p:cNvPicPr>
          <p:nvPr/>
        </p:nvPicPr>
        <p:blipFill>
          <a:blip r:embed="rId5">
            <a:extLst/>
          </a:blip>
          <a:stretch>
            <a:fillRect/>
          </a:stretch>
        </p:blipFill>
        <p:spPr>
          <a:xfrm>
            <a:off x="6684691" y="2771047"/>
            <a:ext cx="6652128" cy="4989097"/>
          </a:xfrm>
          <a:prstGeom prst="rect">
            <a:avLst/>
          </a:prstGeom>
          <a:ln w="3175"/>
        </p:spPr>
      </p:pic>
      <p:pic>
        <p:nvPicPr>
          <p:cNvPr id="252" name="balsamiq_Export Dialog.png" descr="balsamiq_Export Dialog.png"/>
          <p:cNvPicPr>
            <a:picLocks noChangeAspect="1"/>
          </p:cNvPicPr>
          <p:nvPr/>
        </p:nvPicPr>
        <p:blipFill>
          <a:blip r:embed="rId6">
            <a:extLst/>
          </a:blip>
          <a:stretch>
            <a:fillRect/>
          </a:stretch>
        </p:blipFill>
        <p:spPr>
          <a:xfrm>
            <a:off x="8352666" y="5793098"/>
            <a:ext cx="4281883" cy="3585719"/>
          </a:xfrm>
          <a:prstGeom prst="rect">
            <a:avLst/>
          </a:prstGeom>
          <a:ln w="3175"/>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Abgerundetes Rechteck"/>
          <p:cNvSpPr/>
          <p:nvPr/>
        </p:nvSpPr>
        <p:spPr>
          <a:xfrm>
            <a:off x="101599" y="5016500"/>
            <a:ext cx="12710161" cy="609600"/>
          </a:xfrm>
          <a:prstGeom prst="roundRect">
            <a:avLst>
              <a:gd name="adj" fmla="val 31250"/>
            </a:avLst>
          </a:prstGeom>
          <a:solidFill>
            <a:srgbClr val="4EBFE2"/>
          </a:solidFill>
          <a:ln w="3175">
            <a:solidFill>
              <a:srgbClr val="000000"/>
            </a:solidFill>
          </a:ln>
        </p:spPr>
        <p:txBody>
          <a:bodyPr lIns="40640" tIns="40640" rIns="40640" bIns="40640" anchor="ctr"/>
          <a:lstStyle/>
          <a:p>
            <a:pPr/>
          </a:p>
        </p:txBody>
      </p:sp>
      <p:sp>
        <p:nvSpPr>
          <p:cNvPr id="257"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258"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59" name="Kapitel 12 - Skizzen und Prototypen"/>
          <p:cNvSpPr txBox="1"/>
          <p:nvPr>
            <p:ph type="title"/>
          </p:nvPr>
        </p:nvSpPr>
        <p:spPr>
          <a:prstGeom prst="rect">
            <a:avLst/>
          </a:prstGeom>
        </p:spPr>
        <p:txBody>
          <a:bodyPr/>
          <a:lstStyle/>
          <a:p>
            <a:pPr/>
            <a:r>
              <a:t>Kapitel 12 - Skizzen und Prototypen</a:t>
            </a:r>
          </a:p>
        </p:txBody>
      </p:sp>
      <p:sp>
        <p:nvSpPr>
          <p:cNvPr id="260" name="Eigenschaften von Skizzen…"/>
          <p:cNvSpPr txBox="1"/>
          <p:nvPr>
            <p:ph type="body" idx="1"/>
          </p:nvPr>
        </p:nvSpPr>
        <p:spPr>
          <a:prstGeom prst="rect">
            <a:avLst/>
          </a:prstGeom>
        </p:spPr>
        <p:txBody>
          <a:bodyPr/>
          <a:lstStyle/>
          <a:p>
            <a:pPr/>
            <a:r>
              <a:t>Eigenschaften von Skizzen</a:t>
            </a:r>
          </a:p>
          <a:p>
            <a:pPr/>
            <a:r>
              <a:t>Eigenschaften von Prototypen</a:t>
            </a:r>
          </a:p>
          <a:p>
            <a:pPr lvl="1"/>
            <a:r>
              <a:t>Auflösung und Detailgenauigkeit</a:t>
            </a:r>
          </a:p>
          <a:p>
            <a:pPr lvl="1"/>
            <a:r>
              <a:t>Horizontale und Vertikale Prototypen</a:t>
            </a:r>
          </a:p>
          <a:p>
            <a:pPr lvl="1"/>
            <a:r>
              <a:t>Wizard of Oz Prototypen</a:t>
            </a:r>
          </a:p>
          <a:p>
            <a:pPr/>
            <a:r>
              <a:t>Papierprototypen</a:t>
            </a:r>
          </a:p>
          <a:p>
            <a:pPr/>
            <a:r>
              <a:t>Video Prototypen</a:t>
            </a:r>
          </a:p>
        </p:txBody>
      </p:sp>
      <p:sp>
        <p:nvSpPr>
          <p:cNvPr id="261"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Butz, Krüger, Völkel: Mensch-Maschine-Interaktion, Kapitel 12 - Skizzen und Prototypen                 Folie"/>
          <p:cNvSpPr txBox="1"/>
          <p:nvPr/>
        </p:nvSpPr>
        <p:spPr>
          <a:xfrm>
            <a:off x="170816" y="9497434"/>
            <a:ext cx="12663168" cy="278664"/>
          </a:xfrm>
          <a:prstGeom prst="rect">
            <a:avLst/>
          </a:prstGeom>
          <a:ln w="3175">
            <a:miter lim="400000"/>
          </a:ln>
          <a:extLst>
            <a:ext uri="{C572A759-6A51-4108-AA02-DFA0A04FC94B}">
              <ma14:wrappingTextBoxFlag xmlns:ma14="http://schemas.microsoft.com/office/mac/drawingml/2011/main" val="1"/>
            </a:ext>
          </a:extLst>
        </p:spPr>
        <p:txBody>
          <a:bodyPr lIns="40640" tIns="40640" rIns="40640" bIns="40640">
            <a:spAutoFit/>
          </a:bodyPr>
          <a:lstStyle>
            <a:lvl1pPr>
              <a:buClr>
                <a:srgbClr val="000000"/>
              </a:buClr>
              <a:buFont typeface="Arial"/>
              <a:defRPr sz="1400"/>
            </a:lvl1pPr>
          </a:lstStyle>
          <a:p>
            <a:pPr/>
            <a:r>
              <a:t>Butz, Krüger, Völkel: Mensch-Maschine-Interaktion, Kapitel 12 - Skizzen und Prototypen		       		      Folie</a:t>
            </a:r>
          </a:p>
        </p:txBody>
      </p:sp>
      <p:sp>
        <p:nvSpPr>
          <p:cNvPr id="264" name="Linie"/>
          <p:cNvSpPr/>
          <p:nvPr/>
        </p:nvSpPr>
        <p:spPr>
          <a:xfrm>
            <a:off x="-1" y="9504303"/>
            <a:ext cx="13004802" cy="1883"/>
          </a:xfrm>
          <a:prstGeom prst="line">
            <a:avLst/>
          </a:prstGeom>
          <a:ln w="3175">
            <a:solidFill>
              <a:srgbClr val="000000"/>
            </a:solidFill>
          </a:ln>
        </p:spPr>
        <p:txBody>
          <a:bodyPr lIns="0" tIns="0" rIns="0" bIns="0"/>
          <a:lstStyle/>
          <a:p>
            <a:pPr marL="0" marR="0" defTabSz="457200">
              <a:defRPr sz="1100">
                <a:uFillTx/>
                <a:latin typeface="Helvetica"/>
                <a:ea typeface="Helvetica"/>
                <a:cs typeface="Helvetica"/>
                <a:sym typeface="Helvetica"/>
              </a:defRPr>
            </a:pPr>
          </a:p>
        </p:txBody>
      </p:sp>
      <p:sp>
        <p:nvSpPr>
          <p:cNvPr id="265" name="Foliennummer"/>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6" name="http://www.asktog.com/starfire/"/>
          <p:cNvSpPr txBox="1"/>
          <p:nvPr/>
        </p:nvSpPr>
        <p:spPr>
          <a:xfrm>
            <a:off x="8116628" y="9485149"/>
            <a:ext cx="2918495" cy="303234"/>
          </a:xfrm>
          <a:prstGeom prst="rect">
            <a:avLst/>
          </a:prstGeom>
          <a:ln w="3175">
            <a:miter lim="400000"/>
          </a:ln>
          <a:extLst>
            <a:ext uri="{C572A759-6A51-4108-AA02-DFA0A04FC94B}">
              <ma14:wrappingTextBoxFlag xmlns:ma14="http://schemas.microsoft.com/office/mac/drawingml/2011/main" val="1"/>
            </a:ext>
          </a:extLst>
        </p:spPr>
        <p:txBody>
          <a:bodyPr wrap="none" lIns="40640" tIns="40640" rIns="40640" bIns="40640" anchor="ctr">
            <a:spAutoFit/>
          </a:bodyPr>
          <a:lstStyle>
            <a:lvl1pPr>
              <a:defRPr sz="1600"/>
            </a:lvl1pPr>
          </a:lstStyle>
          <a:p>
            <a:pPr/>
            <a:r>
              <a:t>http://www.asktog.com/starfire/</a:t>
            </a:r>
          </a:p>
        </p:txBody>
      </p:sp>
      <p:pic>
        <p:nvPicPr>
          <p:cNvPr id="267" name="SUN Microsystems (1993)_ Starfire.mp4" descr="SUN Microsystems (1993)_ Starfire.mp4"/>
          <p:cNvPicPr>
            <a:picLocks noChangeAspect="0"/>
          </p:cNvPicPr>
          <p:nvPr>
            <a:videoFile r:link="rId3"/>
            <p:extLst>
              <p:ext uri="{DAA4B4D4-6D71-4841-9C94-3DE7FCFB9230}">
                <p14:media xmlns:p14="http://schemas.microsoft.com/office/powerpoint/2010/main" r:embed="rId4"/>
              </p:ext>
            </p:extLst>
          </p:nvPr>
        </p:nvPicPr>
        <p:blipFill>
          <a:blip r:embed="rId5">
            <a:extLst/>
          </a:blip>
          <a:stretch>
            <a:fillRect/>
          </a:stretch>
        </p:blipFill>
        <p:spPr>
          <a:xfrm>
            <a:off x="332956" y="249718"/>
            <a:ext cx="12338888" cy="925416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97796" fill="hold"/>
                                        <p:tgtEl>
                                          <p:spTgt spid="26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267"/>
                </p:tgtEl>
              </p:cMediaNode>
            </p:video>
            <p:seq concurrent="1" prevAc="none" nextAc="seek">
              <p:cTn id="8" evtFilter="cancelBubble" nodeType="interactiveSeq" restart="whenNotActive" fill="hold">
                <p:stCondLst>
                  <p:cond delay="0" evt="onClick">
                    <p:tgtEl>
                      <p:spTgt spid="267"/>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267"/>
                                        </p:tgtEl>
                                      </p:cBhvr>
                                    </p:cmd>
                                  </p:childTnLst>
                                </p:cTn>
                              </p:par>
                            </p:childTnLst>
                          </p:cTn>
                        </p:par>
                      </p:childTnLst>
                    </p:cTn>
                  </p:par>
                </p:childTnLst>
              </p:cTn>
              <p:nextCondLst>
                <p:cond delay="0" evt="onClick">
                  <p:tgtEl>
                    <p:spTgt spid="267"/>
                  </p:tgtEl>
                </p:cond>
              </p:nextCondLst>
            </p:seq>
          </p:childTnLst>
        </p:cTn>
      </p:par>
    </p:tnLst>
  </p:timing>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Arial"/>
        <a:ea typeface="Arial"/>
        <a:cs typeface="Arial"/>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FC1DD"/>
        </a:solidFill>
        <a:ln w="3175" cap="flat">
          <a:solidFill>
            <a:srgbClr val="000000"/>
          </a:solidFill>
          <a:prstDash val="solid"/>
          <a:round/>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40640" tIns="40640" rIns="40640" bIns="40640" numCol="1" spcCol="38100" rtlCol="0" anchor="ctr" upright="0">
        <a:spAutoFit/>
      </a:bodyPr>
      <a:lstStyle>
        <a:defPPr marL="57799" marR="57799" indent="0" algn="l" defTabSz="1295400" rtl="0" fontAlgn="auto" latinLnBrk="0" hangingPunct="0">
          <a:lnSpc>
            <a:spcPct val="100000"/>
          </a:lnSpc>
          <a:spcBef>
            <a:spcPts val="0"/>
          </a:spcBef>
          <a:spcAft>
            <a:spcPts val="0"/>
          </a:spcAft>
          <a:buClrTx/>
          <a:buSzTx/>
          <a:buFontTx/>
          <a:buNone/>
          <a:tabLst/>
          <a:defRPr b="0" baseline="0" cap="none" i="0" spc="0" strike="noStrike" sz="2200" u="none" kumimoji="0" normalizeH="0">
            <a:ln>
              <a:noFill/>
            </a:ln>
            <a:solidFill>
              <a:srgbClr val="000000"/>
            </a:solidFill>
            <a:effectLst/>
            <a:uFill>
              <a:solidFill>
                <a:srgbClr val="000000"/>
              </a:solidFill>
            </a:uFill>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