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jpeg" ContentType="image/jpeg"/>
  <Override PartName="/ppt/notesSlides/notesSlide4.xml" ContentType="application/vnd.openxmlformats-officedocument.presentationml.notesSlide+xml"/>
  <Override PartName="/ppt/media/image2.jpeg" ContentType="image/jpeg"/>
  <Override PartName="/ppt/notesSlides/notesSlide5.xml" ContentType="application/vnd.openxmlformats-officedocument.presentationml.notesSlide+xml"/>
  <Override PartName="/ppt/media/media1.mp4" ContentType="video/unknown"/>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3.jpeg" ContentType="image/jpeg"/>
  <Override PartName="/ppt/media/image4.jpeg" ContentType="image/jpeg"/>
  <Override PartName="/ppt/notesSlides/notesSlide20.xml" ContentType="application/vnd.openxmlformats-officedocument.presentationml.notesSlide+xml"/>
  <Override PartName="/ppt/media/image5.jpeg" ContentType="image/jpeg"/>
  <Override PartName="/ppt/notesSlides/notesSlide21.xml" ContentType="application/vnd.openxmlformats-officedocument.presentationml.notesSlide+xml"/>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 Id="rId3" Type="http://schemas.openxmlformats.org/officeDocument/2006/relationships/hyperlink" Target="http://www.limesurvey.org/" TargetMode="External"/></Relationships>

</file>

<file path=ppt/notesSlides/_rels/notesSlide1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 name="Shape 29"/>
          <p:cNvSpPr/>
          <p:nvPr>
            <p:ph type="sldImg"/>
          </p:nvPr>
        </p:nvSpPr>
        <p:spPr>
          <a:prstGeom prst="rect">
            <a:avLst/>
          </a:prstGeom>
        </p:spPr>
        <p:txBody>
          <a:bodyPr/>
          <a:lstStyle/>
          <a:p>
            <a:pPr/>
          </a:p>
        </p:txBody>
      </p:sp>
      <p:sp>
        <p:nvSpPr>
          <p:cNvPr id="30" name="Shape 30"/>
          <p:cNvSpPr/>
          <p:nvPr>
            <p:ph type="body" sz="quarter" idx="1"/>
          </p:nvPr>
        </p:nvSpPr>
        <p:spPr>
          <a:prstGeom prst="rect">
            <a:avLst/>
          </a:prstGeom>
        </p:spPr>
        <p:txBody>
          <a:bodyPr/>
          <a:lstStyle/>
          <a:p>
            <a:pPr/>
            <a:r>
              <a:t>Mittlerweile im dritten Teil des Buches angelangt: Entwicklungsprozess.</a:t>
            </a:r>
          </a:p>
          <a:p>
            <a:pPr/>
          </a:p>
          <a:p>
            <a:pPr/>
            <a:r>
              <a:t>Im Kapitel davor wurde die Grundidee des UCD besprochen.</a:t>
            </a:r>
          </a:p>
          <a:p>
            <a:pPr/>
          </a:p>
          <a:p>
            <a:pPr/>
            <a:r>
              <a:t>Jetzt dann die einzelnen Schritte dabei</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 name="Shape 38"/>
          <p:cNvSpPr/>
          <p:nvPr>
            <p:ph type="sldImg"/>
          </p:nvPr>
        </p:nvSpPr>
        <p:spPr>
          <a:prstGeom prst="rect">
            <a:avLst/>
          </a:prstGeom>
        </p:spPr>
        <p:txBody>
          <a:bodyPr/>
          <a:lstStyle/>
          <a:p>
            <a:pPr/>
          </a:p>
        </p:txBody>
      </p:sp>
      <p:sp>
        <p:nvSpPr>
          <p:cNvPr id="39" name="Shape 39"/>
          <p:cNvSpPr/>
          <p:nvPr>
            <p:ph type="body" sz="quarter" idx="1"/>
          </p:nvPr>
        </p:nvSpPr>
        <p:spPr>
          <a:prstGeom prst="rect">
            <a:avLst/>
          </a:prstGeom>
        </p:spPr>
        <p:txBody>
          <a:bodyPr/>
          <a:lstStyle/>
          <a:p>
            <a:pPr/>
            <a:r>
              <a:t>Wir beginnen vorne, mit dem Erheben und Verstehen von Benutzeranforderungen</a:t>
            </a:r>
          </a:p>
          <a:p>
            <a:pPr/>
          </a:p>
          <a:p>
            <a:pPr/>
            <a:r>
              <a:t>Erstes Thema: wen müssen wir überhaupt beachten?? Nur den Benutzer selbst, oder gibt es da auch noch andere?</a:t>
            </a:r>
          </a:p>
          <a:p>
            <a:pPr/>
          </a:p>
          <a:p>
            <a:pPr/>
            <a:r>
              <a:t>In welchem Kontext befinden sich diese?</a:t>
            </a:r>
          </a:p>
          <a:p>
            <a:pPr/>
          </a:p>
          <a:p>
            <a:pPr/>
            <a:r>
              <a:t>Begriff der „Stakeholder“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Shape 46"/>
          <p:cNvSpPr/>
          <p:nvPr>
            <p:ph type="sldImg"/>
          </p:nvPr>
        </p:nvSpPr>
        <p:spPr>
          <a:prstGeom prst="rect">
            <a:avLst/>
          </a:prstGeom>
        </p:spPr>
        <p:txBody>
          <a:bodyPr/>
          <a:lstStyle/>
          <a:p>
            <a:pPr/>
          </a:p>
        </p:txBody>
      </p:sp>
      <p:sp>
        <p:nvSpPr>
          <p:cNvPr id="47" name="Shape 47"/>
          <p:cNvSpPr/>
          <p:nvPr>
            <p:ph type="body" sz="quarter" idx="1"/>
          </p:nvPr>
        </p:nvSpPr>
        <p:spPr>
          <a:prstGeom prst="rect">
            <a:avLst/>
          </a:prstGeom>
        </p:spPr>
        <p:txBody>
          <a:bodyPr/>
          <a:lstStyle/>
          <a:p>
            <a:pPr/>
            <a:r>
              <a:t>Um uns die manchmal unerwarteten Stakeholder zu verdeutlichen, wollen wir uns ein einfaches Beispiel anschauen.</a:t>
            </a:r>
          </a:p>
          <a:p>
            <a:pPr/>
          </a:p>
          <a:p>
            <a:pPr/>
            <a:r>
              <a:t>Jeder kennt elektrische Zahnbürsten. Angenommen, wir wollen eine konventionelle elektrische Zahnbürste entwickeln. Wer sind die Stakeholder? (Benutzer, evtl. Handelskette)</a:t>
            </a:r>
          </a:p>
          <a:p>
            <a:pPr/>
          </a:p>
          <a:p>
            <a:pPr/>
            <a:r>
              <a:t>Angenommen, wir wollen eine elektrische Zahnbürste entwerfen, die Kinder beim Zähneputzen unterstützt. Wer sind jetzt die Stakeholder? (Kinder, Eltern, evtl. Zahnarzt?)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 name="Shape 54"/>
          <p:cNvSpPr/>
          <p:nvPr>
            <p:ph type="sldImg"/>
          </p:nvPr>
        </p:nvSpPr>
        <p:spPr>
          <a:prstGeom prst="rect">
            <a:avLst/>
          </a:prstGeom>
        </p:spPr>
        <p:txBody>
          <a:bodyPr/>
          <a:lstStyle/>
          <a:p>
            <a:pPr/>
          </a:p>
        </p:txBody>
      </p:sp>
      <p:sp>
        <p:nvSpPr>
          <p:cNvPr id="55" name="Shape 55"/>
          <p:cNvSpPr/>
          <p:nvPr>
            <p:ph type="body" sz="quarter" idx="1"/>
          </p:nvPr>
        </p:nvSpPr>
        <p:spPr>
          <a:prstGeom prst="rect">
            <a:avLst/>
          </a:prstGeom>
        </p:spPr>
        <p:txBody>
          <a:bodyPr/>
          <a:lstStyle/>
          <a:p>
            <a:pPr/>
            <a:r>
              <a:t>Angenommen, wir wollen eine elektrische Zahnbürste entwerfen, die Kinder beim Zähneputzen unterstützt, indem sie Sensordaten an Mobiltelefone und Tablets sendet, die dort ausgewertet werden. Wer sind jetzt die Stakeholder? (Kinder, Eltern, Zahnarzt, Telefonhersteller, App Entwickler)</a:t>
            </a:r>
          </a:p>
          <a:p>
            <a:pPr/>
          </a:p>
          <a:p>
            <a:pPr/>
            <a:r>
              <a:t>Grundsätzlich bezeichnet man alle Personen, die durch ein Produkt direkt oder indirekt betroffen werden als Stakeholder.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 name="Shape 62"/>
          <p:cNvSpPr/>
          <p:nvPr>
            <p:ph type="sldImg"/>
          </p:nvPr>
        </p:nvSpPr>
        <p:spPr>
          <a:prstGeom prst="rect">
            <a:avLst/>
          </a:prstGeom>
        </p:spPr>
        <p:txBody>
          <a:bodyPr/>
          <a:lstStyle/>
          <a:p>
            <a:pPr/>
          </a:p>
        </p:txBody>
      </p:sp>
      <p:sp>
        <p:nvSpPr>
          <p:cNvPr id="63" name="Shape 63"/>
          <p:cNvSpPr/>
          <p:nvPr>
            <p:ph type="body" sz="quarter" idx="1"/>
          </p:nvPr>
        </p:nvSpPr>
        <p:spPr>
          <a:prstGeom prst="rect">
            <a:avLst/>
          </a:prstGeom>
        </p:spPr>
        <p:txBody>
          <a:bodyPr/>
          <a:lstStyle/>
          <a:p>
            <a:pPr/>
            <a:r>
              <a:t>Zur Anschauung: Das zugehörige Kickstarter Projekt vom 10. April 2014, erfolgreich finanziert am 25. Mai 2014, insgesamt über 100.000 USD bekommen.</a:t>
            </a:r>
          </a:p>
          <a:p>
            <a:pPr/>
          </a:p>
          <a:p>
            <a:pPr/>
            <a:r>
              <a:t>Kurzer Check heute: Amazon bietet genau solche Produkte von Braun / Oral-B für 129€, Vorjahresmodell für 99€.</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Shape 85"/>
          <p:cNvSpPr/>
          <p:nvPr>
            <p:ph type="sldImg"/>
          </p:nvPr>
        </p:nvSpPr>
        <p:spPr>
          <a:prstGeom prst="rect">
            <a:avLst/>
          </a:prstGeom>
        </p:spPr>
        <p:txBody>
          <a:bodyPr/>
          <a:lstStyle/>
          <a:p>
            <a:pPr/>
          </a:p>
        </p:txBody>
      </p:sp>
      <p:sp>
        <p:nvSpPr>
          <p:cNvPr id="86" name="Shape 86"/>
          <p:cNvSpPr/>
          <p:nvPr>
            <p:ph type="body" sz="quarter" idx="1"/>
          </p:nvPr>
        </p:nvSpPr>
        <p:spPr>
          <a:prstGeom prst="rect">
            <a:avLst/>
          </a:prstGeom>
        </p:spPr>
        <p:txBody>
          <a:bodyPr/>
          <a:lstStyle/>
          <a:p>
            <a:pPr/>
            <a:r>
              <a:t>Zurück zum eigentlichen Thema: Stakeholder können in einem Zwiebelschalenmodell organisiert werden:</a:t>
            </a:r>
          </a:p>
          <a:p>
            <a:pPr/>
          </a:p>
          <a:p>
            <a:pPr marL="175995" indent="-135355">
              <a:buSzPct val="100000"/>
              <a:buChar char="-"/>
            </a:pPr>
            <a:r>
              <a:t>Primäre Stakeholder sind die direkten Benutzer des Produktes, also die Kinder</a:t>
            </a:r>
          </a:p>
          <a:p>
            <a:pPr marL="175995" indent="-135355">
              <a:buSzPct val="100000"/>
              <a:buChar char="-"/>
            </a:pPr>
            <a:r>
              <a:t>Sekundäre Stakeholder sind davon indirekt betroffen, aber selbst keine direkten Benutzer, z.B. die Eltern</a:t>
            </a:r>
          </a:p>
          <a:p>
            <a:pPr marL="175995" indent="-135355">
              <a:buSzPct val="100000"/>
              <a:buChar char="-"/>
            </a:pPr>
            <a:r>
              <a:t>Tertiäre Stakeholder sind im weitesten Sinne von der Einführung des Produktes betroffen, also z.B. Zahnarzt, -helferin, Verkäufer, Programmierer etc… </a:t>
            </a:r>
          </a:p>
          <a:p>
            <a:pPr/>
          </a:p>
          <a:p>
            <a:pPr/>
            <a:r>
              <a:t>Oft werden die Stakeholder der Reihe nach von innen nach außen involviert: zu Beginn des Prozesses die primären, dann die sekundären usw…</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Shape 94"/>
          <p:cNvSpPr/>
          <p:nvPr>
            <p:ph type="sldImg"/>
          </p:nvPr>
        </p:nvSpPr>
        <p:spPr>
          <a:prstGeom prst="rect">
            <a:avLst/>
          </a:prstGeom>
        </p:spPr>
        <p:txBody>
          <a:bodyPr/>
          <a:lstStyle/>
          <a:p>
            <a:pPr/>
          </a:p>
        </p:txBody>
      </p:sp>
      <p:sp>
        <p:nvSpPr>
          <p:cNvPr id="95" name="Shape 95"/>
          <p:cNvSpPr/>
          <p:nvPr>
            <p:ph type="body" sz="quarter" idx="1"/>
          </p:nvPr>
        </p:nvSpPr>
        <p:spPr>
          <a:prstGeom prst="rect">
            <a:avLst/>
          </a:prstGeom>
        </p:spPr>
        <p:txBody>
          <a:bodyPr/>
          <a:lstStyle/>
          <a:p>
            <a:pPr/>
            <a:r>
              <a:t>Nachdem wir jetzt wissen, um </a:t>
            </a:r>
            <a:r>
              <a:rPr b="1"/>
              <a:t>wen</a:t>
            </a:r>
            <a:r>
              <a:t> es geht, wollen wir uns anschauen, </a:t>
            </a:r>
            <a:r>
              <a:rPr b="1"/>
              <a:t>wie</a:t>
            </a:r>
            <a:r>
              <a:t> die Anforderungen dieser Stakeholder zu erheben sind.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Shape 102"/>
          <p:cNvSpPr/>
          <p:nvPr>
            <p:ph type="sldImg"/>
          </p:nvPr>
        </p:nvSpPr>
        <p:spPr>
          <a:prstGeom prst="rect">
            <a:avLst/>
          </a:prstGeom>
        </p:spPr>
        <p:txBody>
          <a:bodyPr/>
          <a:lstStyle/>
          <a:p>
            <a:pPr/>
          </a:p>
        </p:txBody>
      </p:sp>
      <p:sp>
        <p:nvSpPr>
          <p:cNvPr id="103" name="Shape 103"/>
          <p:cNvSpPr/>
          <p:nvPr>
            <p:ph type="body" sz="quarter" idx="1"/>
          </p:nvPr>
        </p:nvSpPr>
        <p:spPr>
          <a:prstGeom prst="rect">
            <a:avLst/>
          </a:prstGeom>
        </p:spPr>
        <p:txBody>
          <a:bodyPr/>
          <a:lstStyle/>
          <a:p>
            <a:pPr/>
            <a:r>
              <a:t>Die gängigste und oft zuverlässigste Form, etwas über Benutzer und ihre Kontexte herauszufinden ist das direkte Gespräch oder Interview.</a:t>
            </a:r>
          </a:p>
          <a:p>
            <a:pPr/>
          </a:p>
          <a:p>
            <a:pPr/>
            <a:r>
              <a:t>Interviews werden immer von einem Moderator oder Interviewer geleitet. Man unterscheidet</a:t>
            </a:r>
          </a:p>
          <a:p>
            <a:pPr/>
          </a:p>
          <a:p>
            <a:pPr marL="175995" indent="-135355">
              <a:buSzPct val="100000"/>
              <a:buChar char="-"/>
            </a:pPr>
            <a:r>
              <a:t>unstrukturierte Interviews: völlig offen für unerwartete Ergebnisse, meist recht früh im Prozess, ergeben ein sehr komplexes und reichhaltiges Bild, sind schwer vergleichbar.</a:t>
            </a:r>
          </a:p>
          <a:p>
            <a:pPr marL="175995" indent="-135355">
              <a:buSzPct val="100000"/>
              <a:buChar char="-"/>
            </a:pPr>
            <a:r>
              <a:t>strukturierte Interviews: fester Fragenkatalog und Ablauf für vergleichbare Ergebnisse, oft geschlossene Fragestellungen</a:t>
            </a:r>
          </a:p>
          <a:p>
            <a:pPr marL="175995" indent="-135355">
              <a:buSzPct val="100000"/>
              <a:buChar char="-"/>
            </a:pPr>
            <a:r>
              <a:t>semi-strukturierte Interviews: vereint die Vorzüge beider und kombiniert ein gewisses Maß an Offenheit mit einer Grundstruktur. Fragen sind offen zu stellen, so dass reichhaltige Antworten gegeben werden.</a:t>
            </a:r>
          </a:p>
          <a:p>
            <a:pPr marL="175995" indent="-135355">
              <a:buSzPct val="100000"/>
              <a:buChar char="-"/>
            </a:pPr>
            <a:r>
              <a:t>Gruppeninterviews oder Fokusgruppen: mehrere Interviewpartner und auch gemeinsame Aktivitäten, siehe gleich…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Shape 117"/>
          <p:cNvSpPr/>
          <p:nvPr>
            <p:ph type="sldImg"/>
          </p:nvPr>
        </p:nvSpPr>
        <p:spPr>
          <a:prstGeom prst="rect">
            <a:avLst/>
          </a:prstGeom>
        </p:spPr>
        <p:txBody>
          <a:bodyPr/>
          <a:lstStyle/>
          <a:p>
            <a:pPr/>
          </a:p>
        </p:txBody>
      </p:sp>
      <p:sp>
        <p:nvSpPr>
          <p:cNvPr id="118" name="Shape 118"/>
          <p:cNvSpPr/>
          <p:nvPr>
            <p:ph type="body" sz="quarter" idx="1"/>
          </p:nvPr>
        </p:nvSpPr>
        <p:spPr>
          <a:prstGeom prst="rect">
            <a:avLst/>
          </a:prstGeom>
        </p:spPr>
        <p:txBody>
          <a:bodyPr/>
          <a:lstStyle/>
          <a:p>
            <a:pPr/>
            <a:r>
              <a:t>Fragebögen sind wie ganz strikt strukturierte Interviews, nur dass der Proband sie ohne Hilfe ausfüllen muss. Wichtig dabei sind:</a:t>
            </a:r>
          </a:p>
          <a:p>
            <a:pPr/>
          </a:p>
          <a:p>
            <a:pPr marL="175995" indent="-135355">
              <a:buSzPct val="100000"/>
              <a:buChar char="-"/>
            </a:pPr>
            <a:r>
              <a:t>Klare Fragestellungen (keine Rückfragen möglich!)</a:t>
            </a:r>
          </a:p>
          <a:p>
            <a:pPr marL="175995" indent="-135355">
              <a:buSzPct val="100000"/>
              <a:buChar char="-"/>
            </a:pPr>
            <a:r>
              <a:t>unmissverständliche Begriffe</a:t>
            </a:r>
          </a:p>
          <a:p>
            <a:pPr marL="175995" indent="-135355">
              <a:buSzPct val="100000"/>
              <a:buChar char="-"/>
            </a:pPr>
            <a:r>
              <a:t>keine Suggestivfragen!</a:t>
            </a:r>
          </a:p>
          <a:p>
            <a:pPr/>
          </a:p>
          <a:p>
            <a:pPr/>
            <a:r>
              <a:t>Zur Entscheidung zwischen strukturiertem Interview und Fragebogen kann man z.B. heranziehen, ob der Befragte stark motiviert ist, oder ob mit Rückfragen zu rechnen ist.</a:t>
            </a:r>
          </a:p>
          <a:p>
            <a:pPr/>
          </a:p>
          <a:p>
            <a:pPr/>
            <a:r>
              <a:t>Vorteil von Fragebogen: sie können an viele Leute gleichzeitig verteilt werden und man erhält potenziell viele Antworten.</a:t>
            </a:r>
          </a:p>
          <a:p>
            <a:pPr/>
          </a:p>
          <a:p>
            <a:pPr/>
            <a:r>
              <a:t>Verbreitungsmedium: Papier, aber auch Tablet, Smartphone, Webseite, siehe online Fragebogen…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Shape 131"/>
          <p:cNvSpPr/>
          <p:nvPr>
            <p:ph type="sldImg"/>
          </p:nvPr>
        </p:nvSpPr>
        <p:spPr>
          <a:prstGeom prst="rect">
            <a:avLst/>
          </a:prstGeom>
        </p:spPr>
        <p:txBody>
          <a:bodyPr/>
          <a:lstStyle/>
          <a:p>
            <a:pPr/>
          </a:p>
        </p:txBody>
      </p:sp>
      <p:sp>
        <p:nvSpPr>
          <p:cNvPr id="132" name="Shape 132"/>
          <p:cNvSpPr/>
          <p:nvPr>
            <p:ph type="body" sz="quarter" idx="1"/>
          </p:nvPr>
        </p:nvSpPr>
        <p:spPr>
          <a:prstGeom prst="rect">
            <a:avLst/>
          </a:prstGeom>
        </p:spPr>
        <p:txBody>
          <a:bodyPr/>
          <a:lstStyle/>
          <a:p>
            <a:pPr/>
            <a:r>
              <a:t>Aufbau eines Fragebogens:</a:t>
            </a:r>
          </a:p>
          <a:p>
            <a:pPr/>
          </a:p>
          <a:p>
            <a:pPr/>
            <a:r>
              <a:t>zuerst ein allgemeiner Teil, in dem Sinn und Zweck der Erhebung erklärt werden usw.</a:t>
            </a:r>
          </a:p>
          <a:p>
            <a:pPr/>
          </a:p>
          <a:p>
            <a:pPr/>
            <a:r>
              <a:t>Dann ein Teil mit demographischenDaten zum Befragten, um später korrelieren zu können (z.B,. alle Männer haben so geantwortet, Frauen so…)</a:t>
            </a:r>
          </a:p>
          <a:p>
            <a:pPr/>
          </a:p>
          <a:p>
            <a:pPr/>
            <a:r>
              <a:t>Im Hauptteil die eigentlichen Fragen nach folgenden Kriterien:</a:t>
            </a:r>
          </a:p>
          <a:p>
            <a:pPr/>
            <a:r>
              <a:t>	•	Leichte vor schweren Fragen.</a:t>
            </a:r>
          </a:p>
          <a:p>
            <a:pPr/>
            <a:r>
              <a:t>	•	Beeinflussungseffekte von Fragen vermeiden.</a:t>
            </a:r>
          </a:p>
          <a:p>
            <a:pPr/>
            <a:r>
              <a:t>	•	Verschiedene Versionen des Fragebogens erstellen. </a:t>
            </a:r>
          </a:p>
          <a:p>
            <a:pPr/>
            <a:r>
              <a:t>	•	Klare Fragen stellen. </a:t>
            </a:r>
          </a:p>
          <a:p>
            <a:pPr/>
            <a:r>
              <a:t>	•	Fragebogen kompakt gestalten.</a:t>
            </a:r>
          </a:p>
          <a:p>
            <a:pPr/>
            <a:r>
              <a:t>	•	Nur notwendige Fragen stellen. </a:t>
            </a:r>
          </a:p>
          <a:p>
            <a:pPr/>
            <a:r>
              <a:t>	•	Offene Fragen ans Ende. </a:t>
            </a:r>
          </a:p>
          <a:p>
            <a:pPr/>
          </a:p>
          <a:p>
            <a:pPr/>
            <a:r>
              <a:t>Dann vorab mit einer kleinen Gruppe testen (Pilotstudie) und danach verbessern.</a:t>
            </a:r>
          </a:p>
          <a:p>
            <a:pPr/>
          </a:p>
          <a:p>
            <a:pPr/>
          </a:p>
          <a:p>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Shape 139"/>
          <p:cNvSpPr/>
          <p:nvPr>
            <p:ph type="sldImg"/>
          </p:nvPr>
        </p:nvSpPr>
        <p:spPr>
          <a:prstGeom prst="rect">
            <a:avLst/>
          </a:prstGeom>
        </p:spPr>
        <p:txBody>
          <a:bodyPr/>
          <a:lstStyle/>
          <a:p>
            <a:pPr/>
          </a:p>
        </p:txBody>
      </p:sp>
      <p:sp>
        <p:nvSpPr>
          <p:cNvPr id="140" name="Shape 140"/>
          <p:cNvSpPr/>
          <p:nvPr>
            <p:ph type="body" sz="quarter" idx="1"/>
          </p:nvPr>
        </p:nvSpPr>
        <p:spPr>
          <a:prstGeom prst="rect">
            <a:avLst/>
          </a:prstGeom>
        </p:spPr>
        <p:txBody>
          <a:bodyPr/>
          <a:lstStyle/>
          <a:p>
            <a:pPr/>
            <a:r>
              <a:t>Bei den Antwortformen gibt es grundsätzlich verschiedene Möglichkeiten:</a:t>
            </a:r>
          </a:p>
          <a:p>
            <a:pPr/>
          </a:p>
          <a:p>
            <a:pPr marL="175995" indent="-135355">
              <a:buSzPct val="100000"/>
              <a:buChar char="-"/>
            </a:pPr>
            <a:r>
              <a:t>Ja/Nein Fragen (binär) mittels Checkboxen </a:t>
            </a:r>
          </a:p>
          <a:p>
            <a:pPr marL="175995" indent="-135355">
              <a:buSzPct val="100000"/>
              <a:buChar char="-"/>
            </a:pPr>
            <a:r>
              <a:t>Auswahl unter mehreren Möglichkeiten (Nominal) mittels multiple choice (Mehrfachauswahl möglich?)</a:t>
            </a:r>
          </a:p>
          <a:p>
            <a:pPr marL="175995" indent="-135355">
              <a:buSzPct val="100000"/>
              <a:buChar char="-"/>
            </a:pPr>
            <a:r>
              <a:t>Auswahl von Werten auf einer Skala (Ordinal) mittels Likert-Skala</a:t>
            </a:r>
          </a:p>
          <a:p>
            <a:pPr marL="175995" indent="-135355">
              <a:buSzPct val="100000"/>
              <a:buChar char="-"/>
            </a:pPr>
            <a:r>
              <a:t>Bei vielen Likert-Skalen: Alle Fragen positiv oder negativ formulieren, damit sich die Richtung der Skala nicht laufend ändert (führt sonst zu Verwirrung)</a:t>
            </a:r>
          </a:p>
          <a:p>
            <a:pPr marL="175995" indent="-135355">
              <a:buSzPct val="100000"/>
              <a:buChar char="-"/>
            </a:pPr>
            <a:r>
              <a:t>Anzahl der Werte je nach Granularität. Eine gerade Anzahl erzwingt eine Entscheidung, eine ungerade Anzahl erlaubt neutrale Antworten (die dann auch häufig kommen). Häufig werden 5 oder 7 Stufen genommen.</a:t>
            </a:r>
          </a:p>
          <a:p>
            <a:pPr marL="175995" indent="-135355">
              <a:buSzPct val="100000"/>
              <a:buChar char="-"/>
            </a:pPr>
            <a:r>
              <a:t>bei hoher Auflösung kann später noch gruppiert werden (siehe Beispiel unten).</a:t>
            </a:r>
          </a:p>
          <a:p>
            <a:pPr marL="175995" indent="-135355">
              <a:buSzPct val="100000"/>
              <a:buChar char="-"/>
            </a:pPr>
            <a:r>
              <a:t>Numerische Skala verleitet zu der Annahme, man könne mit den Ergebnissen Mittelwerte bilden usw., was wissenschaftlich nicht korrekt ist, aber leider oft passiert.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Shape 147"/>
          <p:cNvSpPr/>
          <p:nvPr>
            <p:ph type="sldImg"/>
          </p:nvPr>
        </p:nvSpPr>
        <p:spPr>
          <a:prstGeom prst="rect">
            <a:avLst/>
          </a:prstGeom>
        </p:spPr>
        <p:txBody>
          <a:bodyPr/>
          <a:lstStyle/>
          <a:p>
            <a:pPr/>
          </a:p>
        </p:txBody>
      </p:sp>
      <p:sp>
        <p:nvSpPr>
          <p:cNvPr id="148" name="Shape 148"/>
          <p:cNvSpPr/>
          <p:nvPr>
            <p:ph type="body" sz="quarter" idx="1"/>
          </p:nvPr>
        </p:nvSpPr>
        <p:spPr>
          <a:prstGeom prst="rect">
            <a:avLst/>
          </a:prstGeom>
        </p:spPr>
        <p:txBody>
          <a:bodyPr/>
          <a:lstStyle/>
          <a:p>
            <a:pPr/>
            <a:r>
              <a:t>Alternative: das Semantische Differenzial:</a:t>
            </a:r>
          </a:p>
          <a:p>
            <a:pPr/>
          </a:p>
          <a:p>
            <a:pPr/>
            <a:r>
              <a:t>Pro Frage werden immer zwei semantisch gegensätzliche Antwortmöglichkeiten gegenübergestellt.</a:t>
            </a:r>
          </a:p>
          <a:p>
            <a:pPr/>
          </a:p>
          <a:p>
            <a:pPr/>
            <a:r>
              <a:t>Richtung der Skalen sollte hier ruhig wechseln, damit die Befragten nicht aufhören, wirklich nachzudenken.</a:t>
            </a:r>
          </a:p>
          <a:p>
            <a:pPr/>
          </a:p>
          <a:p>
            <a:pPr/>
            <a:r>
              <a:t>Meist 7 Stufen, kann man intern als numerische Skala repräsentieren, deren höchster Wert am positiven Ende liegt. Ergebnis ist dann der Durchschnitt über alle Befragten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hape 155"/>
          <p:cNvSpPr/>
          <p:nvPr>
            <p:ph type="sldImg"/>
          </p:nvPr>
        </p:nvSpPr>
        <p:spPr>
          <a:prstGeom prst="rect">
            <a:avLst/>
          </a:prstGeom>
        </p:spPr>
        <p:txBody>
          <a:bodyPr/>
          <a:lstStyle/>
          <a:p>
            <a:pPr/>
          </a:p>
        </p:txBody>
      </p:sp>
      <p:sp>
        <p:nvSpPr>
          <p:cNvPr id="156" name="Shape 156"/>
          <p:cNvSpPr/>
          <p:nvPr>
            <p:ph type="body" sz="quarter" idx="1"/>
          </p:nvPr>
        </p:nvSpPr>
        <p:spPr>
          <a:prstGeom prst="rect">
            <a:avLst/>
          </a:prstGeom>
        </p:spPr>
        <p:txBody>
          <a:bodyPr/>
          <a:lstStyle/>
          <a:p>
            <a:pPr/>
            <a:r>
              <a:t>Sonderfall: Online-Fragebogen</a:t>
            </a:r>
          </a:p>
          <a:p>
            <a:pPr/>
          </a:p>
          <a:p>
            <a:pPr marL="175995" indent="-135355">
              <a:buSzPct val="100000"/>
              <a:buChar char="-"/>
            </a:pPr>
            <a:r>
              <a:t>kann leicht an riesige Zahlen von Befragten verteilt werden</a:t>
            </a:r>
          </a:p>
          <a:p>
            <a:pPr marL="175995" indent="-135355">
              <a:buSzPct val="100000"/>
              <a:buChar char="-"/>
            </a:pPr>
            <a:r>
              <a:t>Rücklauf dann meistens nur 1-2%</a:t>
            </a:r>
          </a:p>
          <a:p>
            <a:pPr marL="175995" indent="-135355">
              <a:buSzPct val="100000"/>
              <a:buChar char="-"/>
            </a:pPr>
            <a:r>
              <a:t>sehr wenig Einfluss auf die Zielgruppe</a:t>
            </a:r>
          </a:p>
          <a:p>
            <a:pPr marL="175995" indent="-135355">
              <a:buSzPct val="100000"/>
              <a:buChar char="-"/>
            </a:pPr>
            <a:r>
              <a:t>durch gezielte Ansprache kann man all diesen Nachteilen entgegenwirken.</a:t>
            </a:r>
          </a:p>
          <a:p>
            <a:pPr marL="175995" indent="-135355">
              <a:buSzPct val="100000"/>
              <a:buChar char="-"/>
            </a:pPr>
            <a:r>
              <a:t>Automatische Auswertung!</a:t>
            </a:r>
          </a:p>
          <a:p>
            <a:pPr marL="175995" indent="-135355">
              <a:buSzPct val="100000"/>
              <a:buChar char="-"/>
            </a:pPr>
            <a:r>
              <a:t>ggf. Überprüfung der Plausibilität bereits bei der Eingabe (Fehlervermeidung!)</a:t>
            </a:r>
          </a:p>
          <a:p>
            <a:pPr marL="175995" indent="-135355">
              <a:buSzPct val="100000"/>
              <a:buChar char="-"/>
            </a:pPr>
            <a:r>
              <a:t>Verzweigungen möglich: angepasste Fragen, beispielsweise je nach angegebenem Alter</a:t>
            </a:r>
          </a:p>
          <a:p>
            <a:pPr/>
          </a:p>
          <a:p>
            <a:pPr/>
            <a:r>
              <a:t>viele Anbieter vorhanden (Bsp. </a:t>
            </a:r>
            <a:r>
              <a:rPr u="sng">
                <a:hlinkClick r:id="rId3" invalidUrl="" action="" tgtFrame="" tooltip="" history="1" highlightClick="0" endSnd="0"/>
              </a:rPr>
              <a:t>http://www.limesurvey.org/</a:t>
            </a:r>
            <a:r>
              <a:t>)</a:t>
            </a:r>
          </a:p>
          <a:p>
            <a:pPr/>
          </a:p>
          <a:p>
            <a:pPr/>
            <a:r>
              <a:t>Regeln für Aufbau wie Papierfragebogen, aber mit den zus. Möglichkeiten (Verzweigung etc.)</a:t>
            </a:r>
          </a:p>
          <a:p>
            <a:pPr/>
            <a:r>
              <a:t>Verbreitungsstrategie?</a:t>
            </a:r>
          </a:p>
          <a:p>
            <a:pPr/>
            <a:r>
              <a:t>Datenschutz? Wo gespeichert? Vorschriften je nach Land?</a:t>
            </a:r>
          </a:p>
          <a:p>
            <a:pPr/>
            <a:r>
              <a:t>ausgiebig testen!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p>
            <a:pPr/>
            <a:r>
              <a:t>Fokusgruppen = Interviews mit mehreren Befragten (Stakeholdern) gleichzeitig.</a:t>
            </a:r>
          </a:p>
          <a:p>
            <a:pPr/>
          </a:p>
          <a:p>
            <a:pPr/>
            <a:r>
              <a:t>ggf. mehrere Fokusgruppen nötig, Bsp: Bibliothekssystem: Nutzer und Bedienstete getrennt, um Beeinflussung auszuschließen</a:t>
            </a:r>
          </a:p>
          <a:p>
            <a:pPr/>
          </a:p>
          <a:p>
            <a:pPr/>
            <a:r>
              <a:t>liefern oft Aspekte der Zusammenarbeit, die im Einzel-Interview nicht herauskämen.</a:t>
            </a:r>
          </a:p>
          <a:p>
            <a:pPr/>
          </a:p>
          <a:p>
            <a:pPr/>
            <a:r>
              <a:t>Gefahr: Teilnehmer äußern nicht die eigene Meinung, sondern schließen sich der Mehrheit an</a:t>
            </a:r>
          </a:p>
          <a:p>
            <a:pPr/>
          </a:p>
          <a:p>
            <a:pPr/>
            <a:r>
              <a:t>Aufgabe des Moderators, das zu verhindern</a:t>
            </a:r>
          </a:p>
          <a:p>
            <a:pPr/>
          </a:p>
          <a:p>
            <a:pPr/>
            <a:r>
              <a:t>gleichzeitig große Gefahr, da der Moderator viel Einfluss hat.</a:t>
            </a:r>
          </a:p>
          <a:p>
            <a:pPr/>
          </a:p>
          <a:p>
            <a:pPr/>
            <a:r>
              <a:t>grundlegend offene Gesprächs-Atmosphäre, nicht zu viel Strukturierung!</a:t>
            </a:r>
          </a:p>
          <a:p>
            <a:pPr/>
          </a:p>
          <a:p>
            <a:pPr/>
            <a:r>
              <a:t>oft aufgezeichnet, um später analysieren zu können, evtl. auch gemeinsam mit einzelnen Teilnehmern…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hape 187"/>
          <p:cNvSpPr/>
          <p:nvPr>
            <p:ph type="sldImg"/>
          </p:nvPr>
        </p:nvSpPr>
        <p:spPr>
          <a:prstGeom prst="rect">
            <a:avLst/>
          </a:prstGeom>
        </p:spPr>
        <p:txBody>
          <a:bodyPr/>
          <a:lstStyle/>
          <a:p>
            <a:pPr/>
          </a:p>
        </p:txBody>
      </p:sp>
      <p:sp>
        <p:nvSpPr>
          <p:cNvPr id="188" name="Shape 188"/>
          <p:cNvSpPr/>
          <p:nvPr>
            <p:ph type="body" sz="quarter" idx="1"/>
          </p:nvPr>
        </p:nvSpPr>
        <p:spPr>
          <a:prstGeom prst="rect">
            <a:avLst/>
          </a:prstGeom>
        </p:spPr>
        <p:txBody>
          <a:bodyPr/>
          <a:lstStyle/>
          <a:p>
            <a:pPr/>
            <a:r>
              <a:t>Benutzerbeobachtung: stark verwandt mit der user research aus Kapitel 10, hier jedoch stärker auf einen bestimmten Vorgang bezogen, dort eher auf ein ganzes Milieu</a:t>
            </a:r>
          </a:p>
          <a:p>
            <a:pPr/>
          </a:p>
          <a:p>
            <a:pPr/>
            <a:r>
              <a:t>Beobachtung im Feld: = Beobachtung im natürlichen Kontext, im Labor = künstliche, dafür kontrollierte Umgebung</a:t>
            </a:r>
          </a:p>
          <a:p>
            <a:pPr/>
          </a:p>
          <a:p>
            <a:pPr/>
            <a:r>
              <a:t>Direkte Beobachtung bei der Ausführung bestimmter Handlungen, kann Ablauf beeinflussen. Sollte sich an Rahmenwerk orientieren (Wer, wo, was, Ereignisse, Zeit, Ziele, Emotionen, …)</a:t>
            </a:r>
          </a:p>
          <a:p>
            <a:pPr/>
          </a:p>
          <a:p>
            <a:pPr/>
            <a:r>
              <a:t>ethnografische Studie = direkte Beobachtung und Eintauchen in das Milieu des Beobachteten. sollte ohne vorherige Hypothesen und ohne Rahmenwerk erfolgen, geht zurück auf Ethnografen Anfang des 20. JH. Bsp: Claude Levi-Strauss lebte mehrere Jahre in einer Dorfgemeinschaft am Amazonas, konnte dort bahnbrechende Erkenntnisse gewinnen.</a:t>
            </a:r>
          </a:p>
          <a:p>
            <a:pPr/>
          </a:p>
          <a:p>
            <a:pPr/>
            <a:r>
              <a:t>In der Praxis: wenn Sie eine App für Kellner entwickeln wollen, lohnt es sich, erst einmal selbst ein paar Monate zu kellnern…</a:t>
            </a:r>
          </a:p>
          <a:p>
            <a:pPr/>
          </a:p>
          <a:p>
            <a:pPr/>
            <a:r>
              <a:t>indirekte Beobachtung = Auswertung von Logs, Diaries, einzige Möglichkeit über große Zeiträume oder Entfernungen.</a:t>
            </a:r>
          </a:p>
          <a:p>
            <a:pPr/>
          </a:p>
          <a:p>
            <a:pPr/>
            <a:r>
              <a:t>Tagebuchstudien, auch mit elektronischen Tagebüchern, beispielsweise als Smartphone-App.</a:t>
            </a:r>
          </a:p>
          <a:p>
            <a:pPr/>
          </a:p>
          <a:p>
            <a:pPr/>
            <a:r>
              <a:t>Befragung beispielsweise in regelmäßigen Zeitintervallen oder an bestimmten Orten: Experience Sampling Method (ESM)</a:t>
            </a:r>
          </a:p>
          <a:p>
            <a:pPr/>
          </a:p>
          <a:p>
            <a:pPr/>
            <a:r>
              <a:t>weitere Werkzeuge denkbar wie z.B. Wegwerfkameras, frankierte Postkarten mit bestimmten Fragen (Verweis auf cultural probes)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Shape 202"/>
          <p:cNvSpPr/>
          <p:nvPr>
            <p:ph type="sldImg"/>
          </p:nvPr>
        </p:nvSpPr>
        <p:spPr>
          <a:prstGeom prst="rect">
            <a:avLst/>
          </a:prstGeom>
        </p:spPr>
        <p:txBody>
          <a:bodyPr/>
          <a:lstStyle/>
          <a:p>
            <a:pPr/>
          </a:p>
        </p:txBody>
      </p:sp>
      <p:sp>
        <p:nvSpPr>
          <p:cNvPr id="203" name="Shape 203"/>
          <p:cNvSpPr/>
          <p:nvPr>
            <p:ph type="body" sz="quarter" idx="1"/>
          </p:nvPr>
        </p:nvSpPr>
        <p:spPr>
          <a:prstGeom prst="rect">
            <a:avLst/>
          </a:prstGeom>
        </p:spPr>
        <p:txBody>
          <a:bodyPr/>
          <a:lstStyle/>
          <a:p>
            <a:pPr/>
            <a:r>
              <a:t>Bisher verschiedene Methoden zur Erfassung von Benutzeranforderungen, aber: wie speichert oder repräsentiert man die Ergebnisse?</a:t>
            </a:r>
          </a:p>
          <a:p>
            <a:pPr/>
          </a:p>
          <a:p>
            <a:pPr/>
            <a:r>
              <a:t>Eine Möglichkeit sind Personas und Szenarien</a:t>
            </a:r>
          </a:p>
          <a:p>
            <a:pPr/>
          </a:p>
          <a:p>
            <a:pPr/>
            <a:r>
              <a:t>Diese werden verwendet, um das Wissen aus den frühen Beobachtungen und Studien im weiteren Prozess zu erhalten (rechter Teil des Double Diamond)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Shape 211"/>
          <p:cNvSpPr/>
          <p:nvPr>
            <p:ph type="sldImg"/>
          </p:nvPr>
        </p:nvSpPr>
        <p:spPr>
          <a:prstGeom prst="rect">
            <a:avLst/>
          </a:prstGeom>
        </p:spPr>
        <p:txBody>
          <a:bodyPr/>
          <a:lstStyle/>
          <a:p>
            <a:pPr/>
          </a:p>
        </p:txBody>
      </p:sp>
      <p:sp>
        <p:nvSpPr>
          <p:cNvPr id="212" name="Shape 212"/>
          <p:cNvSpPr/>
          <p:nvPr>
            <p:ph type="body" sz="quarter" idx="1"/>
          </p:nvPr>
        </p:nvSpPr>
        <p:spPr>
          <a:prstGeom prst="rect">
            <a:avLst/>
          </a:prstGeom>
        </p:spPr>
        <p:txBody>
          <a:bodyPr/>
          <a:lstStyle/>
          <a:p>
            <a:pPr/>
            <a:r>
              <a:t>Persona sollte eine bestimmte Person, die für die Zielgruppe typisch ist, im Detail beschreiben. Keine insgesamt durchschnittliche Person, sondern, eine differenziert ausgeprägte Persönlichkeit, auch mit Eigenheiten, aber wie sie eben für ein bestimmtes Milieu typisch ist.</a:t>
            </a:r>
          </a:p>
          <a:p>
            <a:pPr/>
          </a:p>
          <a:p>
            <a:pPr/>
            <a:r>
              <a:t>Enthält auch spezifische Aussagen zu dem geplanten Produkt. Soll dem späteren Entwickler ermöglichen, sich in den Benutzer hinein zu versetzen.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Shape 220"/>
          <p:cNvSpPr/>
          <p:nvPr>
            <p:ph type="sldImg"/>
          </p:nvPr>
        </p:nvSpPr>
        <p:spPr>
          <a:prstGeom prst="rect">
            <a:avLst/>
          </a:prstGeom>
        </p:spPr>
        <p:txBody>
          <a:bodyPr/>
          <a:lstStyle/>
          <a:p>
            <a:pPr/>
          </a:p>
        </p:txBody>
      </p:sp>
      <p:sp>
        <p:nvSpPr>
          <p:cNvPr id="221" name="Shape 221"/>
          <p:cNvSpPr/>
          <p:nvPr>
            <p:ph type="body" sz="quarter" idx="1"/>
          </p:nvPr>
        </p:nvSpPr>
        <p:spPr>
          <a:prstGeom prst="rect">
            <a:avLst/>
          </a:prstGeom>
        </p:spPr>
        <p:txBody>
          <a:bodyPr/>
          <a:lstStyle/>
          <a:p>
            <a:pPr/>
            <a:r>
              <a:t>Szenario beschreibt eine bestimmte typischeGeschichte, auch spezifisch, aber eben typisch. Darin spielt eine Persona die Hauptrolle.</a:t>
            </a:r>
          </a:p>
          <a:p>
            <a:pPr/>
          </a:p>
          <a:p>
            <a:pPr/>
            <a:r>
              <a:t>sollte detailliert sein und einen reichhaltigen Kontext beschreiben.</a:t>
            </a:r>
          </a:p>
          <a:p>
            <a:pPr/>
          </a:p>
          <a:p>
            <a:pPr/>
            <a:r>
              <a:t>Mehrere Szenarien mit der gleichen Persona ermöglichen verschiedene Blickwinkel auf das Produkt bzw. verschiedene Nutzungskontexte.</a:t>
            </a:r>
          </a:p>
          <a:p>
            <a:pPr/>
          </a:p>
          <a:p>
            <a:pPr/>
            <a:r>
              <a:t>Personas und Szenarien können sich auch im Entwicklungsprozess weiter mit entwickeln, sofern z.B. neue Erkenntnisse aus Benutzerstudien entstehen.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Shape 232"/>
          <p:cNvSpPr/>
          <p:nvPr>
            <p:ph type="sldImg"/>
          </p:nvPr>
        </p:nvSpPr>
        <p:spPr>
          <a:prstGeom prst="rect">
            <a:avLst/>
          </a:prstGeom>
        </p:spPr>
        <p:txBody>
          <a:bodyPr/>
          <a:lstStyle/>
          <a:p>
            <a:pPr/>
          </a:p>
        </p:txBody>
      </p:sp>
      <p:sp>
        <p:nvSpPr>
          <p:cNvPr id="233" name="Shape 233"/>
          <p:cNvSpPr/>
          <p:nvPr>
            <p:ph type="body" sz="quarter" idx="1"/>
          </p:nvPr>
        </p:nvSpPr>
        <p:spPr>
          <a:prstGeom prst="rect">
            <a:avLst/>
          </a:prstGeom>
        </p:spPr>
        <p:txBody>
          <a:bodyPr/>
          <a:lstStyle/>
          <a:p>
            <a:pPr/>
            <a:r>
              <a:t>Alan Cooper ist auch bekannt als “the father of Visual Basic”</a:t>
            </a:r>
          </a:p>
          <a:p>
            <a:pPr/>
          </a:p>
          <a:p>
            <a:pPr/>
            <a:r>
              <a:t>Ebenfalls bekannt: sein Buch “The inmates are running the asylum - why high tech products drive us crazy”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Shape 242"/>
          <p:cNvSpPr/>
          <p:nvPr>
            <p:ph type="sldImg"/>
          </p:nvPr>
        </p:nvSpPr>
        <p:spPr>
          <a:prstGeom prst="rect">
            <a:avLst/>
          </a:prstGeom>
        </p:spPr>
        <p:txBody>
          <a:bodyPr/>
          <a:lstStyle/>
          <a:p>
            <a:pPr/>
          </a:p>
        </p:txBody>
      </p:sp>
      <p:sp>
        <p:nvSpPr>
          <p:cNvPr id="243" name="Shape 243"/>
          <p:cNvSpPr/>
          <p:nvPr>
            <p:ph type="body" sz="quarter" idx="1"/>
          </p:nvPr>
        </p:nvSpPr>
        <p:spPr>
          <a:prstGeom prst="rect">
            <a:avLst/>
          </a:prstGeom>
        </p:spPr>
        <p:txBody>
          <a:bodyPr/>
          <a:lstStyle/>
          <a:p>
            <a:pPr/>
            <a:r>
              <a:t>Verschiedene Personas mit einem jeweils klar ausgeprägten Profil ermöglichen es, dafür spezifische Produkte zu gestalten</a:t>
            </a:r>
          </a:p>
          <a:p>
            <a:pPr/>
          </a:p>
          <a:p>
            <a:pPr/>
            <a:r>
              <a:t>(kurz die Beispiele auf der Folie diskutieren, ist eine Kopie aus dem Cooper Buch)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Shape 253"/>
          <p:cNvSpPr/>
          <p:nvPr>
            <p:ph type="sldImg"/>
          </p:nvPr>
        </p:nvSpPr>
        <p:spPr>
          <a:prstGeom prst="rect">
            <a:avLst/>
          </a:prstGeom>
        </p:spPr>
        <p:txBody>
          <a:bodyPr/>
          <a:lstStyle/>
          <a:p>
            <a:pPr/>
          </a:p>
        </p:txBody>
      </p:sp>
      <p:sp>
        <p:nvSpPr>
          <p:cNvPr id="254" name="Shape 254"/>
          <p:cNvSpPr/>
          <p:nvPr>
            <p:ph type="body" sz="quarter" idx="1"/>
          </p:nvPr>
        </p:nvSpPr>
        <p:spPr>
          <a:prstGeom prst="rect">
            <a:avLst/>
          </a:prstGeom>
        </p:spPr>
        <p:txBody>
          <a:bodyPr/>
          <a:lstStyle/>
          <a:p>
            <a:pPr/>
            <a:r>
              <a:t>Versucht man hingegen, die gesamte denkbare Benutzergemeinde mit einem einzigen Produkt zu treffen, dann kommt eine unverdauliche Mischung dabei heraus, die keinem einzelnen aus der Nutzergruppe wirklich gefällt.</a:t>
            </a:r>
          </a:p>
          <a:p>
            <a:pPr/>
          </a:p>
          <a:p>
            <a:pPr/>
            <a:r>
              <a:t>Personas werden übrigens auch bei der Charakterisierung von Märkten verwendet, und bei der Definition von Marken (Brands).</a:t>
            </a:r>
          </a:p>
          <a:p>
            <a:pPr/>
          </a:p>
          <a:p>
            <a:pPr/>
            <a:r>
              <a:t>Dadurch, dass eine Persona eine ganz konkrete Person mit spezifischen Eigenheiten beschreibt, zwingt sie den Designer bzw. Entwickler, auch darauf einzugehen. Dadurch werden zwei Effekte vermieden:</a:t>
            </a:r>
          </a:p>
          <a:p>
            <a:pPr/>
          </a:p>
          <a:p>
            <a:pPr/>
            <a:r>
              <a:t>- selbstreferenzielles Design: Der Entwickler macht sich selbst zum Maßstab und entwickelt ein „works for me“ System</a:t>
            </a:r>
          </a:p>
          <a:p>
            <a:pPr/>
          </a:p>
          <a:p>
            <a:pPr/>
            <a:r>
              <a:t>- Elastischer Benutzer: Jeder Entwickler interpretiert den potenziellen Nutzer so, wie es ihm gerade passt, und damit oft widersprüchlich zu den anderen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image" Target="../media/image3.tif"/><Relationship Id="rId6"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tif"/><Relationship Id="rId4" Type="http://schemas.openxmlformats.org/officeDocument/2006/relationships/image" Target="../media/image7.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jpeg"/><Relationship Id="rId4" Type="http://schemas.openxmlformats.org/officeDocument/2006/relationships/image" Target="../media/image4.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3">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 name="Abgerundetes Rechteck"/>
          <p:cNvSpPr/>
          <p:nvPr/>
        </p:nvSpPr>
        <p:spPr>
          <a:xfrm>
            <a:off x="101599" y="1333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3"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 name="Kapitel 11 - Benutzeranforderungen"/>
          <p:cNvSpPr txBox="1"/>
          <p:nvPr>
            <p:ph type="title"/>
          </p:nvPr>
        </p:nvSpPr>
        <p:spPr>
          <a:prstGeom prst="rect">
            <a:avLst/>
          </a:prstGeom>
        </p:spPr>
        <p:txBody>
          <a:bodyPr/>
          <a:lstStyle/>
          <a:p>
            <a:pPr/>
            <a:r>
              <a:t>Kapitel 11 - Benutzeranforderungen</a:t>
            </a:r>
          </a:p>
        </p:txBody>
      </p:sp>
      <p:sp>
        <p:nvSpPr>
          <p:cNvPr id="36" name="Stakeholder…"/>
          <p:cNvSpPr txBox="1"/>
          <p:nvPr>
            <p:ph type="body" idx="1"/>
          </p:nvPr>
        </p:nvSpPr>
        <p:spPr>
          <a:prstGeom prst="rect">
            <a:avLst/>
          </a:prstGeom>
        </p:spPr>
        <p:txBody>
          <a:bodyPr/>
          <a:lstStyle/>
          <a:p>
            <a:pPr/>
            <a:r>
              <a:t>Stakeholder</a:t>
            </a:r>
          </a:p>
          <a:p>
            <a:pPr/>
            <a:r>
              <a:t>Interviewtechniken</a:t>
            </a:r>
          </a:p>
          <a:p>
            <a:pPr/>
            <a:r>
              <a:t>Fragebögen</a:t>
            </a:r>
          </a:p>
          <a:p>
            <a:pPr lvl="1"/>
            <a:r>
              <a:t>Struktur</a:t>
            </a:r>
          </a:p>
          <a:p>
            <a:pPr lvl="1"/>
            <a:r>
              <a:t>Antwortformen</a:t>
            </a:r>
          </a:p>
          <a:p>
            <a:pPr lvl="1"/>
            <a:r>
              <a:t>Online Fragebögen</a:t>
            </a:r>
          </a:p>
          <a:p>
            <a:pPr/>
            <a:r>
              <a:t>Fokusgruppen</a:t>
            </a:r>
          </a:p>
          <a:p>
            <a:pPr/>
            <a:r>
              <a:t>Beobachtungen</a:t>
            </a:r>
          </a:p>
          <a:p>
            <a:pPr/>
            <a:r>
              <a:t>Personas und Szenarien</a:t>
            </a:r>
          </a:p>
        </p:txBody>
      </p:sp>
      <p:sp>
        <p:nvSpPr>
          <p:cNvPr id="3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 name="http://www.kolibree.com/"/>
          <p:cNvSpPr txBox="1"/>
          <p:nvPr/>
        </p:nvSpPr>
        <p:spPr>
          <a:xfrm>
            <a:off x="9573336" y="9528353"/>
            <a:ext cx="1528130" cy="216826"/>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000"/>
            </a:lvl1pPr>
          </a:lstStyle>
          <a:p>
            <a:pPr/>
            <a:r>
              <a:t>http://www.kolibree.com/</a:t>
            </a:r>
          </a:p>
        </p:txBody>
      </p:sp>
      <p:pic>
        <p:nvPicPr>
          <p:cNvPr id="45" name="brush on blue towel-small.jpg" descr="brush on blue towel-small.jpg"/>
          <p:cNvPicPr>
            <a:picLocks noChangeAspect="1"/>
          </p:cNvPicPr>
          <p:nvPr/>
        </p:nvPicPr>
        <p:blipFill>
          <a:blip r:embed="rId3">
            <a:extLst/>
          </a:blip>
          <a:stretch>
            <a:fillRect/>
          </a:stretch>
        </p:blipFill>
        <p:spPr>
          <a:xfrm>
            <a:off x="-1359611" y="-29599"/>
            <a:ext cx="14361803" cy="9537135"/>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5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 name="brush with phone-small.jpg" descr="brush with phone-small.jpg"/>
          <p:cNvPicPr>
            <a:picLocks noChangeAspect="1"/>
          </p:cNvPicPr>
          <p:nvPr/>
        </p:nvPicPr>
        <p:blipFill>
          <a:blip r:embed="rId3">
            <a:extLst/>
          </a:blip>
          <a:srcRect l="32034" t="27461" r="28037" b="28522"/>
          <a:stretch>
            <a:fillRect/>
          </a:stretch>
        </p:blipFill>
        <p:spPr>
          <a:xfrm>
            <a:off x="-1566" y="-923"/>
            <a:ext cx="13007763" cy="9525975"/>
          </a:xfrm>
          <a:prstGeom prst="rect">
            <a:avLst/>
          </a:prstGeom>
          <a:ln w="3175"/>
        </p:spPr>
      </p:pic>
      <p:sp>
        <p:nvSpPr>
          <p:cNvPr id="53" name="http://www.kolibree.com/"/>
          <p:cNvSpPr txBox="1"/>
          <p:nvPr/>
        </p:nvSpPr>
        <p:spPr>
          <a:xfrm>
            <a:off x="9573336" y="9528353"/>
            <a:ext cx="1528130" cy="216826"/>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000"/>
            </a:lvl1pPr>
          </a:lstStyle>
          <a:p>
            <a:pPr/>
            <a:r>
              <a:t>http://www.kolibree.com/</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0" name="Kolibree is LIVE on Kickstarter!.mp4" descr="Kolibree is LIVE on Kickstarter!.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 y="1219200"/>
            <a:ext cx="13004801" cy="7315200"/>
          </a:xfrm>
          <a:prstGeom prst="rect">
            <a:avLst/>
          </a:prstGeom>
          <a:ln w="12700">
            <a:miter lim="400000"/>
          </a:ln>
        </p:spPr>
      </p:pic>
      <p:sp>
        <p:nvSpPr>
          <p:cNvPr id="61" name="https://www.kickstarter.com/projects/2134904849/kolibree-the-worlds-first-connected-electric-tooth"/>
          <p:cNvSpPr txBox="1"/>
          <p:nvPr/>
        </p:nvSpPr>
        <p:spPr>
          <a:xfrm>
            <a:off x="370228" y="8866630"/>
            <a:ext cx="12264343"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https://www.kickstarter.com/projects/2134904849/kolibree-the-worlds-first-connected-electric-tooth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1726" fill="hold"/>
                                        <p:tgtEl>
                                          <p:spTgt spid="6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0"/>
                </p:tgtEl>
              </p:cMediaNode>
            </p:video>
            <p:seq concurrent="1" prevAc="none" nextAc="seek">
              <p:cTn id="8" evtFilter="cancelBubble" nodeType="interactiveSeq" restart="whenNotActive" fill="hold">
                <p:stCondLst>
                  <p:cond delay="0" evt="onClick">
                    <p:tgtEl>
                      <p:spTgt spid="6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0"/>
                                        </p:tgtEl>
                                      </p:cBhvr>
                                    </p:cmd>
                                  </p:childTnLst>
                                </p:cTn>
                              </p:par>
                            </p:childTnLst>
                          </p:cTn>
                        </p:par>
                      </p:childTnLst>
                    </p:cTn>
                  </p:par>
                </p:childTnLst>
              </p:cTn>
              <p:nextCondLst>
                <p:cond delay="0" evt="onClick">
                  <p:tgtEl>
                    <p:spTgt spid="60"/>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9" name="Gruppieren"/>
          <p:cNvGrpSpPr/>
          <p:nvPr/>
        </p:nvGrpSpPr>
        <p:grpSpPr>
          <a:xfrm>
            <a:off x="-116875" y="-1427824"/>
            <a:ext cx="12923899" cy="12609248"/>
            <a:chOff x="0" y="0"/>
            <a:chExt cx="12923897" cy="12609247"/>
          </a:xfrm>
        </p:grpSpPr>
        <p:pic>
          <p:nvPicPr>
            <p:cNvPr id="65" name="Bild" descr="Bild"/>
            <p:cNvPicPr>
              <a:picLocks noChangeAspect="1"/>
            </p:cNvPicPr>
            <p:nvPr/>
          </p:nvPicPr>
          <p:blipFill>
            <a:blip r:embed="rId3">
              <a:extLst/>
            </a:blip>
            <a:stretch>
              <a:fillRect/>
            </a:stretch>
          </p:blipFill>
          <p:spPr>
            <a:xfrm>
              <a:off x="0" y="7093831"/>
              <a:ext cx="3859718" cy="3848595"/>
            </a:xfrm>
            <a:prstGeom prst="rect">
              <a:avLst/>
            </a:prstGeom>
            <a:ln w="3175" cap="flat">
              <a:noFill/>
              <a:round/>
            </a:ln>
            <a:effectLst/>
          </p:spPr>
        </p:pic>
        <p:sp>
          <p:nvSpPr>
            <p:cNvPr id="66" name="Kreis"/>
            <p:cNvSpPr/>
            <p:nvPr/>
          </p:nvSpPr>
          <p:spPr>
            <a:xfrm>
              <a:off x="314650" y="0"/>
              <a:ext cx="12609248" cy="12609248"/>
            </a:xfrm>
            <a:prstGeom prst="ellipse">
              <a:avLst/>
            </a:prstGeom>
            <a:noFill/>
            <a:ln w="63500" cap="flat">
              <a:solidFill>
                <a:srgbClr val="000000"/>
              </a:solidFill>
              <a:prstDash val="solid"/>
              <a:round/>
            </a:ln>
            <a:effectLst/>
          </p:spPr>
          <p:txBody>
            <a:bodyPr wrap="square" lIns="40640" tIns="40640" rIns="40640" bIns="40640" numCol="1" anchor="ctr">
              <a:noAutofit/>
            </a:bodyPr>
            <a:lstStyle/>
            <a:p>
              <a:pPr/>
            </a:p>
          </p:txBody>
        </p:sp>
        <p:sp>
          <p:nvSpPr>
            <p:cNvPr id="67" name="3"/>
            <p:cNvSpPr/>
            <p:nvPr/>
          </p:nvSpPr>
          <p:spPr>
            <a:xfrm>
              <a:off x="602656" y="6156987"/>
              <a:ext cx="575568" cy="932653"/>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0"/>
              </a:lvl1pPr>
            </a:lstStyle>
            <a:p>
              <a:pPr/>
              <a:r>
                <a:t>3</a:t>
              </a:r>
            </a:p>
          </p:txBody>
        </p:sp>
        <p:sp>
          <p:nvSpPr>
            <p:cNvPr id="68" name="http://www.dentaltravelpoland.co.uk/wp-content/uploads/2011/01/DalyCityDentist.jpg"/>
            <p:cNvSpPr txBox="1"/>
            <p:nvPr/>
          </p:nvSpPr>
          <p:spPr>
            <a:xfrm>
              <a:off x="306153" y="10782553"/>
              <a:ext cx="2515574" cy="15540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500"/>
              </a:lvl1pPr>
            </a:lstStyle>
            <a:p>
              <a:pPr/>
              <a:r>
                <a:t>http://www.dentaltravelpoland.co.uk/wp-content/uploads/2011/01/DalyCityDentist.jpg</a:t>
              </a:r>
            </a:p>
          </p:txBody>
        </p:sp>
      </p:grpSp>
      <p:grpSp>
        <p:nvGrpSpPr>
          <p:cNvPr id="74" name="Gruppieren"/>
          <p:cNvGrpSpPr/>
          <p:nvPr/>
        </p:nvGrpSpPr>
        <p:grpSpPr>
          <a:xfrm>
            <a:off x="1438535" y="-186976"/>
            <a:ext cx="10371613" cy="10127552"/>
            <a:chOff x="0" y="0"/>
            <a:chExt cx="10371611" cy="10127550"/>
          </a:xfrm>
        </p:grpSpPr>
        <p:sp>
          <p:nvSpPr>
            <p:cNvPr id="70" name="http://www.earnestparenting.com/wp-content/uploads/2013/06/beambrush1-300x184.png"/>
            <p:cNvSpPr txBox="1"/>
            <p:nvPr/>
          </p:nvSpPr>
          <p:spPr>
            <a:xfrm>
              <a:off x="6855538" y="5297016"/>
              <a:ext cx="2151211" cy="14311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400"/>
              </a:lvl1pPr>
            </a:lstStyle>
            <a:p>
              <a:pPr/>
              <a:r>
                <a:t>http://www.earnestparenting.com/wp-content/uploads/2013/06/beambrush1-300x184.png</a:t>
              </a:r>
            </a:p>
          </p:txBody>
        </p:sp>
        <p:pic>
          <p:nvPicPr>
            <p:cNvPr id="71" name="Bild" descr="Bild"/>
            <p:cNvPicPr>
              <a:picLocks noChangeAspect="1"/>
            </p:cNvPicPr>
            <p:nvPr/>
          </p:nvPicPr>
          <p:blipFill>
            <a:blip r:embed="rId4">
              <a:extLst/>
            </a:blip>
            <a:stretch>
              <a:fillRect/>
            </a:stretch>
          </p:blipFill>
          <p:spPr>
            <a:xfrm>
              <a:off x="5716675" y="2453162"/>
              <a:ext cx="4654937" cy="2855028"/>
            </a:xfrm>
            <a:prstGeom prst="rect">
              <a:avLst/>
            </a:prstGeom>
            <a:ln w="3175" cap="flat">
              <a:noFill/>
              <a:round/>
            </a:ln>
            <a:effectLst/>
          </p:spPr>
        </p:pic>
        <p:sp>
          <p:nvSpPr>
            <p:cNvPr id="72" name="Oval"/>
            <p:cNvSpPr/>
            <p:nvPr/>
          </p:nvSpPr>
          <p:spPr>
            <a:xfrm>
              <a:off x="0" y="0"/>
              <a:ext cx="9707030" cy="10127551"/>
            </a:xfrm>
            <a:prstGeom prst="ellipse">
              <a:avLst/>
            </a:prstGeom>
            <a:noFill/>
            <a:ln w="63500" cap="flat">
              <a:solidFill>
                <a:srgbClr val="000000"/>
              </a:solidFill>
              <a:prstDash val="solid"/>
              <a:round/>
            </a:ln>
            <a:effectLst/>
          </p:spPr>
          <p:txBody>
            <a:bodyPr wrap="square" lIns="40640" tIns="40640" rIns="40640" bIns="40640" numCol="1" anchor="ctr">
              <a:noAutofit/>
            </a:bodyPr>
            <a:lstStyle/>
            <a:p>
              <a:pPr/>
            </a:p>
          </p:txBody>
        </p:sp>
        <p:sp>
          <p:nvSpPr>
            <p:cNvPr id="73" name="2"/>
            <p:cNvSpPr/>
            <p:nvPr/>
          </p:nvSpPr>
          <p:spPr>
            <a:xfrm>
              <a:off x="8572247" y="5424139"/>
              <a:ext cx="575568" cy="93265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0"/>
              </a:lvl1pPr>
            </a:lstStyle>
            <a:p>
              <a:pPr/>
              <a:r>
                <a:t>2</a:t>
              </a:r>
            </a:p>
          </p:txBody>
        </p:sp>
      </p:grpSp>
      <p:sp>
        <p:nvSpPr>
          <p:cNvPr id="75"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7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8" name="http://www.kolibree.com/"/>
          <p:cNvSpPr txBox="1"/>
          <p:nvPr/>
        </p:nvSpPr>
        <p:spPr>
          <a:xfrm>
            <a:off x="5230824" y="3784205"/>
            <a:ext cx="839955"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http://www.kolibree.com/</a:t>
            </a:r>
          </a:p>
        </p:txBody>
      </p:sp>
      <p:grpSp>
        <p:nvGrpSpPr>
          <p:cNvPr id="83" name="Gruppieren"/>
          <p:cNvGrpSpPr/>
          <p:nvPr/>
        </p:nvGrpSpPr>
        <p:grpSpPr>
          <a:xfrm>
            <a:off x="2775143" y="1231427"/>
            <a:ext cx="7033814" cy="7290745"/>
            <a:chOff x="0" y="0"/>
            <a:chExt cx="7033812" cy="7290744"/>
          </a:xfrm>
        </p:grpSpPr>
        <p:sp>
          <p:nvSpPr>
            <p:cNvPr id="79" name="http://www.kidzplanetpd.com/images/kid_toothbrush.jpg"/>
            <p:cNvSpPr txBox="1"/>
            <p:nvPr/>
          </p:nvSpPr>
          <p:spPr>
            <a:xfrm>
              <a:off x="2941822" y="6844270"/>
              <a:ext cx="1715436" cy="15540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500"/>
              </a:lvl1pPr>
            </a:lstStyle>
            <a:p>
              <a:pPr/>
              <a:r>
                <a:t>http://www.kidzplanetpd.com/images/kid_toothbrush.jpg</a:t>
              </a:r>
            </a:p>
          </p:txBody>
        </p:sp>
        <p:pic>
          <p:nvPicPr>
            <p:cNvPr id="80" name="Bild" descr="Bild"/>
            <p:cNvPicPr>
              <a:picLocks noChangeAspect="1"/>
            </p:cNvPicPr>
            <p:nvPr/>
          </p:nvPicPr>
          <p:blipFill>
            <a:blip r:embed="rId5">
              <a:extLst/>
            </a:blip>
            <a:stretch>
              <a:fillRect/>
            </a:stretch>
          </p:blipFill>
          <p:spPr>
            <a:xfrm>
              <a:off x="2624976" y="4391474"/>
              <a:ext cx="3688118" cy="2447176"/>
            </a:xfrm>
            <a:prstGeom prst="rect">
              <a:avLst/>
            </a:prstGeom>
            <a:ln w="3175" cap="flat">
              <a:noFill/>
              <a:round/>
            </a:ln>
            <a:effectLst/>
          </p:spPr>
        </p:pic>
        <p:sp>
          <p:nvSpPr>
            <p:cNvPr id="81" name="Oval"/>
            <p:cNvSpPr/>
            <p:nvPr/>
          </p:nvSpPr>
          <p:spPr>
            <a:xfrm>
              <a:off x="0" y="0"/>
              <a:ext cx="7033813" cy="7290745"/>
            </a:xfrm>
            <a:prstGeom prst="ellipse">
              <a:avLst/>
            </a:prstGeom>
            <a:noFill/>
            <a:ln w="63500" cap="flat">
              <a:solidFill>
                <a:srgbClr val="000000"/>
              </a:solidFill>
              <a:prstDash val="solid"/>
              <a:round/>
            </a:ln>
            <a:effectLst/>
          </p:spPr>
          <p:txBody>
            <a:bodyPr wrap="square" lIns="40640" tIns="40640" rIns="40640" bIns="40640" numCol="1" anchor="ctr">
              <a:noAutofit/>
            </a:bodyPr>
            <a:lstStyle/>
            <a:p>
              <a:pPr/>
            </a:p>
          </p:txBody>
        </p:sp>
        <p:sp>
          <p:nvSpPr>
            <p:cNvPr id="82" name="1"/>
            <p:cNvSpPr/>
            <p:nvPr/>
          </p:nvSpPr>
          <p:spPr>
            <a:xfrm>
              <a:off x="3806638" y="5148736"/>
              <a:ext cx="575569" cy="932652"/>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sz="6000"/>
              </a:lvl1pPr>
            </a:lstStyle>
            <a:p>
              <a:pPr/>
              <a:r>
                <a:t>1</a:t>
              </a:r>
            </a:p>
          </p:txBody>
        </p:sp>
      </p:grpSp>
      <p:pic>
        <p:nvPicPr>
          <p:cNvPr id="84" name="brush with phone-small.jpg" descr="brush with phone-small.jpg"/>
          <p:cNvPicPr>
            <a:picLocks noChangeAspect="1"/>
          </p:cNvPicPr>
          <p:nvPr/>
        </p:nvPicPr>
        <p:blipFill>
          <a:blip r:embed="rId6">
            <a:extLst/>
          </a:blip>
          <a:srcRect l="32034" t="27461" r="28037" b="28522"/>
          <a:stretch>
            <a:fillRect/>
          </a:stretch>
        </p:blipFill>
        <p:spPr>
          <a:xfrm>
            <a:off x="4999031" y="3929856"/>
            <a:ext cx="2586093" cy="1893873"/>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3" grpId="1"/>
      <p:bldP build="whole" bldLvl="1" animBg="1" rev="0" advAuto="0" spid="69" grpId="3"/>
      <p:bldP build="whole" bldLvl="1" animBg="1" rev="0" advAuto="0" spid="74"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Abgerundetes Rechteck"/>
          <p:cNvSpPr/>
          <p:nvPr/>
        </p:nvSpPr>
        <p:spPr>
          <a:xfrm>
            <a:off x="101599" y="2006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89"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9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1" name="Kapitel 11 - Benutzeranforderungen"/>
          <p:cNvSpPr txBox="1"/>
          <p:nvPr>
            <p:ph type="title"/>
          </p:nvPr>
        </p:nvSpPr>
        <p:spPr>
          <a:prstGeom prst="rect">
            <a:avLst/>
          </a:prstGeom>
        </p:spPr>
        <p:txBody>
          <a:bodyPr/>
          <a:lstStyle/>
          <a:p>
            <a:pPr/>
            <a:r>
              <a:t>Kapitel 11 - Benutzeranforderungen</a:t>
            </a:r>
          </a:p>
        </p:txBody>
      </p:sp>
      <p:sp>
        <p:nvSpPr>
          <p:cNvPr id="92" name="Stakeholder…"/>
          <p:cNvSpPr txBox="1"/>
          <p:nvPr>
            <p:ph type="body" idx="1"/>
          </p:nvPr>
        </p:nvSpPr>
        <p:spPr>
          <a:prstGeom prst="rect">
            <a:avLst/>
          </a:prstGeom>
        </p:spPr>
        <p:txBody>
          <a:bodyPr/>
          <a:lstStyle/>
          <a:p>
            <a:pPr/>
            <a:r>
              <a:t>Stakeholder</a:t>
            </a:r>
          </a:p>
          <a:p>
            <a:pPr/>
            <a:r>
              <a:t>Interviewtechniken</a:t>
            </a:r>
          </a:p>
          <a:p>
            <a:pPr/>
            <a:r>
              <a:t>Fragebögen</a:t>
            </a:r>
          </a:p>
          <a:p>
            <a:pPr lvl="1"/>
            <a:r>
              <a:t>Struktur</a:t>
            </a:r>
          </a:p>
          <a:p>
            <a:pPr lvl="1"/>
            <a:r>
              <a:t>Antwortformen</a:t>
            </a:r>
          </a:p>
          <a:p>
            <a:pPr lvl="1"/>
            <a:r>
              <a:t>Online Fragebögen</a:t>
            </a:r>
          </a:p>
          <a:p>
            <a:pPr/>
            <a:r>
              <a:t>Fokusgruppen</a:t>
            </a:r>
          </a:p>
          <a:p>
            <a:pPr/>
            <a:r>
              <a:t>Beobachtungen</a:t>
            </a:r>
          </a:p>
          <a:p>
            <a:pPr/>
            <a:r>
              <a:t>Personas und Szenarien</a:t>
            </a:r>
          </a:p>
        </p:txBody>
      </p:sp>
      <p:sp>
        <p:nvSpPr>
          <p:cNvPr id="9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9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0" name="Bild" descr="Bild"/>
          <p:cNvPicPr>
            <a:picLocks noChangeAspect="1"/>
          </p:cNvPicPr>
          <p:nvPr/>
        </p:nvPicPr>
        <p:blipFill>
          <a:blip r:embed="rId3">
            <a:extLst/>
          </a:blip>
          <a:stretch>
            <a:fillRect/>
          </a:stretch>
        </p:blipFill>
        <p:spPr>
          <a:xfrm>
            <a:off x="-76951" y="-11074"/>
            <a:ext cx="13158702" cy="9516452"/>
          </a:xfrm>
          <a:prstGeom prst="rect">
            <a:avLst/>
          </a:prstGeom>
          <a:ln w="3175"/>
        </p:spPr>
      </p:pic>
      <p:sp>
        <p:nvSpPr>
          <p:cNvPr id="101" name="http://levoleague-wordpress.s3.amazonaws.com/wp-content/uploads/2013/05/Answering-the-toughest-interview-question.jpg"/>
          <p:cNvSpPr txBox="1"/>
          <p:nvPr/>
        </p:nvSpPr>
        <p:spPr>
          <a:xfrm>
            <a:off x="9350598" y="9278529"/>
            <a:ext cx="364976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http://levoleague-wordpress.s3.amazonaws.com/wp-content/uploads/2013/05/Answering-the-toughest-interview-question.jpg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Abgerundetes Rechteck"/>
          <p:cNvSpPr/>
          <p:nvPr/>
        </p:nvSpPr>
        <p:spPr>
          <a:xfrm>
            <a:off x="101599" y="2692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06"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0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8" name="Kapitel 11 - Benutzeranforderungen"/>
          <p:cNvSpPr txBox="1"/>
          <p:nvPr>
            <p:ph type="title"/>
          </p:nvPr>
        </p:nvSpPr>
        <p:spPr>
          <a:prstGeom prst="rect">
            <a:avLst/>
          </a:prstGeom>
        </p:spPr>
        <p:txBody>
          <a:bodyPr/>
          <a:lstStyle/>
          <a:p>
            <a:pPr/>
            <a:r>
              <a:t>Kapitel 11 - Benutzeranforderungen</a:t>
            </a:r>
          </a:p>
        </p:txBody>
      </p:sp>
      <p:sp>
        <p:nvSpPr>
          <p:cNvPr id="109" name="Stakeholder…"/>
          <p:cNvSpPr txBox="1"/>
          <p:nvPr>
            <p:ph type="body" idx="1"/>
          </p:nvPr>
        </p:nvSpPr>
        <p:spPr>
          <a:prstGeom prst="rect">
            <a:avLst/>
          </a:prstGeom>
        </p:spPr>
        <p:txBody>
          <a:bodyPr/>
          <a:lstStyle/>
          <a:p>
            <a:pPr/>
            <a:r>
              <a:t>Stakeholder</a:t>
            </a:r>
          </a:p>
          <a:p>
            <a:pPr/>
            <a:r>
              <a:t>Interviewtechniken</a:t>
            </a:r>
          </a:p>
          <a:p>
            <a:pPr/>
            <a:r>
              <a:t>Fragebögen</a:t>
            </a:r>
          </a:p>
          <a:p>
            <a:pPr lvl="1"/>
            <a:r>
              <a:t>Struktur</a:t>
            </a:r>
          </a:p>
          <a:p>
            <a:pPr lvl="1"/>
            <a:r>
              <a:t>Antwortformen</a:t>
            </a:r>
          </a:p>
          <a:p>
            <a:pPr lvl="1"/>
            <a:r>
              <a:t>Online Fragebögen</a:t>
            </a:r>
          </a:p>
          <a:p>
            <a:pPr/>
            <a:r>
              <a:t>Fokusgruppen</a:t>
            </a:r>
          </a:p>
          <a:p>
            <a:pPr/>
            <a:r>
              <a:t>Beobachtungen</a:t>
            </a:r>
          </a:p>
          <a:p>
            <a:pPr/>
            <a:r>
              <a:t>Personas und Szenarien</a:t>
            </a:r>
          </a:p>
        </p:txBody>
      </p:sp>
      <p:sp>
        <p:nvSpPr>
          <p:cNvPr id="11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1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5" name="http://www.rki.de/SharedDocs/Bilder/GBE/DEGS/Fragebogen_ausf_ab65.jpg?__blob=publicationFile&amp;v=2"/>
          <p:cNvSpPr txBox="1"/>
          <p:nvPr/>
        </p:nvSpPr>
        <p:spPr>
          <a:xfrm>
            <a:off x="8787803" y="9559064"/>
            <a:ext cx="3123940"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http://www.rki.de/SharedDocs/Bilder/GBE/DEGS/Fragebogen_ausf_ab65.jpg?__blob=publicationFile&amp;v=2</a:t>
            </a:r>
          </a:p>
        </p:txBody>
      </p:sp>
      <p:pic>
        <p:nvPicPr>
          <p:cNvPr id="116" name="Bild" descr="Bild"/>
          <p:cNvPicPr>
            <a:picLocks noChangeAspect="1"/>
          </p:cNvPicPr>
          <p:nvPr/>
        </p:nvPicPr>
        <p:blipFill>
          <a:blip r:embed="rId3">
            <a:extLst/>
          </a:blip>
          <a:srcRect l="0" t="9793" r="0" b="19002"/>
          <a:stretch>
            <a:fillRect/>
          </a:stretch>
        </p:blipFill>
        <p:spPr>
          <a:xfrm>
            <a:off x="2067321" y="-5314"/>
            <a:ext cx="8870248" cy="9494770"/>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2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2"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3" name="Einführung:…"/>
          <p:cNvSpPr/>
          <p:nvPr/>
        </p:nvSpPr>
        <p:spPr>
          <a:xfrm>
            <a:off x="597033" y="545698"/>
            <a:ext cx="11810735" cy="1695341"/>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r>
              <a:t>Einführung:</a:t>
            </a:r>
          </a:p>
          <a:p>
            <a:pPr marL="296960" indent="-198521">
              <a:buSzPct val="100000"/>
              <a:buChar char="-"/>
            </a:pPr>
            <a:r>
              <a:t>worum geht es?</a:t>
            </a:r>
          </a:p>
          <a:p>
            <a:pPr marL="296960" indent="-198521">
              <a:buSzPct val="100000"/>
              <a:buChar char="-"/>
            </a:pPr>
            <a:r>
              <a:t>Anonymität bzw. Verwendung der Daten</a:t>
            </a:r>
          </a:p>
          <a:p>
            <a:pPr marL="296960" indent="-198521">
              <a:buSzPct val="100000"/>
              <a:buChar char="-"/>
            </a:pPr>
            <a:r>
              <a:t>Freiwilligkeit, vorauss. Dauer</a:t>
            </a:r>
          </a:p>
        </p:txBody>
      </p:sp>
      <p:sp>
        <p:nvSpPr>
          <p:cNvPr id="124" name="Angaben zum Befragten (Alter, Vorkenntnisse, …)"/>
          <p:cNvSpPr/>
          <p:nvPr/>
        </p:nvSpPr>
        <p:spPr>
          <a:xfrm>
            <a:off x="597033" y="2409480"/>
            <a:ext cx="11810734" cy="694357"/>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r>
              <a:t>Angaben zum Befragten (Alter, Vorkenntnisse, …)</a:t>
            </a:r>
          </a:p>
        </p:txBody>
      </p:sp>
      <p:sp>
        <p:nvSpPr>
          <p:cNvPr id="125" name="Abschluss (Sonstiges, …)"/>
          <p:cNvSpPr/>
          <p:nvPr/>
        </p:nvSpPr>
        <p:spPr>
          <a:xfrm>
            <a:off x="597033" y="8167213"/>
            <a:ext cx="11810734" cy="694357"/>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r>
              <a:t>Abschluss (Sonstiges, …)</a:t>
            </a:r>
          </a:p>
        </p:txBody>
      </p:sp>
      <p:grpSp>
        <p:nvGrpSpPr>
          <p:cNvPr id="128" name="Gruppieren"/>
          <p:cNvGrpSpPr/>
          <p:nvPr/>
        </p:nvGrpSpPr>
        <p:grpSpPr>
          <a:xfrm>
            <a:off x="597033" y="3272278"/>
            <a:ext cx="11810734" cy="4726495"/>
            <a:chOff x="0" y="0"/>
            <a:chExt cx="11810733" cy="4726493"/>
          </a:xfrm>
        </p:grpSpPr>
        <p:sp>
          <p:nvSpPr>
            <p:cNvPr id="126" name="Rechteck"/>
            <p:cNvSpPr/>
            <p:nvPr/>
          </p:nvSpPr>
          <p:spPr>
            <a:xfrm>
              <a:off x="0" y="0"/>
              <a:ext cx="11810734" cy="4726494"/>
            </a:xfrm>
            <a:prstGeom prst="rect">
              <a:avLst/>
            </a:prstGeom>
            <a:solidFill>
              <a:srgbClr val="4EBFE2"/>
            </a:solidFill>
            <a:ln w="3175" cap="flat">
              <a:solidFill>
                <a:srgbClr val="000000"/>
              </a:solidFill>
              <a:prstDash val="solid"/>
              <a:round/>
            </a:ln>
            <a:effectLst/>
          </p:spPr>
          <p:txBody>
            <a:bodyPr wrap="square" lIns="40640" tIns="40640" rIns="40640" bIns="40640" numCol="1" anchor="ctr">
              <a:noAutofit/>
            </a:bodyPr>
            <a:lstStyle/>
            <a:p>
              <a:pPr/>
            </a:p>
          </p:txBody>
        </p:sp>
        <p:sp>
          <p:nvSpPr>
            <p:cNvPr id="127" name="Einfache Fragen (geschlossen)"/>
            <p:cNvSpPr/>
            <p:nvPr/>
          </p:nvSpPr>
          <p:spPr>
            <a:xfrm>
              <a:off x="250970" y="260595"/>
              <a:ext cx="11308794" cy="1303066"/>
            </a:xfrm>
            <a:prstGeom prst="rect">
              <a:avLst/>
            </a:prstGeom>
            <a:solidFill>
              <a:srgbClr val="D6D6D6"/>
            </a:solidFill>
            <a:ln w="317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0640" tIns="40640" rIns="40640" bIns="40640" numCol="1" anchor="ctr">
              <a:noAutofit/>
            </a:bodyPr>
            <a:lstStyle/>
            <a:p>
              <a:pPr/>
              <a:r>
                <a:t>Einfache Fragen (geschlossen) </a:t>
              </a:r>
            </a:p>
          </p:txBody>
        </p:sp>
      </p:grpSp>
      <p:sp>
        <p:nvSpPr>
          <p:cNvPr id="129" name="Schwerere Fragen (geschlossen)"/>
          <p:cNvSpPr/>
          <p:nvPr/>
        </p:nvSpPr>
        <p:spPr>
          <a:xfrm>
            <a:off x="848003" y="4983993"/>
            <a:ext cx="11308794" cy="1303065"/>
          </a:xfrm>
          <a:prstGeom prst="rect">
            <a:avLst/>
          </a:prstGeom>
          <a:solidFill>
            <a:srgbClr val="D6D6D6"/>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r>
              <a:t>Schwerere Fragen (geschlossen) </a:t>
            </a:r>
          </a:p>
        </p:txBody>
      </p:sp>
      <p:sp>
        <p:nvSpPr>
          <p:cNvPr id="130" name="Offene Fragen"/>
          <p:cNvSpPr/>
          <p:nvPr/>
        </p:nvSpPr>
        <p:spPr>
          <a:xfrm>
            <a:off x="848003" y="6435112"/>
            <a:ext cx="11308794" cy="1303065"/>
          </a:xfrm>
          <a:prstGeom prst="rect">
            <a:avLst/>
          </a:prstGeom>
          <a:solidFill>
            <a:srgbClr val="D6D6D6"/>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r>
              <a:t>Offene Fragen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3" grpId="1"/>
      <p:bldP build="whole" bldLvl="1" animBg="1" rev="0" advAuto="0" spid="129" grpId="4"/>
      <p:bldP build="whole" bldLvl="1" animBg="1" rev="0" advAuto="0" spid="130" grpId="5"/>
      <p:bldP build="whole" bldLvl="1" animBg="1" rev="0" advAuto="0" spid="125" grpId="6"/>
      <p:bldP build="whole" bldLvl="1" animBg="1" rev="0" advAuto="0" spid="128" grpId="3"/>
      <p:bldP build="whole" bldLvl="1" animBg="1" rev="0" advAuto="0" spid="124"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3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7" name="likert-skala-eps-converted-to.pdf" descr="likert-skala-eps-converted-to.pdf"/>
          <p:cNvPicPr>
            <a:picLocks noChangeAspect="1"/>
          </p:cNvPicPr>
          <p:nvPr/>
        </p:nvPicPr>
        <p:blipFill>
          <a:blip r:embed="rId3">
            <a:extLst/>
          </a:blip>
          <a:stretch>
            <a:fillRect/>
          </a:stretch>
        </p:blipFill>
        <p:spPr>
          <a:xfrm>
            <a:off x="2145241" y="186625"/>
            <a:ext cx="8714318" cy="5164040"/>
          </a:xfrm>
          <a:prstGeom prst="rect">
            <a:avLst/>
          </a:prstGeom>
          <a:ln w="3175"/>
        </p:spPr>
      </p:pic>
      <p:pic>
        <p:nvPicPr>
          <p:cNvPr id="138" name="likertplot2-eps-converted-to.pdf" descr="likertplot2-eps-converted-to.pdf"/>
          <p:cNvPicPr>
            <a:picLocks noChangeAspect="1"/>
          </p:cNvPicPr>
          <p:nvPr/>
        </p:nvPicPr>
        <p:blipFill>
          <a:blip r:embed="rId4">
            <a:extLst/>
          </a:blip>
          <a:stretch>
            <a:fillRect/>
          </a:stretch>
        </p:blipFill>
        <p:spPr>
          <a:xfrm>
            <a:off x="1657350" y="6165856"/>
            <a:ext cx="9690100" cy="3022601"/>
          </a:xfrm>
          <a:prstGeom prst="rect">
            <a:avLst/>
          </a:prstGeom>
          <a:ln w="3175"/>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4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4" name="Zum Bearbeiten doppelklicken"/>
          <p:cNvSpPr txBox="1"/>
          <p:nvPr>
            <p:ph type="title"/>
          </p:nvPr>
        </p:nvSpPr>
        <p:spPr>
          <a:prstGeom prst="rect">
            <a:avLst/>
          </a:prstGeom>
        </p:spPr>
        <p:txBody>
          <a:bodyPr/>
          <a:lstStyle/>
          <a:p>
            <a:pPr/>
          </a:p>
        </p:txBody>
      </p:sp>
      <p:sp>
        <p:nvSpPr>
          <p:cNvPr id="14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6" name="Semantisches-Differenzial-eps-converted-to.pdf" descr="Semantisches-Differenzial-eps-converted-to.pdf"/>
          <p:cNvPicPr>
            <a:picLocks noChangeAspect="1"/>
          </p:cNvPicPr>
          <p:nvPr/>
        </p:nvPicPr>
        <p:blipFill>
          <a:blip r:embed="rId3">
            <a:extLst/>
          </a:blip>
          <a:stretch>
            <a:fillRect/>
          </a:stretch>
        </p:blipFill>
        <p:spPr>
          <a:xfrm>
            <a:off x="203200" y="1526141"/>
            <a:ext cx="12598400" cy="7478910"/>
          </a:xfrm>
          <a:prstGeom prst="rect">
            <a:avLst/>
          </a:prstGeom>
          <a:ln w="3175"/>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5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3" name="Bildschirmfoto 2014-06-25 um 21.17.42.png" descr="Bildschirmfoto 2014-06-25 um 21.17.42.png"/>
          <p:cNvPicPr>
            <a:picLocks noChangeAspect="1"/>
          </p:cNvPicPr>
          <p:nvPr/>
        </p:nvPicPr>
        <p:blipFill>
          <a:blip r:embed="rId3">
            <a:extLst/>
          </a:blip>
          <a:stretch>
            <a:fillRect/>
          </a:stretch>
        </p:blipFill>
        <p:spPr>
          <a:xfrm>
            <a:off x="4137587" y="212825"/>
            <a:ext cx="4729626" cy="9238600"/>
          </a:xfrm>
          <a:prstGeom prst="rect">
            <a:avLst/>
          </a:prstGeom>
          <a:ln w="3175"/>
        </p:spPr>
      </p:pic>
      <p:sp>
        <p:nvSpPr>
          <p:cNvPr id="154" name="http://www.limesurvey.org/"/>
          <p:cNvSpPr txBox="1"/>
          <p:nvPr/>
        </p:nvSpPr>
        <p:spPr>
          <a:xfrm>
            <a:off x="9209902" y="8805224"/>
            <a:ext cx="3391756"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http://www.limesurvey.org/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Abgerundetes Rechteck"/>
          <p:cNvSpPr/>
          <p:nvPr/>
        </p:nvSpPr>
        <p:spPr>
          <a:xfrm>
            <a:off x="101599" y="50038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59"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6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1" name="Kapitel 11 - Benutzeranforderungen"/>
          <p:cNvSpPr txBox="1"/>
          <p:nvPr>
            <p:ph type="title"/>
          </p:nvPr>
        </p:nvSpPr>
        <p:spPr>
          <a:prstGeom prst="rect">
            <a:avLst/>
          </a:prstGeom>
        </p:spPr>
        <p:txBody>
          <a:bodyPr/>
          <a:lstStyle/>
          <a:p>
            <a:pPr/>
            <a:r>
              <a:t>Kapitel 11 - Benutzeranforderungen</a:t>
            </a:r>
          </a:p>
        </p:txBody>
      </p:sp>
      <p:sp>
        <p:nvSpPr>
          <p:cNvPr id="162" name="Stakeholder…"/>
          <p:cNvSpPr txBox="1"/>
          <p:nvPr>
            <p:ph type="body" idx="1"/>
          </p:nvPr>
        </p:nvSpPr>
        <p:spPr>
          <a:prstGeom prst="rect">
            <a:avLst/>
          </a:prstGeom>
        </p:spPr>
        <p:txBody>
          <a:bodyPr/>
          <a:lstStyle/>
          <a:p>
            <a:pPr/>
            <a:r>
              <a:t>Stakeholder</a:t>
            </a:r>
          </a:p>
          <a:p>
            <a:pPr/>
            <a:r>
              <a:t>Interviewtechniken</a:t>
            </a:r>
          </a:p>
          <a:p>
            <a:pPr/>
            <a:r>
              <a:t>Fragebögen</a:t>
            </a:r>
          </a:p>
          <a:p>
            <a:pPr lvl="1"/>
            <a:r>
              <a:t>Struktur</a:t>
            </a:r>
          </a:p>
          <a:p>
            <a:pPr lvl="1"/>
            <a:r>
              <a:t>Antwortformen</a:t>
            </a:r>
          </a:p>
          <a:p>
            <a:pPr lvl="1"/>
            <a:r>
              <a:t>Online Fragebögen</a:t>
            </a:r>
          </a:p>
          <a:p>
            <a:pPr/>
            <a:r>
              <a:t>Fokusgruppen</a:t>
            </a:r>
          </a:p>
          <a:p>
            <a:pPr/>
            <a:r>
              <a:t>Beobachtungen</a:t>
            </a:r>
          </a:p>
          <a:p>
            <a:pPr/>
            <a:r>
              <a:t>Personas und Szenarien</a:t>
            </a:r>
          </a:p>
        </p:txBody>
      </p:sp>
      <p:sp>
        <p:nvSpPr>
          <p:cNvPr id="1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8" name="Bild" descr="Bild"/>
          <p:cNvPicPr>
            <a:picLocks noChangeAspect="1"/>
          </p:cNvPicPr>
          <p:nvPr/>
        </p:nvPicPr>
        <p:blipFill>
          <a:blip r:embed="rId3">
            <a:extLst/>
          </a:blip>
          <a:stretch>
            <a:fillRect/>
          </a:stretch>
        </p:blipFill>
        <p:spPr>
          <a:xfrm>
            <a:off x="481588" y="912195"/>
            <a:ext cx="12041624" cy="6969091"/>
          </a:xfrm>
          <a:prstGeom prst="rect">
            <a:avLst/>
          </a:prstGeom>
          <a:ln w="3175"/>
        </p:spPr>
      </p:pic>
      <p:sp>
        <p:nvSpPr>
          <p:cNvPr id="169" name="http://private-gen.eu/uploads/pics/bild-political-science_03.jpg"/>
          <p:cNvSpPr txBox="1"/>
          <p:nvPr/>
        </p:nvSpPr>
        <p:spPr>
          <a:xfrm>
            <a:off x="9523705" y="9559064"/>
            <a:ext cx="188141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http://private-gen.eu/uploads/pics/bild-political-science_03.jpg</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Abgerundetes Rechteck"/>
          <p:cNvSpPr/>
          <p:nvPr/>
        </p:nvSpPr>
        <p:spPr>
          <a:xfrm>
            <a:off x="101599" y="56642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74"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6" name="Kapitel 11 - Benutzeranforderungen"/>
          <p:cNvSpPr txBox="1"/>
          <p:nvPr>
            <p:ph type="title"/>
          </p:nvPr>
        </p:nvSpPr>
        <p:spPr>
          <a:prstGeom prst="rect">
            <a:avLst/>
          </a:prstGeom>
        </p:spPr>
        <p:txBody>
          <a:bodyPr/>
          <a:lstStyle/>
          <a:p>
            <a:pPr/>
            <a:r>
              <a:t>Kapitel 11 - Benutzeranforderungen</a:t>
            </a:r>
          </a:p>
        </p:txBody>
      </p:sp>
      <p:sp>
        <p:nvSpPr>
          <p:cNvPr id="177" name="Stakeholder…"/>
          <p:cNvSpPr txBox="1"/>
          <p:nvPr>
            <p:ph type="body" idx="1"/>
          </p:nvPr>
        </p:nvSpPr>
        <p:spPr>
          <a:prstGeom prst="rect">
            <a:avLst/>
          </a:prstGeom>
        </p:spPr>
        <p:txBody>
          <a:bodyPr/>
          <a:lstStyle/>
          <a:p>
            <a:pPr/>
            <a:r>
              <a:t>Stakeholder</a:t>
            </a:r>
          </a:p>
          <a:p>
            <a:pPr/>
            <a:r>
              <a:t>Interviewtechniken</a:t>
            </a:r>
          </a:p>
          <a:p>
            <a:pPr/>
            <a:r>
              <a:t>Fragebögen</a:t>
            </a:r>
          </a:p>
          <a:p>
            <a:pPr lvl="1"/>
            <a:r>
              <a:t>Struktur</a:t>
            </a:r>
          </a:p>
          <a:p>
            <a:pPr lvl="1"/>
            <a:r>
              <a:t>Antwortformen</a:t>
            </a:r>
          </a:p>
          <a:p>
            <a:pPr lvl="1"/>
            <a:r>
              <a:t>Online Fragebögen</a:t>
            </a:r>
          </a:p>
          <a:p>
            <a:pPr/>
            <a:r>
              <a:t>Fokusgruppen</a:t>
            </a:r>
          </a:p>
          <a:p>
            <a:pPr/>
            <a:r>
              <a:t>Beobachtungen</a:t>
            </a:r>
          </a:p>
          <a:p>
            <a:pPr/>
            <a:r>
              <a:t>Personas und Szenarien</a:t>
            </a:r>
          </a:p>
        </p:txBody>
      </p:sp>
      <p:sp>
        <p:nvSpPr>
          <p:cNvPr id="17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Bild" descr="Bild"/>
          <p:cNvPicPr>
            <a:picLocks noChangeAspect="1"/>
          </p:cNvPicPr>
          <p:nvPr/>
        </p:nvPicPr>
        <p:blipFill>
          <a:blip r:embed="rId3">
            <a:extLst/>
          </a:blip>
          <a:stretch>
            <a:fillRect/>
          </a:stretch>
        </p:blipFill>
        <p:spPr>
          <a:xfrm>
            <a:off x="6327" y="-33756"/>
            <a:ext cx="11430001" cy="7302501"/>
          </a:xfrm>
          <a:prstGeom prst="rect">
            <a:avLst/>
          </a:prstGeom>
          <a:ln w="3175"/>
        </p:spPr>
      </p:pic>
      <p:sp>
        <p:nvSpPr>
          <p:cNvPr id="181"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8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4" name="Bild" descr="Bild"/>
          <p:cNvPicPr>
            <a:picLocks noChangeAspect="1"/>
          </p:cNvPicPr>
          <p:nvPr/>
        </p:nvPicPr>
        <p:blipFill>
          <a:blip r:embed="rId4">
            <a:extLst/>
          </a:blip>
          <a:stretch>
            <a:fillRect/>
          </a:stretch>
        </p:blipFill>
        <p:spPr>
          <a:xfrm>
            <a:off x="6241439" y="5788226"/>
            <a:ext cx="6728158" cy="3656608"/>
          </a:xfrm>
          <a:prstGeom prst="rect">
            <a:avLst/>
          </a:prstGeom>
          <a:ln w="3175"/>
        </p:spPr>
      </p:pic>
      <p:sp>
        <p:nvSpPr>
          <p:cNvPr id="185" name="http://www.brugervenligemballage.dk/wp-content/uploads/2012/01/Brugerobservation_02.jpg"/>
          <p:cNvSpPr txBox="1"/>
          <p:nvPr/>
        </p:nvSpPr>
        <p:spPr>
          <a:xfrm>
            <a:off x="7509680" y="9289431"/>
            <a:ext cx="2749885"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http://www.brugervenligemballage.dk/wp-content/uploads/2012/01/Brugerobservation_02.jpg</a:t>
            </a:r>
          </a:p>
        </p:txBody>
      </p:sp>
      <p:sp>
        <p:nvSpPr>
          <p:cNvPr id="186" name="http://s3.amazonaws.com/prod.word/images/264/original.jpg?1335397187"/>
          <p:cNvSpPr txBox="1"/>
          <p:nvPr/>
        </p:nvSpPr>
        <p:spPr>
          <a:xfrm>
            <a:off x="4308" y="-14959"/>
            <a:ext cx="2230940"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http://s3.amazonaws.com/prod.word/images/264/original.jpg?1335397187</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2" name="Selbstexperiment ESM (freiwillig ;-)"/>
          <p:cNvSpPr txBox="1"/>
          <p:nvPr>
            <p:ph type="title"/>
          </p:nvPr>
        </p:nvSpPr>
        <p:spPr>
          <a:prstGeom prst="rect">
            <a:avLst/>
          </a:prstGeom>
        </p:spPr>
        <p:txBody>
          <a:bodyPr/>
          <a:lstStyle/>
          <a:p>
            <a:pPr/>
            <a:r>
              <a:t>Selbstexperiment ESM (freiwillig ;-)</a:t>
            </a:r>
          </a:p>
        </p:txBody>
      </p:sp>
      <p:sp>
        <p:nvSpPr>
          <p:cNvPr id="193" name="Beobachten Sie ihren Tagesablauf.…"/>
          <p:cNvSpPr txBox="1"/>
          <p:nvPr>
            <p:ph type="body" idx="1"/>
          </p:nvPr>
        </p:nvSpPr>
        <p:spPr>
          <a:prstGeom prst="rect">
            <a:avLst/>
          </a:prstGeom>
        </p:spPr>
        <p:txBody>
          <a:bodyPr/>
          <a:lstStyle/>
          <a:p>
            <a:pPr/>
            <a:r>
              <a:t>Beobachten Sie ihren Tagesablauf. </a:t>
            </a:r>
          </a:p>
          <a:p>
            <a:pPr/>
            <a:r>
              <a:t>Benutzen Sie dazu die Alarmfunktion ihres Smartphones oder ihrer Uhr, um sich alle 20 Minuten unterbrechen zu lassen. </a:t>
            </a:r>
          </a:p>
          <a:p>
            <a:pPr/>
            <a:r>
              <a:t>Notieren Sie ihren jeweiligen Aufenthaltsort, die Aktivität, die anwesenden Personen und die Objekte mit denen Sie gerade interagiert haben. </a:t>
            </a:r>
          </a:p>
          <a:p>
            <a:pPr/>
            <a:r>
              <a:t>Am Ende des Tages erstellen Sie eine Liste aller Aktivitäten, Orte, Objekte und Personen. </a:t>
            </a:r>
          </a:p>
          <a:p>
            <a:pPr/>
            <a:r>
              <a:t>Diskutieren Sie verblüffende Erkenntnisse.</a:t>
            </a:r>
          </a:p>
        </p:txBody>
      </p:sp>
      <p:sp>
        <p:nvSpPr>
          <p:cNvPr id="19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Abgerundetes Rechteck"/>
          <p:cNvSpPr/>
          <p:nvPr/>
        </p:nvSpPr>
        <p:spPr>
          <a:xfrm>
            <a:off x="101599" y="6324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97"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19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9" name="Kapitel 11 - Benutzeranforderungen"/>
          <p:cNvSpPr txBox="1"/>
          <p:nvPr>
            <p:ph type="title"/>
          </p:nvPr>
        </p:nvSpPr>
        <p:spPr>
          <a:prstGeom prst="rect">
            <a:avLst/>
          </a:prstGeom>
        </p:spPr>
        <p:txBody>
          <a:bodyPr/>
          <a:lstStyle/>
          <a:p>
            <a:pPr/>
            <a:r>
              <a:t>Kapitel 11 - Benutzeranforderungen</a:t>
            </a:r>
          </a:p>
        </p:txBody>
      </p:sp>
      <p:sp>
        <p:nvSpPr>
          <p:cNvPr id="200" name="Stakeholder…"/>
          <p:cNvSpPr txBox="1"/>
          <p:nvPr>
            <p:ph type="body" idx="1"/>
          </p:nvPr>
        </p:nvSpPr>
        <p:spPr>
          <a:prstGeom prst="rect">
            <a:avLst/>
          </a:prstGeom>
        </p:spPr>
        <p:txBody>
          <a:bodyPr/>
          <a:lstStyle/>
          <a:p>
            <a:pPr/>
            <a:r>
              <a:t>Stakeholder</a:t>
            </a:r>
          </a:p>
          <a:p>
            <a:pPr/>
            <a:r>
              <a:t>Interviewtechniken</a:t>
            </a:r>
          </a:p>
          <a:p>
            <a:pPr/>
            <a:r>
              <a:t>Fragebögen</a:t>
            </a:r>
          </a:p>
          <a:p>
            <a:pPr lvl="1"/>
            <a:r>
              <a:t>Struktur</a:t>
            </a:r>
          </a:p>
          <a:p>
            <a:pPr lvl="1"/>
            <a:r>
              <a:t>Antwortformen</a:t>
            </a:r>
          </a:p>
          <a:p>
            <a:pPr lvl="1"/>
            <a:r>
              <a:t>Online Fragebögen</a:t>
            </a:r>
          </a:p>
          <a:p>
            <a:pPr/>
            <a:r>
              <a:t>Fokusgruppen</a:t>
            </a:r>
          </a:p>
          <a:p>
            <a:pPr/>
            <a:r>
              <a:t>Beobachtungen</a:t>
            </a:r>
          </a:p>
          <a:p>
            <a:pPr/>
            <a:r>
              <a:t>Personas und Szenarien</a:t>
            </a:r>
          </a:p>
        </p:txBody>
      </p:sp>
      <p:sp>
        <p:nvSpPr>
          <p:cNvPr id="20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20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7" name="Zum Bearbeiten doppelklicken"/>
          <p:cNvSpPr txBox="1"/>
          <p:nvPr>
            <p:ph type="title"/>
          </p:nvPr>
        </p:nvSpPr>
        <p:spPr>
          <a:prstGeom prst="rect">
            <a:avLst/>
          </a:prstGeom>
        </p:spPr>
        <p:txBody>
          <a:bodyPr/>
          <a:lstStyle/>
          <a:p>
            <a:pPr/>
          </a:p>
        </p:txBody>
      </p:sp>
      <p:sp>
        <p:nvSpPr>
          <p:cNvPr id="208" name="Zum Bearbeiten doppelklicken"/>
          <p:cNvSpPr txBox="1"/>
          <p:nvPr>
            <p:ph type="body" idx="1"/>
          </p:nvPr>
        </p:nvSpPr>
        <p:spPr>
          <a:prstGeom prst="rect">
            <a:avLst/>
          </a:prstGeom>
        </p:spPr>
        <p:txBody>
          <a:bodyPr/>
          <a:lstStyle/>
          <a:p>
            <a:pPr/>
          </a:p>
        </p:txBody>
      </p:sp>
      <p:sp>
        <p:nvSpPr>
          <p:cNvPr id="20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0" name="Bildschirmfoto 2014-06-25 um 22.06.17.png" descr="Bildschirmfoto 2014-06-25 um 22.06.17.png"/>
          <p:cNvPicPr>
            <a:picLocks noChangeAspect="1"/>
          </p:cNvPicPr>
          <p:nvPr/>
        </p:nvPicPr>
        <p:blipFill>
          <a:blip r:embed="rId3">
            <a:extLst/>
          </a:blip>
          <a:stretch>
            <a:fillRect/>
          </a:stretch>
        </p:blipFill>
        <p:spPr>
          <a:xfrm>
            <a:off x="234950" y="1689100"/>
            <a:ext cx="12534900" cy="6375400"/>
          </a:xfrm>
          <a:prstGeom prst="rect">
            <a:avLst/>
          </a:prstGeom>
          <a:ln w="3175"/>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2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6" name="Zum Bearbeiten doppelklicken"/>
          <p:cNvSpPr txBox="1"/>
          <p:nvPr>
            <p:ph type="title"/>
          </p:nvPr>
        </p:nvSpPr>
        <p:spPr>
          <a:prstGeom prst="rect">
            <a:avLst/>
          </a:prstGeom>
        </p:spPr>
        <p:txBody>
          <a:bodyPr/>
          <a:lstStyle/>
          <a:p>
            <a:pPr/>
          </a:p>
        </p:txBody>
      </p:sp>
      <p:sp>
        <p:nvSpPr>
          <p:cNvPr id="217" name="Zum Bearbeiten doppelklicken"/>
          <p:cNvSpPr txBox="1"/>
          <p:nvPr>
            <p:ph type="body" idx="1"/>
          </p:nvPr>
        </p:nvSpPr>
        <p:spPr>
          <a:prstGeom prst="rect">
            <a:avLst/>
          </a:prstGeom>
        </p:spPr>
        <p:txBody>
          <a:bodyPr/>
          <a:lstStyle/>
          <a:p>
            <a:pPr/>
          </a:p>
        </p:txBody>
      </p:sp>
      <p:sp>
        <p:nvSpPr>
          <p:cNvPr id="21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9" name="Bildschirmfoto 2014-06-25 um 22.06.35.png" descr="Bildschirmfoto 2014-06-25 um 22.06.35.png"/>
          <p:cNvPicPr>
            <a:picLocks noChangeAspect="1"/>
          </p:cNvPicPr>
          <p:nvPr/>
        </p:nvPicPr>
        <p:blipFill>
          <a:blip r:embed="rId3">
            <a:extLst/>
          </a:blip>
          <a:stretch>
            <a:fillRect/>
          </a:stretch>
        </p:blipFill>
        <p:spPr>
          <a:xfrm>
            <a:off x="228600" y="1130300"/>
            <a:ext cx="12547600" cy="7493000"/>
          </a:xfrm>
          <a:prstGeom prst="rect">
            <a:avLst/>
          </a:prstGeom>
          <a:ln w="3175"/>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22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5" name="Zum Nachlesen: Alan Cooper"/>
          <p:cNvSpPr txBox="1"/>
          <p:nvPr>
            <p:ph type="title"/>
          </p:nvPr>
        </p:nvSpPr>
        <p:spPr>
          <a:prstGeom prst="rect">
            <a:avLst/>
          </a:prstGeom>
        </p:spPr>
        <p:txBody>
          <a:bodyPr/>
          <a:lstStyle/>
          <a:p>
            <a:pPr/>
            <a:r>
              <a:t>Zum Nachlesen: Alan Cooper</a:t>
            </a:r>
          </a:p>
        </p:txBody>
      </p:sp>
      <p:sp>
        <p:nvSpPr>
          <p:cNvPr id="226" name="Zum Bearbeiten doppelklicken"/>
          <p:cNvSpPr txBox="1"/>
          <p:nvPr>
            <p:ph type="body" idx="1"/>
          </p:nvPr>
        </p:nvSpPr>
        <p:spPr>
          <a:prstGeom prst="rect">
            <a:avLst/>
          </a:prstGeom>
        </p:spPr>
        <p:txBody>
          <a:bodyPr/>
          <a:lstStyle/>
          <a:p>
            <a:pPr/>
          </a:p>
        </p:txBody>
      </p:sp>
      <p:sp>
        <p:nvSpPr>
          <p:cNvPr id="22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8" name="41A9IYZ323L._BO2,204,203,200_PIsitb-sticker-arrow-click,TopRight,35,-76_AA300_SH20_OU03_.jpg" descr="41A9IYZ323L._BO2,204,203,200_PIsitb-sticker-arrow-click,TopRight,35,-76_AA300_SH20_OU03_.jpg"/>
          <p:cNvPicPr>
            <a:picLocks noChangeAspect="1"/>
          </p:cNvPicPr>
          <p:nvPr/>
        </p:nvPicPr>
        <p:blipFill>
          <a:blip r:embed="rId3">
            <a:extLst/>
          </a:blip>
          <a:stretch>
            <a:fillRect/>
          </a:stretch>
        </p:blipFill>
        <p:spPr>
          <a:xfrm>
            <a:off x="-554063" y="1607223"/>
            <a:ext cx="7592543" cy="7592543"/>
          </a:xfrm>
          <a:prstGeom prst="rect">
            <a:avLst/>
          </a:prstGeom>
          <a:ln w="3175">
            <a:miter lim="400000"/>
          </a:ln>
        </p:spPr>
      </p:pic>
      <p:pic>
        <p:nvPicPr>
          <p:cNvPr id="229" name="AlanCooper.jpg" descr="AlanCooper.jpg"/>
          <p:cNvPicPr>
            <a:picLocks noChangeAspect="1"/>
          </p:cNvPicPr>
          <p:nvPr/>
        </p:nvPicPr>
        <p:blipFill>
          <a:blip r:embed="rId4">
            <a:extLst/>
          </a:blip>
          <a:stretch>
            <a:fillRect/>
          </a:stretch>
        </p:blipFill>
        <p:spPr>
          <a:xfrm>
            <a:off x="8970729" y="-1"/>
            <a:ext cx="4044760" cy="5084390"/>
          </a:xfrm>
          <a:prstGeom prst="rect">
            <a:avLst/>
          </a:prstGeom>
          <a:ln w="3175"/>
        </p:spPr>
      </p:pic>
      <p:sp>
        <p:nvSpPr>
          <p:cNvPr id="230" name="Source: Wikimedia Commons"/>
          <p:cNvSpPr txBox="1"/>
          <p:nvPr/>
        </p:nvSpPr>
        <p:spPr>
          <a:xfrm>
            <a:off x="8881803" y="5095344"/>
            <a:ext cx="3162536" cy="3405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800"/>
            </a:lvl1pPr>
          </a:lstStyle>
          <a:p>
            <a:pPr/>
            <a:r>
              <a:t>Source: Wikimedia Commons</a:t>
            </a:r>
          </a:p>
        </p:txBody>
      </p:sp>
      <p:sp>
        <p:nvSpPr>
          <p:cNvPr id="231" name="Alan Cooper, Robert Reimann, David Cronin: About Face 3: The Essentials of Interaction Design, 3rd Edition, John Wiley 2007"/>
          <p:cNvSpPr txBox="1"/>
          <p:nvPr/>
        </p:nvSpPr>
        <p:spPr>
          <a:xfrm>
            <a:off x="6023834" y="7833766"/>
            <a:ext cx="6503425" cy="1138110"/>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marL="0" marR="0" defTabSz="457200">
              <a:defRPr sz="2400">
                <a:uFillTx/>
              </a:defRPr>
            </a:pPr>
            <a:r>
              <a:t>Alan Cooper, Robert Reimann, David Cronin:</a:t>
            </a:r>
            <a:br/>
            <a:r>
              <a:t>About Face 3: The Essentials of Interaction Design, 3rd Edition, John Wiley 2007</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23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7" name="Persona Examples"/>
          <p:cNvSpPr txBox="1"/>
          <p:nvPr>
            <p:ph type="title"/>
          </p:nvPr>
        </p:nvSpPr>
        <p:spPr>
          <a:prstGeom prst="rect">
            <a:avLst/>
          </a:prstGeom>
        </p:spPr>
        <p:txBody>
          <a:bodyPr/>
          <a:lstStyle/>
          <a:p>
            <a:pPr/>
            <a:r>
              <a:t>Persona Examples</a:t>
            </a:r>
          </a:p>
        </p:txBody>
      </p:sp>
      <p:sp>
        <p:nvSpPr>
          <p:cNvPr id="238" name="Zum Bearbeiten doppelklicken"/>
          <p:cNvSpPr txBox="1"/>
          <p:nvPr>
            <p:ph type="body" idx="1"/>
          </p:nvPr>
        </p:nvSpPr>
        <p:spPr>
          <a:prstGeom prst="rect">
            <a:avLst/>
          </a:prstGeom>
        </p:spPr>
        <p:txBody>
          <a:bodyPr/>
          <a:lstStyle/>
          <a:p>
            <a:pPr/>
          </a:p>
        </p:txBody>
      </p:sp>
      <p:sp>
        <p:nvSpPr>
          <p:cNvPr id="23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0" name="image28.jpg" descr="image28.jpg"/>
          <p:cNvPicPr>
            <a:picLocks noChangeAspect="1"/>
          </p:cNvPicPr>
          <p:nvPr/>
        </p:nvPicPr>
        <p:blipFill>
          <a:blip r:embed="rId3">
            <a:extLst/>
          </a:blip>
          <a:stretch>
            <a:fillRect/>
          </a:stretch>
        </p:blipFill>
        <p:spPr>
          <a:xfrm>
            <a:off x="350304" y="1343395"/>
            <a:ext cx="11428012" cy="8097689"/>
          </a:xfrm>
          <a:prstGeom prst="rect">
            <a:avLst/>
          </a:prstGeom>
          <a:ln w="3175">
            <a:miter lim="400000"/>
          </a:ln>
        </p:spPr>
      </p:pic>
      <p:sp>
        <p:nvSpPr>
          <p:cNvPr id="241" name="A. Cooper"/>
          <p:cNvSpPr txBox="1"/>
          <p:nvPr/>
        </p:nvSpPr>
        <p:spPr>
          <a:xfrm>
            <a:off x="11574373" y="8844788"/>
            <a:ext cx="1083234" cy="259222"/>
          </a:xfrm>
          <a:prstGeom prst="rect">
            <a:avLst/>
          </a:prstGeom>
          <a:ln w="3175">
            <a:miter lim="400000"/>
          </a:ln>
          <a:extLst>
            <a:ext uri="{C572A759-6A51-4108-AA02-DFA0A04FC94B}">
              <ma14:wrappingTextBoxFlag xmlns:ma14="http://schemas.microsoft.com/office/mac/drawingml/2011/main" val="1"/>
            </a:ext>
          </a:extLst>
        </p:spPr>
        <p:txBody>
          <a:bodyPr wrap="none" lIns="0" tIns="0" rIns="0" bIns="0">
            <a:spAutoFit/>
          </a:bodyPr>
          <a:lstStyle>
            <a:lvl1pPr marL="0" marR="0" indent="41275" defTabSz="914400">
              <a:lnSpc>
                <a:spcPct val="90000"/>
              </a:lnSpc>
              <a:defRPr sz="1800">
                <a:uFillTx/>
              </a:defRPr>
            </a:lvl1pPr>
          </a:lstStyle>
          <a:p>
            <a:pPr>
              <a:defRPr sz="2000">
                <a:latin typeface="Helvetica"/>
                <a:ea typeface="Helvetica"/>
                <a:cs typeface="Helvetica"/>
                <a:sym typeface="Helvetica"/>
              </a:defRPr>
            </a:pPr>
            <a:r>
              <a:rPr sz="1800">
                <a:latin typeface="+mn-lt"/>
                <a:ea typeface="+mn-ea"/>
                <a:cs typeface="+mn-cs"/>
                <a:sym typeface="Arial"/>
              </a:rPr>
              <a:t>A. Cooper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Butz, Krüger, Völkel: Mensch-Maschine-Interaktion, Kapitel 11 - Benutzeranforderungen erheben und versteh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11 - Benutzeranforderungen erheben und verstehen	       		      Folie</a:t>
            </a:r>
          </a:p>
        </p:txBody>
      </p:sp>
      <p:sp>
        <p:nvSpPr>
          <p:cNvPr id="24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7" name="Why Personas Are Useful"/>
          <p:cNvSpPr txBox="1"/>
          <p:nvPr>
            <p:ph type="title"/>
          </p:nvPr>
        </p:nvSpPr>
        <p:spPr>
          <a:prstGeom prst="rect">
            <a:avLst/>
          </a:prstGeom>
        </p:spPr>
        <p:txBody>
          <a:bodyPr/>
          <a:lstStyle/>
          <a:p>
            <a:pPr/>
            <a:r>
              <a:t>Why Personas Are Useful</a:t>
            </a:r>
          </a:p>
        </p:txBody>
      </p:sp>
      <p:sp>
        <p:nvSpPr>
          <p:cNvPr id="248" name="Zum Bearbeiten doppelklicken"/>
          <p:cNvSpPr txBox="1"/>
          <p:nvPr>
            <p:ph type="body" idx="1"/>
          </p:nvPr>
        </p:nvSpPr>
        <p:spPr>
          <a:prstGeom prst="rect">
            <a:avLst/>
          </a:prstGeom>
        </p:spPr>
        <p:txBody>
          <a:bodyPr/>
          <a:lstStyle/>
          <a:p>
            <a:pPr/>
          </a:p>
        </p:txBody>
      </p:sp>
      <p:sp>
        <p:nvSpPr>
          <p:cNvPr id="24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0" name="image29.jpg" descr="image29.jpg"/>
          <p:cNvPicPr>
            <a:picLocks noChangeAspect="1"/>
          </p:cNvPicPr>
          <p:nvPr/>
        </p:nvPicPr>
        <p:blipFill>
          <a:blip r:embed="rId3">
            <a:extLst/>
          </a:blip>
          <a:stretch>
            <a:fillRect/>
          </a:stretch>
        </p:blipFill>
        <p:spPr>
          <a:xfrm>
            <a:off x="-711353" y="1286573"/>
            <a:ext cx="14989243" cy="6368452"/>
          </a:xfrm>
          <a:prstGeom prst="rect">
            <a:avLst/>
          </a:prstGeom>
          <a:ln w="3175">
            <a:miter lim="400000"/>
          </a:ln>
        </p:spPr>
      </p:pic>
      <p:sp>
        <p:nvSpPr>
          <p:cNvPr id="251" name="A. Cooper"/>
          <p:cNvSpPr txBox="1"/>
          <p:nvPr/>
        </p:nvSpPr>
        <p:spPr>
          <a:xfrm>
            <a:off x="11650917" y="8961831"/>
            <a:ext cx="1083234" cy="259222"/>
          </a:xfrm>
          <a:prstGeom prst="rect">
            <a:avLst/>
          </a:prstGeom>
          <a:ln w="3175">
            <a:miter lim="400000"/>
          </a:ln>
          <a:extLst>
            <a:ext uri="{C572A759-6A51-4108-AA02-DFA0A04FC94B}">
              <ma14:wrappingTextBoxFlag xmlns:ma14="http://schemas.microsoft.com/office/mac/drawingml/2011/main" val="1"/>
            </a:ext>
          </a:extLst>
        </p:spPr>
        <p:txBody>
          <a:bodyPr wrap="none" lIns="0" tIns="0" rIns="0" bIns="0">
            <a:spAutoFit/>
          </a:bodyPr>
          <a:lstStyle>
            <a:lvl1pPr marL="0" marR="0" indent="41275" defTabSz="914400">
              <a:lnSpc>
                <a:spcPct val="90000"/>
              </a:lnSpc>
              <a:defRPr sz="1800">
                <a:uFillTx/>
              </a:defRPr>
            </a:lvl1pPr>
          </a:lstStyle>
          <a:p>
            <a:pPr>
              <a:defRPr sz="2000">
                <a:latin typeface="Helvetica"/>
                <a:ea typeface="Helvetica"/>
                <a:cs typeface="Helvetica"/>
                <a:sym typeface="Helvetica"/>
              </a:defRPr>
            </a:pPr>
            <a:r>
              <a:rPr sz="1800">
                <a:latin typeface="+mn-lt"/>
                <a:ea typeface="+mn-ea"/>
                <a:cs typeface="+mn-cs"/>
                <a:sym typeface="Arial"/>
              </a:rPr>
              <a:t>A. Cooper</a:t>
            </a:r>
          </a:p>
        </p:txBody>
      </p:sp>
      <p:sp>
        <p:nvSpPr>
          <p:cNvPr id="252" name="Vermeidung des Phänomens “Elastischer Benutzer”"/>
          <p:cNvSpPr txBox="1"/>
          <p:nvPr/>
        </p:nvSpPr>
        <p:spPr>
          <a:xfrm>
            <a:off x="571736" y="7907840"/>
            <a:ext cx="8898223" cy="50061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3000"/>
            </a:lvl1pPr>
          </a:lstStyle>
          <a:p>
            <a:pPr/>
            <a:r>
              <a:t>Vermeidung des Phänomens “Elastischer Benutzer”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