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media1.mp4" ContentType="video/unknown"/>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1.jpeg" ContentType="image/jpeg"/>
  <Override PartName="/ppt/notesSlides/notesSlide6.xml" ContentType="application/vnd.openxmlformats-officedocument.presentationml.notesSlide+xml"/>
  <Override PartName="/ppt/media/media2.mp4" ContentType="video/unknown"/>
  <Override PartName="/ppt/notesSlides/notesSlide7.xml" ContentType="application/vnd.openxmlformats-officedocument.presentationml.notesSlide+xml"/>
  <Override PartName="/ppt/media/image2.jpeg" ContentType="image/jpeg"/>
  <Override PartName="/ppt/notesSlides/notesSlide8.xml" ContentType="application/vnd.openxmlformats-officedocument.presentationml.notesSlide+xml"/>
  <Override PartName="/ppt/media/media3.mp4" ContentType="video/unknown"/>
  <Override PartName="/ppt/notesSlides/notesSlide9.xml" ContentType="application/vnd.openxmlformats-officedocument.presentationml.notesSlide+xml"/>
  <Override PartName="/ppt/media/image3.jpeg" ContentType="image/jpeg"/>
  <Override PartName="/ppt/notesSlides/notesSlide10.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 name="Shape 29"/>
          <p:cNvSpPr/>
          <p:nvPr>
            <p:ph type="sldImg"/>
          </p:nvPr>
        </p:nvSpPr>
        <p:spPr>
          <a:prstGeom prst="rect">
            <a:avLst/>
          </a:prstGeom>
        </p:spPr>
        <p:txBody>
          <a:bodyPr/>
          <a:lstStyle/>
          <a:p>
            <a:pPr/>
          </a:p>
        </p:txBody>
      </p:sp>
      <p:sp>
        <p:nvSpPr>
          <p:cNvPr id="30" name="Shape 30"/>
          <p:cNvSpPr/>
          <p:nvPr>
            <p:ph type="body" sz="quarter" idx="1"/>
          </p:nvPr>
        </p:nvSpPr>
        <p:spPr>
          <a:prstGeom prst="rect">
            <a:avLst/>
          </a:prstGeom>
        </p:spPr>
        <p:txBody>
          <a:bodyPr/>
          <a:lstStyle/>
          <a:p>
            <a:pPr/>
            <a:r>
              <a:t>Start in den dritten Teil des Buches: Prozess zur Entwicklung guter UIs.</a:t>
            </a:r>
          </a:p>
          <a:p>
            <a:pPr/>
          </a:p>
          <a:p>
            <a:pPr/>
            <a:r>
              <a:t>Bevor wir verschiedene Stadien dieses Prozesses (z.B. Prototyping, Eval) näher anschauen, heute erstmal ein generellerer Überblick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 name="Shape 38"/>
          <p:cNvSpPr/>
          <p:nvPr>
            <p:ph type="sldImg"/>
          </p:nvPr>
        </p:nvSpPr>
        <p:spPr>
          <a:prstGeom prst="rect">
            <a:avLst/>
          </a:prstGeom>
        </p:spPr>
        <p:txBody>
          <a:bodyPr/>
          <a:lstStyle/>
          <a:p>
            <a:pPr/>
          </a:p>
        </p:txBody>
      </p:sp>
      <p:sp>
        <p:nvSpPr>
          <p:cNvPr id="39" name="Shape 39"/>
          <p:cNvSpPr/>
          <p:nvPr>
            <p:ph type="body" sz="quarter" idx="1"/>
          </p:nvPr>
        </p:nvSpPr>
        <p:spPr>
          <a:prstGeom prst="rect">
            <a:avLst/>
          </a:prstGeom>
        </p:spPr>
        <p:txBody>
          <a:bodyPr/>
          <a:lstStyle/>
          <a:p>
            <a:pPr/>
            <a:r>
              <a:t>Grundfrage: Wie sieht ein sinnvoller Prozess zur benutzerzentrierten Entwicklung aus, und aus welchen Phasen besteht er?</a:t>
            </a:r>
          </a:p>
          <a:p>
            <a:pPr/>
          </a:p>
          <a:p>
            <a:pPr/>
            <a:r>
              <a:t>Design wird beispielsweise von Alan Dix und Kollegen in ihrem Lehrbuch zur MMI definiert. Dabei geben die Ziele an, was mit dem Design erreicht werden soll. Einschränkungen können beispielsweise technische Machbarkeit, Normen und Standards, oder soziale Restriktionen sein. Ein Optimales Design ist fast nie zu erreichen, sondern immer nur Kompromisse.</a:t>
            </a:r>
          </a:p>
          <a:p>
            <a:pPr/>
          </a:p>
          <a:p>
            <a:pPr/>
            <a:r>
              <a:t>David Benyon beschreibt in seinem Lehrbuch von 2010 dann den Prozess: Nach dem Design kommt das Vergegenwärtigen und erneute verstehen, was wieder in ein neues (und verbessertes) Design mündet. Alles wird durch verschiedene Arten der Evaluation unterstützt.</a:t>
            </a:r>
          </a:p>
          <a:p>
            <a:pPr/>
          </a:p>
          <a:p>
            <a:pPr/>
            <a:r>
              <a:t>Die einzelnen Komponenten werden gleich nochmal einzeln angesprochen.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 name="Shape 46"/>
          <p:cNvSpPr/>
          <p:nvPr>
            <p:ph type="sldImg"/>
          </p:nvPr>
        </p:nvSpPr>
        <p:spPr>
          <a:prstGeom prst="rect">
            <a:avLst/>
          </a:prstGeom>
        </p:spPr>
        <p:txBody>
          <a:bodyPr/>
          <a:lstStyle/>
          <a:p>
            <a:pPr/>
          </a:p>
        </p:txBody>
      </p:sp>
      <p:sp>
        <p:nvSpPr>
          <p:cNvPr id="47" name="Shape 47"/>
          <p:cNvSpPr/>
          <p:nvPr>
            <p:ph type="body" sz="quarter" idx="1"/>
          </p:nvPr>
        </p:nvSpPr>
        <p:spPr>
          <a:prstGeom prst="rect">
            <a:avLst/>
          </a:prstGeom>
        </p:spPr>
        <p:txBody>
          <a:bodyPr/>
          <a:lstStyle/>
          <a:p>
            <a:pPr/>
            <a:r>
              <a:t>Don Norman beschreibt eine etwas andere, aber konsistente Sicht auf den Entwicklungsprozess, den sog. „double Diamond“. </a:t>
            </a:r>
          </a:p>
          <a:p>
            <a:pPr/>
          </a:p>
          <a:p>
            <a:pPr/>
            <a:r>
              <a:t>Dabei wird in einem ersten Schritt das Problem genauer erfasst. Die Analyse des Problems besteht aus einer divergenten Phase, in der verschiedene Alternativen diskutiert werden, und einer konvergenten Phase, in der die Ergebnisse konsolidiert und wieder auf einen Punkt gebracht werden. </a:t>
            </a:r>
          </a:p>
          <a:p>
            <a:pPr/>
          </a:p>
          <a:p>
            <a:pPr/>
            <a:r>
              <a:t>Die Erarbeitung der Lösung geht dann von dieser Problemdefinition aus und hat ebenfalls wieder eine divergente Phase (verschiedene Design-Entwürfe) und eine konvergente Phase, in der aus den Alternativen ausgewählt wird und einzelne Lösungen stärker ausgearbeitet werden.</a:t>
            </a:r>
          </a:p>
          <a:p>
            <a:pPr/>
          </a:p>
          <a:p>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 name="Shape 60"/>
          <p:cNvSpPr/>
          <p:nvPr>
            <p:ph type="sldImg"/>
          </p:nvPr>
        </p:nvSpPr>
        <p:spPr>
          <a:prstGeom prst="rect">
            <a:avLst/>
          </a:prstGeom>
        </p:spPr>
        <p:txBody>
          <a:bodyPr/>
          <a:lstStyle/>
          <a:p>
            <a:pPr/>
          </a:p>
        </p:txBody>
      </p:sp>
      <p:sp>
        <p:nvSpPr>
          <p:cNvPr id="61" name="Shape 61"/>
          <p:cNvSpPr/>
          <p:nvPr>
            <p:ph type="body" sz="quarter" idx="1"/>
          </p:nvPr>
        </p:nvSpPr>
        <p:spPr>
          <a:prstGeom prst="rect">
            <a:avLst/>
          </a:prstGeom>
        </p:spPr>
        <p:txBody>
          <a:bodyPr/>
          <a:lstStyle/>
          <a:p>
            <a:pPr/>
            <a:r>
              <a:t>Nun zu den einzelnen Schritten…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 name="Shape 69"/>
          <p:cNvSpPr/>
          <p:nvPr>
            <p:ph type="sldImg"/>
          </p:nvPr>
        </p:nvSpPr>
        <p:spPr>
          <a:prstGeom prst="rect">
            <a:avLst/>
          </a:prstGeom>
        </p:spPr>
        <p:txBody>
          <a:bodyPr/>
          <a:lstStyle/>
          <a:p>
            <a:pPr/>
          </a:p>
        </p:txBody>
      </p:sp>
      <p:sp>
        <p:nvSpPr>
          <p:cNvPr id="70" name="Shape 70"/>
          <p:cNvSpPr/>
          <p:nvPr>
            <p:ph type="body" sz="quarter" idx="1"/>
          </p:nvPr>
        </p:nvSpPr>
        <p:spPr>
          <a:prstGeom prst="rect">
            <a:avLst/>
          </a:prstGeom>
        </p:spPr>
        <p:txBody>
          <a:bodyPr/>
          <a:lstStyle/>
          <a:p>
            <a:pPr/>
            <a:r>
              <a:t>Verstehen:</a:t>
            </a:r>
          </a:p>
          <a:p>
            <a:pPr/>
          </a:p>
          <a:p>
            <a:pPr/>
            <a:r>
              <a:t>Ziel ist es, die Bedürfnisse und Ziele des Benutzers kennenzulernen, klassisch User research zu leisten.</a:t>
            </a:r>
          </a:p>
          <a:p>
            <a:pPr/>
          </a:p>
          <a:p>
            <a:pPr/>
            <a:r>
              <a:t>In diesem Beispiel sind Studierende bei einem Taxifahrer, um dessen Arbeitsweise und Probleme kennenzulernen, um darauf aufbauend später eine Anwendung oder einen Dienst zu entwerfen, der diese Probleme löst.</a:t>
            </a:r>
          </a:p>
          <a:p>
            <a:pPr/>
          </a:p>
          <a:p>
            <a:pPr/>
            <a:r>
              <a:t>Man beachte: Apps für Taxi-Kunden gibt es schon. Hier ist die Zielgruppe der Taxi-Fahrer!</a:t>
            </a:r>
          </a:p>
          <a:p>
            <a:pPr/>
          </a:p>
          <a:p>
            <a:pPr/>
            <a:r>
              <a:t>Wichtig dabei ist es, unvoreingenommen zu starten und ganz viel zuzuhören, dabei innerlich schon nach Strukturen und opportunities Ausschau zu halten, und auch alles soweit möglich für die spätere Analyse und Diskussion zu dokumentieren.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 name="Shape 85"/>
          <p:cNvSpPr/>
          <p:nvPr>
            <p:ph type="sldImg"/>
          </p:nvPr>
        </p:nvSpPr>
        <p:spPr>
          <a:prstGeom prst="rect">
            <a:avLst/>
          </a:prstGeom>
        </p:spPr>
        <p:txBody>
          <a:bodyPr/>
          <a:lstStyle/>
          <a:p>
            <a:pPr/>
          </a:p>
        </p:txBody>
      </p:sp>
      <p:sp>
        <p:nvSpPr>
          <p:cNvPr id="86" name="Shape 86"/>
          <p:cNvSpPr/>
          <p:nvPr>
            <p:ph type="body" sz="quarter" idx="1"/>
          </p:nvPr>
        </p:nvSpPr>
        <p:spPr>
          <a:prstGeom prst="rect">
            <a:avLst/>
          </a:prstGeom>
        </p:spPr>
        <p:txBody>
          <a:bodyPr/>
          <a:lstStyle/>
          <a:p>
            <a:pPr/>
            <a:r>
              <a:t>Der Entwurf einer konkreten Lösung besteht aus 2 Schritten. Zunächst wird das abstrakte logische Konzept erarbeitet, quasi das konzeptuelle Modell (siehe Kapitel Modelle).</a:t>
            </a:r>
          </a:p>
          <a:p>
            <a:pPr/>
          </a:p>
          <a:p>
            <a:pPr/>
            <a:r>
              <a:t>Dabei werden die Einsichten aus der ersten Phase gesammelt, sortiert, strukturiert und priorisiert, bis sich eine klare logische Struktur ergibt.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Shape 94"/>
          <p:cNvSpPr/>
          <p:nvPr>
            <p:ph type="sldImg"/>
          </p:nvPr>
        </p:nvSpPr>
        <p:spPr>
          <a:prstGeom prst="rect">
            <a:avLst/>
          </a:prstGeom>
        </p:spPr>
        <p:txBody>
          <a:bodyPr/>
          <a:lstStyle/>
          <a:p>
            <a:pPr/>
          </a:p>
        </p:txBody>
      </p:sp>
      <p:sp>
        <p:nvSpPr>
          <p:cNvPr id="95" name="Shape 95"/>
          <p:cNvSpPr/>
          <p:nvPr>
            <p:ph type="body" sz="quarter" idx="1"/>
          </p:nvPr>
        </p:nvSpPr>
        <p:spPr>
          <a:prstGeom prst="rect">
            <a:avLst/>
          </a:prstGeom>
        </p:spPr>
        <p:txBody>
          <a:bodyPr/>
          <a:lstStyle/>
          <a:p>
            <a:pPr/>
            <a:r>
              <a:t>Im zweiten Schritt wird dann basierend auf der gefundenen logischen Struktur eine konkrete Umsetzung erarbeitet, beispielsweise als Screen design wie hier.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 name="Shape 110"/>
          <p:cNvSpPr/>
          <p:nvPr>
            <p:ph type="sldImg"/>
          </p:nvPr>
        </p:nvSpPr>
        <p:spPr>
          <a:prstGeom prst="rect">
            <a:avLst/>
          </a:prstGeom>
        </p:spPr>
        <p:txBody>
          <a:bodyPr/>
          <a:lstStyle/>
          <a:p>
            <a:pPr/>
          </a:p>
        </p:txBody>
      </p:sp>
      <p:sp>
        <p:nvSpPr>
          <p:cNvPr id="111" name="Shape 111"/>
          <p:cNvSpPr/>
          <p:nvPr>
            <p:ph type="body" sz="quarter" idx="1"/>
          </p:nvPr>
        </p:nvSpPr>
        <p:spPr>
          <a:prstGeom prst="rect">
            <a:avLst/>
          </a:prstGeom>
        </p:spPr>
        <p:txBody>
          <a:bodyPr/>
          <a:lstStyle/>
          <a:p>
            <a:pPr/>
            <a:r>
              <a:t>Bei Vergegenwärtigen wird das gefundene konkrete Design in Szene gesetzt, so dass es mit der Zielgruppe diskutiert werden kann. Das kann beispielsweise in einem Videoprototypen erfolgen, oder auch in andern Formen von Prototypen (siehe noch folgendes Kapitel zu Prototyping)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Shape 128"/>
          <p:cNvSpPr/>
          <p:nvPr>
            <p:ph type="sldImg"/>
          </p:nvPr>
        </p:nvSpPr>
        <p:spPr>
          <a:prstGeom prst="rect">
            <a:avLst/>
          </a:prstGeom>
        </p:spPr>
        <p:txBody>
          <a:bodyPr/>
          <a:lstStyle/>
          <a:p>
            <a:pPr/>
          </a:p>
        </p:txBody>
      </p:sp>
      <p:sp>
        <p:nvSpPr>
          <p:cNvPr id="129" name="Shape 129"/>
          <p:cNvSpPr/>
          <p:nvPr>
            <p:ph type="body" sz="quarter" idx="1"/>
          </p:nvPr>
        </p:nvSpPr>
        <p:spPr>
          <a:prstGeom prst="rect">
            <a:avLst/>
          </a:prstGeom>
        </p:spPr>
        <p:txBody>
          <a:bodyPr/>
          <a:lstStyle/>
          <a:p>
            <a:pPr/>
            <a:r>
              <a:t>Evaluation der Konzepte, Entwürfe und Prototypen kann auf ganz vielen Ebenen erfolgen. Dazu folgt ein eigenes Kapitel, deswegen hier garnicht viel vorweg.</a:t>
            </a:r>
          </a:p>
          <a:p>
            <a:pPr/>
          </a:p>
          <a:p>
            <a:pPr/>
            <a:r>
              <a:t>Grundsätzlich kann Evaluation bedeuten, dass man einen einzelnen Entwurf analysiert und z.B. in einem Usability Lab untersucht, wie er verstanden wird.</a:t>
            </a:r>
          </a:p>
          <a:p>
            <a:pPr/>
          </a:p>
          <a:p>
            <a:pPr/>
            <a:r>
              <a:t>Alternativ kann man 2 verschiedene Varianten A und B gegeneinander vergleichen, um herauszufinden, welche schneller oder besser ist..</a:t>
            </a:r>
          </a:p>
          <a:p>
            <a:pPr/>
          </a:p>
          <a:p>
            <a:pPr/>
            <a:r>
              <a:t>In der Praxis versucht man dabei oft, den Aufwand zu minimieren und führt nicht jede einzelne Evaluation tatsächlich mit Probanden durch.</a:t>
            </a:r>
          </a:p>
          <a:p>
            <a:pPr/>
          </a:p>
          <a:p>
            <a:pPr/>
            <a:r>
              <a:t>Mehr wie gesagt in einem eigenen Termin.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Shape 154"/>
          <p:cNvSpPr/>
          <p:nvPr>
            <p:ph type="sldImg"/>
          </p:nvPr>
        </p:nvSpPr>
        <p:spPr>
          <a:prstGeom prst="rect">
            <a:avLst/>
          </a:prstGeom>
        </p:spPr>
        <p:txBody>
          <a:bodyPr/>
          <a:lstStyle/>
          <a:p>
            <a:pPr/>
          </a:p>
        </p:txBody>
      </p:sp>
      <p:sp>
        <p:nvSpPr>
          <p:cNvPr id="155" name="Shape 155"/>
          <p:cNvSpPr/>
          <p:nvPr>
            <p:ph type="body" sz="quarter" idx="1"/>
          </p:nvPr>
        </p:nvSpPr>
        <p:spPr>
          <a:prstGeom prst="rect">
            <a:avLst/>
          </a:prstGeom>
        </p:spPr>
        <p:txBody>
          <a:bodyPr/>
          <a:lstStyle/>
          <a:p>
            <a:pPr/>
            <a:r>
              <a:t>In der traditionellen Software-Entwicklung (Wasserfallmodell) fand Evaluation eigentlich nur am Ende statt. Mittlerweile ist das dort nicht mehr so (Agile Methoden) und es wird auch unterwegs getestet.</a:t>
            </a:r>
          </a:p>
          <a:p>
            <a:pPr/>
          </a:p>
          <a:p>
            <a:pPr/>
            <a:r>
              <a:t>Genauso funktioniert auch der iterative Prozess im UCD: Sobald ein erstes Design existiert, kann man es (z.B. als Prototyp) umsetzen und (auf verschiedene Arten) evaluieren, was wiederum Einsichten liefert, um das Design zu verbessern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4.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video" Target="../media/media2.mp4"/><Relationship Id="rId4" Type="http://schemas.microsoft.com/office/2007/relationships/media" Target="../media/media2.mp4"/><Relationship Id="rId5" Type="http://schemas.openxmlformats.org/officeDocument/2006/relationships/image" Target="../media/image5.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video" Target="../media/media3.mp4"/><Relationship Id="rId4" Type="http://schemas.microsoft.com/office/2007/relationships/media" Target="../media/media3.mp4"/><Relationship Id="rId5" Type="http://schemas.openxmlformats.org/officeDocument/2006/relationships/image" Target="../media/image6.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hyperlink" Target="http://01.edu-cdn.com/files/static/wiley/9780471419204/CONTROLLED_EXPERIMENTS_01.GIF" TargetMode="External"/><Relationship Id="rId5" Type="http://schemas.openxmlformats.org/officeDocument/2006/relationships/image" Target="../media/image3.jpeg"/><Relationship Id="rId6" Type="http://schemas.openxmlformats.org/officeDocument/2006/relationships/hyperlink" Target="http://www.xperienceconsulting.com" TargetMode="Externa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3">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3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4" name="UCD nach Dix et al. und Benyon (2010)"/>
          <p:cNvSpPr txBox="1"/>
          <p:nvPr>
            <p:ph type="title"/>
          </p:nvPr>
        </p:nvSpPr>
        <p:spPr>
          <a:prstGeom prst="rect">
            <a:avLst/>
          </a:prstGeom>
        </p:spPr>
        <p:txBody>
          <a:bodyPr/>
          <a:lstStyle/>
          <a:p>
            <a:pPr/>
            <a:r>
              <a:t>UCD nach Dix et al. und Benyon (2010)</a:t>
            </a:r>
          </a:p>
        </p:txBody>
      </p:sp>
      <p:sp>
        <p:nvSpPr>
          <p:cNvPr id="3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6" name="ucd-introduction-eps-converted-to.pdf" descr="ucd-introduction-eps-converted-to.pdf"/>
          <p:cNvPicPr>
            <a:picLocks noChangeAspect="1"/>
          </p:cNvPicPr>
          <p:nvPr/>
        </p:nvPicPr>
        <p:blipFill>
          <a:blip r:embed="rId3">
            <a:extLst/>
          </a:blip>
          <a:stretch>
            <a:fillRect/>
          </a:stretch>
        </p:blipFill>
        <p:spPr>
          <a:xfrm>
            <a:off x="614671" y="2795809"/>
            <a:ext cx="11775458" cy="3541491"/>
          </a:xfrm>
          <a:prstGeom prst="rect">
            <a:avLst/>
          </a:prstGeom>
          <a:ln w="3175"/>
        </p:spPr>
      </p:pic>
      <p:sp>
        <p:nvSpPr>
          <p:cNvPr id="37" name="Design (nach Dix et al., 2004) =…"/>
          <p:cNvSpPr/>
          <p:nvPr/>
        </p:nvSpPr>
        <p:spPr>
          <a:xfrm>
            <a:off x="946658" y="8100939"/>
            <a:ext cx="11111483" cy="1010961"/>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3200"/>
            </a:pPr>
            <a:r>
              <a:t>Design (nach Dix et al., 2004) = </a:t>
            </a:r>
          </a:p>
          <a:p>
            <a:pPr>
              <a:defRPr sz="3200"/>
            </a:pPr>
            <a:r>
              <a:t>Ziele unter Berücksichtigung von Einschränkungen erreichen</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4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3" name="UCD nach Don Norman"/>
          <p:cNvSpPr txBox="1"/>
          <p:nvPr>
            <p:ph type="title"/>
          </p:nvPr>
        </p:nvSpPr>
        <p:spPr>
          <a:prstGeom prst="rect">
            <a:avLst/>
          </a:prstGeom>
        </p:spPr>
        <p:txBody>
          <a:bodyPr/>
          <a:lstStyle/>
          <a:p>
            <a:pPr/>
            <a:r>
              <a:t>UCD nach Don Norman</a:t>
            </a:r>
          </a:p>
        </p:txBody>
      </p:sp>
      <p:sp>
        <p:nvSpPr>
          <p:cNvPr id="4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5" name="ucd-introduction-dd-eps-converted-to.pdf" descr="ucd-introduction-dd-eps-converted-to.pdf"/>
          <p:cNvPicPr>
            <a:picLocks noChangeAspect="1"/>
          </p:cNvPicPr>
          <p:nvPr/>
        </p:nvPicPr>
        <p:blipFill>
          <a:blip r:embed="rId3">
            <a:extLst/>
          </a:blip>
          <a:srcRect l="0" t="0" r="58599" b="7663"/>
          <a:stretch>
            <a:fillRect/>
          </a:stretch>
        </p:blipFill>
        <p:spPr>
          <a:xfrm>
            <a:off x="1786731" y="2398769"/>
            <a:ext cx="9431472" cy="5733654"/>
          </a:xfrm>
          <a:prstGeom prst="rect">
            <a:avLst/>
          </a:prstGeom>
          <a:ln w="3175"/>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49"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5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1"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2" name="Principles of Human-Centered Design (Don Norman).mp4" descr="Principles of Human-Centered Design (Don Norman).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1222055"/>
            <a:ext cx="13004801" cy="730949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54737" fill="hold"/>
                                        <p:tgtEl>
                                          <p:spTgt spid="5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52"/>
                </p:tgtEl>
              </p:cMediaNode>
            </p:video>
            <p:seq concurrent="1" prevAc="none" nextAc="seek">
              <p:cTn id="8" evtFilter="cancelBubble" nodeType="interactiveSeq" restart="whenNotActive" fill="hold">
                <p:stCondLst>
                  <p:cond delay="0" evt="onClick">
                    <p:tgtEl>
                      <p:spTgt spid="52"/>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52"/>
                                        </p:tgtEl>
                                      </p:cBhvr>
                                    </p:cmd>
                                  </p:childTnLst>
                                </p:cTn>
                              </p:par>
                            </p:childTnLst>
                          </p:cTn>
                        </p:par>
                      </p:childTnLst>
                    </p:cTn>
                  </p:par>
                </p:childTnLst>
              </p:cTn>
              <p:nextCondLst>
                <p:cond delay="0" evt="onClick">
                  <p:tgtEl>
                    <p:spTgt spid="5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 name="Abgerundetes Rechteck"/>
          <p:cNvSpPr/>
          <p:nvPr/>
        </p:nvSpPr>
        <p:spPr>
          <a:xfrm>
            <a:off x="101599" y="18161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55"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5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7" name="Kapitel 10 - Grundidee des…"/>
          <p:cNvSpPr txBox="1"/>
          <p:nvPr>
            <p:ph type="title"/>
          </p:nvPr>
        </p:nvSpPr>
        <p:spPr>
          <a:xfrm>
            <a:off x="203200" y="205081"/>
            <a:ext cx="12598400" cy="1471915"/>
          </a:xfrm>
          <a:prstGeom prst="rect">
            <a:avLst/>
          </a:prstGeom>
        </p:spPr>
        <p:txBody>
          <a:bodyPr/>
          <a:lstStyle/>
          <a:p>
            <a:pPr/>
            <a:r>
              <a:t>Kapitel 10 - Grundidee des </a:t>
            </a:r>
          </a:p>
          <a:p>
            <a:pPr/>
            <a:r>
              <a:t>User Centered Design</a:t>
            </a:r>
          </a:p>
        </p:txBody>
      </p:sp>
      <p:sp>
        <p:nvSpPr>
          <p:cNvPr id="58" name="Verstehen…"/>
          <p:cNvSpPr txBox="1"/>
          <p:nvPr>
            <p:ph type="body" idx="1"/>
          </p:nvPr>
        </p:nvSpPr>
        <p:spPr>
          <a:xfrm>
            <a:off x="203200" y="1816325"/>
            <a:ext cx="12598400" cy="7541780"/>
          </a:xfrm>
          <a:prstGeom prst="rect">
            <a:avLst/>
          </a:prstGeom>
        </p:spPr>
        <p:txBody>
          <a:bodyPr/>
          <a:lstStyle/>
          <a:p>
            <a:pPr/>
            <a:r>
              <a:t>Verstehen</a:t>
            </a:r>
          </a:p>
          <a:p>
            <a:pPr/>
            <a:r>
              <a:t>Designen</a:t>
            </a:r>
          </a:p>
          <a:p>
            <a:pPr/>
            <a:r>
              <a:t>Vergegenwärtigen</a:t>
            </a:r>
          </a:p>
          <a:p>
            <a:pPr/>
            <a:r>
              <a:t>Evaluieren</a:t>
            </a:r>
          </a:p>
          <a:p>
            <a:pPr/>
            <a:r>
              <a:t>Iteratives Design</a:t>
            </a:r>
          </a:p>
          <a:p>
            <a:pPr/>
            <a:r>
              <a:t>Implementierung</a:t>
            </a:r>
          </a:p>
        </p:txBody>
      </p:sp>
      <p:sp>
        <p:nvSpPr>
          <p:cNvPr id="5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3" name="sam_7809.jpg" descr="sam_7809.jpg"/>
          <p:cNvPicPr>
            <a:picLocks noChangeAspect="1"/>
          </p:cNvPicPr>
          <p:nvPr/>
        </p:nvPicPr>
        <p:blipFill>
          <a:blip r:embed="rId3">
            <a:extLst/>
          </a:blip>
          <a:stretch>
            <a:fillRect/>
          </a:stretch>
        </p:blipFill>
        <p:spPr>
          <a:xfrm>
            <a:off x="0" y="0"/>
            <a:ext cx="13004800" cy="9753600"/>
          </a:xfrm>
          <a:prstGeom prst="rect">
            <a:avLst/>
          </a:prstGeom>
          <a:ln w="3175"/>
        </p:spPr>
      </p:pic>
      <p:sp>
        <p:nvSpPr>
          <p:cNvPr id="64"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6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6" name="Verstehen"/>
          <p:cNvSpPr txBox="1"/>
          <p:nvPr>
            <p:ph type="title"/>
          </p:nvPr>
        </p:nvSpPr>
        <p:spPr>
          <a:prstGeom prst="rect">
            <a:avLst/>
          </a:prstGeom>
          <a:solidFill>
            <a:srgbClr val="FFFFFF"/>
          </a:solidFill>
        </p:spPr>
        <p:txBody>
          <a:bodyPr/>
          <a:lstStyle/>
          <a:p>
            <a:pPr/>
            <a:r>
              <a:t>Verstehen</a:t>
            </a:r>
          </a:p>
        </p:txBody>
      </p:sp>
      <p:sp>
        <p:nvSpPr>
          <p:cNvPr id="6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8" name="http://conceptdevelopmentlmu.wordpress.com"/>
          <p:cNvSpPr txBox="1"/>
          <p:nvPr/>
        </p:nvSpPr>
        <p:spPr>
          <a:xfrm>
            <a:off x="7926358" y="9491292"/>
            <a:ext cx="4037776" cy="29094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500"/>
            </a:lvl1pPr>
          </a:lstStyle>
          <a:p>
            <a:pPr/>
            <a:r>
              <a:t>http://conceptdevelopmentlmu.wordpress.com</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 name="Abgerundetes Rechteck"/>
          <p:cNvSpPr/>
          <p:nvPr/>
        </p:nvSpPr>
        <p:spPr>
          <a:xfrm>
            <a:off x="101599" y="25019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73"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7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5" name="Kapitel 10 - Grundidee des…"/>
          <p:cNvSpPr txBox="1"/>
          <p:nvPr>
            <p:ph type="title"/>
          </p:nvPr>
        </p:nvSpPr>
        <p:spPr>
          <a:xfrm>
            <a:off x="203200" y="205081"/>
            <a:ext cx="12598400" cy="1471915"/>
          </a:xfrm>
          <a:prstGeom prst="rect">
            <a:avLst/>
          </a:prstGeom>
        </p:spPr>
        <p:txBody>
          <a:bodyPr/>
          <a:lstStyle/>
          <a:p>
            <a:pPr/>
            <a:r>
              <a:t>Kapitel 10 - Grundidee des </a:t>
            </a:r>
          </a:p>
          <a:p>
            <a:pPr/>
            <a:r>
              <a:t>User Centered Design</a:t>
            </a:r>
          </a:p>
        </p:txBody>
      </p:sp>
      <p:sp>
        <p:nvSpPr>
          <p:cNvPr id="76" name="Verstehen…"/>
          <p:cNvSpPr txBox="1"/>
          <p:nvPr>
            <p:ph type="body" idx="1"/>
          </p:nvPr>
        </p:nvSpPr>
        <p:spPr>
          <a:xfrm>
            <a:off x="203200" y="1816325"/>
            <a:ext cx="12598400" cy="7541780"/>
          </a:xfrm>
          <a:prstGeom prst="rect">
            <a:avLst/>
          </a:prstGeom>
        </p:spPr>
        <p:txBody>
          <a:bodyPr/>
          <a:lstStyle/>
          <a:p>
            <a:pPr/>
            <a:r>
              <a:t>Verstehen</a:t>
            </a:r>
          </a:p>
          <a:p>
            <a:pPr/>
            <a:r>
              <a:t>Designen</a:t>
            </a:r>
          </a:p>
          <a:p>
            <a:pPr/>
            <a:r>
              <a:t>Vergegenwärtigen</a:t>
            </a:r>
          </a:p>
          <a:p>
            <a:pPr/>
            <a:r>
              <a:t>Evaluieren</a:t>
            </a:r>
          </a:p>
          <a:p>
            <a:pPr/>
            <a:r>
              <a:t>Iteratives Design</a:t>
            </a:r>
          </a:p>
          <a:p>
            <a:pPr/>
            <a:r>
              <a:t>Implementierung</a:t>
            </a:r>
          </a:p>
        </p:txBody>
      </p:sp>
      <p:sp>
        <p:nvSpPr>
          <p:cNvPr id="7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8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1" name="Konzeptuelles Design"/>
          <p:cNvSpPr txBox="1"/>
          <p:nvPr>
            <p:ph type="title"/>
          </p:nvPr>
        </p:nvSpPr>
        <p:spPr>
          <a:prstGeom prst="rect">
            <a:avLst/>
          </a:prstGeom>
        </p:spPr>
        <p:txBody>
          <a:bodyPr/>
          <a:lstStyle/>
          <a:p>
            <a:pPr/>
            <a:r>
              <a:t>Konzeptuelles Design</a:t>
            </a:r>
          </a:p>
        </p:txBody>
      </p:sp>
      <p:sp>
        <p:nvSpPr>
          <p:cNvPr id="82"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3" name="http://vimeo.com/39162548"/>
          <p:cNvSpPr txBox="1"/>
          <p:nvPr/>
        </p:nvSpPr>
        <p:spPr>
          <a:xfrm>
            <a:off x="8915148" y="9491292"/>
            <a:ext cx="2449780" cy="29094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500"/>
            </a:lvl1pPr>
          </a:lstStyle>
          <a:p>
            <a:pPr/>
            <a:r>
              <a:t>http://vimeo.com/39162548</a:t>
            </a:r>
          </a:p>
        </p:txBody>
      </p:sp>
      <p:pic>
        <p:nvPicPr>
          <p:cNvPr id="84" name="90359523.mp4" descr="90359523.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1143" y="1598657"/>
            <a:ext cx="13027086" cy="7327736"/>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60000" fill="hold"/>
                                        <p:tgtEl>
                                          <p:spTgt spid="8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84"/>
                </p:tgtEl>
              </p:cMediaNode>
            </p:video>
            <p:seq concurrent="1" prevAc="none" nextAc="seek">
              <p:cTn id="8" evtFilter="cancelBubble" nodeType="interactiveSeq" restart="whenNotActive" fill="hold">
                <p:stCondLst>
                  <p:cond delay="0" evt="onClick">
                    <p:tgtEl>
                      <p:spTgt spid="8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84"/>
                                        </p:tgtEl>
                                      </p:cBhvr>
                                    </p:cmd>
                                  </p:childTnLst>
                                </p:cTn>
                              </p:par>
                            </p:childTnLst>
                          </p:cTn>
                        </p:par>
                      </p:childTnLst>
                    </p:cTn>
                  </p:par>
                </p:childTnLst>
              </p:cTn>
              <p:nextCondLst>
                <p:cond delay="0" evt="onClick">
                  <p:tgtEl>
                    <p:spTgt spid="8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8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0" name="Konkretes oder physikalisches Design"/>
          <p:cNvSpPr txBox="1"/>
          <p:nvPr>
            <p:ph type="title"/>
          </p:nvPr>
        </p:nvSpPr>
        <p:spPr>
          <a:prstGeom prst="rect">
            <a:avLst/>
          </a:prstGeom>
        </p:spPr>
        <p:txBody>
          <a:bodyPr/>
          <a:lstStyle/>
          <a:p>
            <a:pPr/>
            <a:r>
              <a:t>Konkretes oder physikalisches Design</a:t>
            </a:r>
          </a:p>
        </p:txBody>
      </p:sp>
      <p:sp>
        <p:nvSpPr>
          <p:cNvPr id="91"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2" name="input.jpg" descr="input.jpg"/>
          <p:cNvPicPr>
            <a:picLocks noChangeAspect="1"/>
          </p:cNvPicPr>
          <p:nvPr/>
        </p:nvPicPr>
        <p:blipFill>
          <a:blip r:embed="rId3">
            <a:extLst/>
          </a:blip>
          <a:stretch>
            <a:fillRect/>
          </a:stretch>
        </p:blipFill>
        <p:spPr>
          <a:xfrm>
            <a:off x="938222" y="1042645"/>
            <a:ext cx="11128356" cy="8445902"/>
          </a:xfrm>
          <a:prstGeom prst="rect">
            <a:avLst/>
          </a:prstGeom>
          <a:ln w="3175"/>
        </p:spPr>
      </p:pic>
      <p:sp>
        <p:nvSpPr>
          <p:cNvPr id="93" name="http://conceptdevelopmentlmu.wordpress.com"/>
          <p:cNvSpPr txBox="1"/>
          <p:nvPr/>
        </p:nvSpPr>
        <p:spPr>
          <a:xfrm>
            <a:off x="7926358" y="9491292"/>
            <a:ext cx="4037776" cy="29094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500"/>
            </a:lvl1pPr>
          </a:lstStyle>
          <a:p>
            <a:pPr/>
            <a:r>
              <a:t>http://conceptdevelopmentlmu.wordpress.com</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 name="Abgerundetes Rechteck"/>
          <p:cNvSpPr/>
          <p:nvPr/>
        </p:nvSpPr>
        <p:spPr>
          <a:xfrm>
            <a:off x="101599" y="31750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98"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9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0" name="Kapitel 10 - Grundidee des…"/>
          <p:cNvSpPr txBox="1"/>
          <p:nvPr>
            <p:ph type="title"/>
          </p:nvPr>
        </p:nvSpPr>
        <p:spPr>
          <a:xfrm>
            <a:off x="203200" y="205081"/>
            <a:ext cx="12598400" cy="1471915"/>
          </a:xfrm>
          <a:prstGeom prst="rect">
            <a:avLst/>
          </a:prstGeom>
        </p:spPr>
        <p:txBody>
          <a:bodyPr/>
          <a:lstStyle/>
          <a:p>
            <a:pPr/>
            <a:r>
              <a:t>Kapitel 10 - Grundidee des </a:t>
            </a:r>
          </a:p>
          <a:p>
            <a:pPr/>
            <a:r>
              <a:t>User Centered Design</a:t>
            </a:r>
          </a:p>
        </p:txBody>
      </p:sp>
      <p:sp>
        <p:nvSpPr>
          <p:cNvPr id="101" name="Verstehen…"/>
          <p:cNvSpPr txBox="1"/>
          <p:nvPr>
            <p:ph type="body" idx="1"/>
          </p:nvPr>
        </p:nvSpPr>
        <p:spPr>
          <a:xfrm>
            <a:off x="203200" y="1816325"/>
            <a:ext cx="12598400" cy="7541780"/>
          </a:xfrm>
          <a:prstGeom prst="rect">
            <a:avLst/>
          </a:prstGeom>
        </p:spPr>
        <p:txBody>
          <a:bodyPr/>
          <a:lstStyle/>
          <a:p>
            <a:pPr/>
            <a:r>
              <a:t>Verstehen</a:t>
            </a:r>
          </a:p>
          <a:p>
            <a:pPr/>
            <a:r>
              <a:t>Designen</a:t>
            </a:r>
          </a:p>
          <a:p>
            <a:pPr/>
            <a:r>
              <a:t>Vergegenwärtigen</a:t>
            </a:r>
          </a:p>
          <a:p>
            <a:pPr/>
            <a:r>
              <a:t>Evaluieren</a:t>
            </a:r>
          </a:p>
          <a:p>
            <a:pPr/>
            <a:r>
              <a:t>Iteratives Design</a:t>
            </a:r>
          </a:p>
          <a:p>
            <a:pPr/>
            <a:r>
              <a:t>Implementierung</a:t>
            </a:r>
          </a:p>
        </p:txBody>
      </p:sp>
      <p:sp>
        <p:nvSpPr>
          <p:cNvPr id="10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10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6" name="Zum Bearbeiten doppelklicken"/>
          <p:cNvSpPr txBox="1"/>
          <p:nvPr>
            <p:ph type="title"/>
          </p:nvPr>
        </p:nvSpPr>
        <p:spPr>
          <a:prstGeom prst="rect">
            <a:avLst/>
          </a:prstGeom>
        </p:spPr>
        <p:txBody>
          <a:bodyPr/>
          <a:lstStyle/>
          <a:p>
            <a:pPr/>
          </a:p>
        </p:txBody>
      </p:sp>
      <p:sp>
        <p:nvSpPr>
          <p:cNvPr id="107"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8" name="http://vimeo.com/39464389"/>
          <p:cNvSpPr txBox="1"/>
          <p:nvPr/>
        </p:nvSpPr>
        <p:spPr>
          <a:xfrm>
            <a:off x="8805310" y="9491292"/>
            <a:ext cx="2449779" cy="29094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500"/>
            </a:lvl1pPr>
          </a:lstStyle>
          <a:p>
            <a:pPr/>
            <a:r>
              <a:t>http://vimeo.com/39464389</a:t>
            </a:r>
          </a:p>
        </p:txBody>
      </p:sp>
      <p:pic>
        <p:nvPicPr>
          <p:cNvPr id="109" name="91129668.mp4" descr="91129668.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4462" y="3346"/>
            <a:ext cx="12995876" cy="974690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16618" fill="hold"/>
                                        <p:tgtEl>
                                          <p:spTgt spid="109"/>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09"/>
                </p:tgtEl>
              </p:cMediaNode>
            </p:video>
            <p:seq concurrent="1" prevAc="none" nextAc="seek">
              <p:cTn id="8" evtFilter="cancelBubble" nodeType="interactiveSeq" restart="whenNotActive" fill="hold">
                <p:stCondLst>
                  <p:cond delay="0" evt="onClick">
                    <p:tgtEl>
                      <p:spTgt spid="109"/>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09"/>
                                        </p:tgtEl>
                                      </p:cBhvr>
                                    </p:cmd>
                                  </p:childTnLst>
                                </p:cTn>
                              </p:par>
                            </p:childTnLst>
                          </p:cTn>
                        </p:par>
                      </p:childTnLst>
                    </p:cTn>
                  </p:par>
                </p:childTnLst>
              </p:cTn>
              <p:nextCondLst>
                <p:cond delay="0" evt="onClick">
                  <p:tgtEl>
                    <p:spTgt spid="109"/>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 name="Abgerundetes Rechteck"/>
          <p:cNvSpPr/>
          <p:nvPr/>
        </p:nvSpPr>
        <p:spPr>
          <a:xfrm>
            <a:off x="101599" y="38354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14"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11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6" name="Kapitel 10 - Grundidee des…"/>
          <p:cNvSpPr txBox="1"/>
          <p:nvPr>
            <p:ph type="title"/>
          </p:nvPr>
        </p:nvSpPr>
        <p:spPr>
          <a:xfrm>
            <a:off x="203200" y="205081"/>
            <a:ext cx="12598400" cy="1471915"/>
          </a:xfrm>
          <a:prstGeom prst="rect">
            <a:avLst/>
          </a:prstGeom>
        </p:spPr>
        <p:txBody>
          <a:bodyPr/>
          <a:lstStyle/>
          <a:p>
            <a:pPr/>
            <a:r>
              <a:t>Kapitel 10 - Grundidee des </a:t>
            </a:r>
          </a:p>
          <a:p>
            <a:pPr/>
            <a:r>
              <a:t>User Centered Design</a:t>
            </a:r>
          </a:p>
        </p:txBody>
      </p:sp>
      <p:sp>
        <p:nvSpPr>
          <p:cNvPr id="117" name="Verstehen…"/>
          <p:cNvSpPr txBox="1"/>
          <p:nvPr>
            <p:ph type="body" idx="1"/>
          </p:nvPr>
        </p:nvSpPr>
        <p:spPr>
          <a:xfrm>
            <a:off x="203200" y="1816325"/>
            <a:ext cx="12598400" cy="7541780"/>
          </a:xfrm>
          <a:prstGeom prst="rect">
            <a:avLst/>
          </a:prstGeom>
        </p:spPr>
        <p:txBody>
          <a:bodyPr/>
          <a:lstStyle/>
          <a:p>
            <a:pPr/>
            <a:r>
              <a:t>Verstehen</a:t>
            </a:r>
          </a:p>
          <a:p>
            <a:pPr/>
            <a:r>
              <a:t>Designen</a:t>
            </a:r>
          </a:p>
          <a:p>
            <a:pPr/>
            <a:r>
              <a:t>Vergegenwärtigen</a:t>
            </a:r>
          </a:p>
          <a:p>
            <a:pPr/>
            <a:r>
              <a:t>Evaluieren</a:t>
            </a:r>
          </a:p>
          <a:p>
            <a:pPr/>
            <a:r>
              <a:t>Iteratives Design</a:t>
            </a:r>
          </a:p>
          <a:p>
            <a:pPr/>
            <a:r>
              <a:t>Implementierung</a:t>
            </a:r>
          </a:p>
        </p:txBody>
      </p:sp>
      <p:sp>
        <p:nvSpPr>
          <p:cNvPr id="11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12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2" name="Evaluation"/>
          <p:cNvSpPr txBox="1"/>
          <p:nvPr>
            <p:ph type="title"/>
          </p:nvPr>
        </p:nvSpPr>
        <p:spPr>
          <a:prstGeom prst="rect">
            <a:avLst/>
          </a:prstGeom>
        </p:spPr>
        <p:txBody>
          <a:bodyPr/>
          <a:lstStyle/>
          <a:p>
            <a:pPr/>
            <a:r>
              <a:t>Evaluation</a:t>
            </a:r>
          </a:p>
        </p:txBody>
      </p:sp>
      <p:sp>
        <p:nvSpPr>
          <p:cNvPr id="12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24" name="CONTROLLED_EXPERIMENTS_01.png" descr="CONTROLLED_EXPERIMENTS_01.png"/>
          <p:cNvPicPr>
            <a:picLocks noChangeAspect="1"/>
          </p:cNvPicPr>
          <p:nvPr/>
        </p:nvPicPr>
        <p:blipFill>
          <a:blip r:embed="rId3">
            <a:extLst/>
          </a:blip>
          <a:stretch>
            <a:fillRect/>
          </a:stretch>
        </p:blipFill>
        <p:spPr>
          <a:xfrm>
            <a:off x="8665148" y="4601175"/>
            <a:ext cx="4479352" cy="4876801"/>
          </a:xfrm>
          <a:prstGeom prst="rect">
            <a:avLst/>
          </a:prstGeom>
          <a:ln w="3175"/>
        </p:spPr>
      </p:pic>
      <p:sp>
        <p:nvSpPr>
          <p:cNvPr id="125" name="http://01.edu-cdn.com/files/static/wiley/9780471419204/CONTROLLED_EXPERIMENTS_01.GIF"/>
          <p:cNvSpPr txBox="1"/>
          <p:nvPr/>
        </p:nvSpPr>
        <p:spPr>
          <a:xfrm>
            <a:off x="8765402" y="9179697"/>
            <a:ext cx="2603501" cy="165101"/>
          </a:xfrm>
          <a:prstGeom prst="rect">
            <a:avLst/>
          </a:prstGeom>
          <a:ln w="3175">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00" u="sng">
                <a:hlinkClick r:id="rId4" invalidUrl="" action="" tgtFrame="" tooltip="" history="1" highlightClick="0" endSnd="0"/>
              </a:defRPr>
            </a:lvl1pPr>
          </a:lstStyle>
          <a:p>
            <a:pPr>
              <a:defRPr u="none"/>
            </a:pPr>
            <a:r>
              <a:rPr u="sng">
                <a:hlinkClick r:id="rId4" invalidUrl="" action="" tgtFrame="" tooltip="" history="1" highlightClick="0" endSnd="0"/>
              </a:rPr>
              <a:t>http://01.edu-cdn.com/files/static/wiley/9780471419204/CONTROLLED_EXPERIMENTS_01.GIF</a:t>
            </a:r>
          </a:p>
        </p:txBody>
      </p:sp>
      <p:pic>
        <p:nvPicPr>
          <p:cNvPr id="126" name="usability_lab2.jpg" descr="usability_lab2.jpg"/>
          <p:cNvPicPr>
            <a:picLocks noChangeAspect="1"/>
          </p:cNvPicPr>
          <p:nvPr/>
        </p:nvPicPr>
        <p:blipFill>
          <a:blip r:embed="rId5">
            <a:extLst/>
          </a:blip>
          <a:stretch>
            <a:fillRect/>
          </a:stretch>
        </p:blipFill>
        <p:spPr>
          <a:xfrm>
            <a:off x="347018" y="1146203"/>
            <a:ext cx="8153609" cy="5501231"/>
          </a:xfrm>
          <a:prstGeom prst="rect">
            <a:avLst/>
          </a:prstGeom>
          <a:ln w="3175">
            <a:miter lim="400000"/>
          </a:ln>
        </p:spPr>
      </p:pic>
      <p:sp>
        <p:nvSpPr>
          <p:cNvPr id="127" name="www.xperienceconsulting.com"/>
          <p:cNvSpPr txBox="1"/>
          <p:nvPr/>
        </p:nvSpPr>
        <p:spPr>
          <a:xfrm>
            <a:off x="3922720" y="6759734"/>
            <a:ext cx="1002395" cy="15748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lgn="r" defTabSz="1079500">
              <a:lnSpc>
                <a:spcPct val="90000"/>
              </a:lnSpc>
              <a:buClr>
                <a:srgbClr val="000000"/>
              </a:buClr>
              <a:buFont typeface="Helvetica"/>
              <a:defRPr sz="500" u="sng">
                <a:latin typeface="Helvetica"/>
                <a:ea typeface="Helvetica"/>
                <a:cs typeface="Helvetica"/>
                <a:sym typeface="Helvetica"/>
                <a:hlinkClick r:id="rId6" invalidUrl="" action="" tgtFrame="" tooltip="" history="1" highlightClick="0" endSnd="0"/>
              </a:defRPr>
            </a:lvl1pPr>
          </a:lstStyle>
          <a:p>
            <a:pPr>
              <a:defRPr u="none"/>
            </a:pPr>
            <a:r>
              <a:rPr u="sng">
                <a:hlinkClick r:id="rId6" invalidUrl="" action="" tgtFrame="" tooltip="" history="1" highlightClick="0" endSnd="0"/>
              </a:rPr>
              <a:t>www.xperienceconsulting.com</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Abgerundetes Rechteck"/>
          <p:cNvSpPr/>
          <p:nvPr/>
        </p:nvSpPr>
        <p:spPr>
          <a:xfrm>
            <a:off x="101599" y="44958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32"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13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4" name="Kapitel 10 - Grundidee des…"/>
          <p:cNvSpPr txBox="1"/>
          <p:nvPr>
            <p:ph type="title"/>
          </p:nvPr>
        </p:nvSpPr>
        <p:spPr>
          <a:xfrm>
            <a:off x="203200" y="205081"/>
            <a:ext cx="12598400" cy="1471915"/>
          </a:xfrm>
          <a:prstGeom prst="rect">
            <a:avLst/>
          </a:prstGeom>
        </p:spPr>
        <p:txBody>
          <a:bodyPr/>
          <a:lstStyle/>
          <a:p>
            <a:pPr/>
            <a:r>
              <a:t>Kapitel 10 - Grundidee des </a:t>
            </a:r>
          </a:p>
          <a:p>
            <a:pPr/>
            <a:r>
              <a:t>User Centered Design</a:t>
            </a:r>
          </a:p>
        </p:txBody>
      </p:sp>
      <p:sp>
        <p:nvSpPr>
          <p:cNvPr id="135" name="Verstehen…"/>
          <p:cNvSpPr txBox="1"/>
          <p:nvPr>
            <p:ph type="body" idx="1"/>
          </p:nvPr>
        </p:nvSpPr>
        <p:spPr>
          <a:xfrm>
            <a:off x="203200" y="1816325"/>
            <a:ext cx="12598400" cy="7541780"/>
          </a:xfrm>
          <a:prstGeom prst="rect">
            <a:avLst/>
          </a:prstGeom>
        </p:spPr>
        <p:txBody>
          <a:bodyPr/>
          <a:lstStyle/>
          <a:p>
            <a:pPr/>
            <a:r>
              <a:t>Verstehen</a:t>
            </a:r>
          </a:p>
          <a:p>
            <a:pPr/>
            <a:r>
              <a:t>Designen</a:t>
            </a:r>
          </a:p>
          <a:p>
            <a:pPr/>
            <a:r>
              <a:t>Vergegenwärtigen</a:t>
            </a:r>
          </a:p>
          <a:p>
            <a:pPr/>
            <a:r>
              <a:t>Evaluieren</a:t>
            </a:r>
          </a:p>
          <a:p>
            <a:pPr/>
            <a:r>
              <a:t>Iteratives Design</a:t>
            </a:r>
          </a:p>
          <a:p>
            <a:pPr/>
            <a:r>
              <a:t>Implementierung</a:t>
            </a:r>
          </a:p>
        </p:txBody>
      </p:sp>
      <p:sp>
        <p:nvSpPr>
          <p:cNvPr id="13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13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0" name="Iteratives Design"/>
          <p:cNvSpPr txBox="1"/>
          <p:nvPr>
            <p:ph type="title"/>
          </p:nvPr>
        </p:nvSpPr>
        <p:spPr>
          <a:prstGeom prst="rect">
            <a:avLst/>
          </a:prstGeom>
        </p:spPr>
        <p:txBody>
          <a:bodyPr/>
          <a:lstStyle/>
          <a:p>
            <a:pPr/>
            <a:r>
              <a:t>Iteratives Design</a:t>
            </a:r>
          </a:p>
        </p:txBody>
      </p:sp>
      <p:sp>
        <p:nvSpPr>
          <p:cNvPr id="14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2" name="(re)Design"/>
          <p:cNvSpPr/>
          <p:nvPr/>
        </p:nvSpPr>
        <p:spPr>
          <a:xfrm>
            <a:off x="4981334" y="2357951"/>
            <a:ext cx="2822699" cy="726160"/>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500"/>
            </a:lvl1pPr>
          </a:lstStyle>
          <a:p>
            <a:pPr/>
            <a:r>
              <a:t>(re)Design</a:t>
            </a:r>
          </a:p>
        </p:txBody>
      </p:sp>
      <p:sp>
        <p:nvSpPr>
          <p:cNvPr id="143" name="Implementation"/>
          <p:cNvSpPr/>
          <p:nvPr/>
        </p:nvSpPr>
        <p:spPr>
          <a:xfrm>
            <a:off x="7634604" y="5736151"/>
            <a:ext cx="4062252" cy="726160"/>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500"/>
            </a:lvl1pPr>
          </a:lstStyle>
          <a:p>
            <a:pPr/>
            <a:r>
              <a:t>Implementation</a:t>
            </a:r>
          </a:p>
        </p:txBody>
      </p:sp>
      <p:sp>
        <p:nvSpPr>
          <p:cNvPr id="144" name="Evaluation"/>
          <p:cNvSpPr/>
          <p:nvPr/>
        </p:nvSpPr>
        <p:spPr>
          <a:xfrm>
            <a:off x="1307944" y="5736151"/>
            <a:ext cx="2823816" cy="726160"/>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500"/>
            </a:lvl1pPr>
          </a:lstStyle>
          <a:p>
            <a:pPr/>
            <a:r>
              <a:t>Evaluation</a:t>
            </a:r>
          </a:p>
        </p:txBody>
      </p:sp>
      <p:pic>
        <p:nvPicPr>
          <p:cNvPr id="148" name="Verbindungslinie" descr="Verbindungslinie"/>
          <p:cNvPicPr>
            <a:picLocks noChangeAspect="0"/>
          </p:cNvPicPr>
          <p:nvPr/>
        </p:nvPicPr>
        <p:blipFill>
          <a:blip r:embed="rId3">
            <a:extLst/>
          </a:blip>
          <a:stretch>
            <a:fillRect/>
          </a:stretch>
        </p:blipFill>
        <p:spPr>
          <a:xfrm>
            <a:off x="2569945" y="2603460"/>
            <a:ext cx="2203638" cy="3065698"/>
          </a:xfrm>
          <a:prstGeom prst="rect">
            <a:avLst/>
          </a:prstGeom>
        </p:spPr>
      </p:pic>
      <p:pic>
        <p:nvPicPr>
          <p:cNvPr id="150" name="Verbindungslinie" descr="Verbindungslinie"/>
          <p:cNvPicPr>
            <a:picLocks noChangeAspect="0"/>
          </p:cNvPicPr>
          <p:nvPr/>
        </p:nvPicPr>
        <p:blipFill>
          <a:blip r:embed="rId4">
            <a:extLst/>
          </a:blip>
          <a:stretch>
            <a:fillRect/>
          </a:stretch>
        </p:blipFill>
        <p:spPr>
          <a:xfrm>
            <a:off x="7987863" y="2620890"/>
            <a:ext cx="1983855" cy="3047150"/>
          </a:xfrm>
          <a:prstGeom prst="rect">
            <a:avLst/>
          </a:prstGeom>
        </p:spPr>
      </p:pic>
      <p:pic>
        <p:nvPicPr>
          <p:cNvPr id="152" name="Verbindungslinie" descr="Verbindungslinie"/>
          <p:cNvPicPr>
            <a:picLocks noChangeAspect="0"/>
          </p:cNvPicPr>
          <p:nvPr/>
        </p:nvPicPr>
        <p:blipFill>
          <a:blip r:embed="rId5">
            <a:extLst/>
          </a:blip>
          <a:stretch>
            <a:fillRect/>
          </a:stretch>
        </p:blipFill>
        <p:spPr>
          <a:xfrm>
            <a:off x="2945125" y="6538497"/>
            <a:ext cx="6381989" cy="1636335"/>
          </a:xfrm>
          <a:prstGeom prst="rect">
            <a:avLst/>
          </a:prstGeom>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2" grpId="1" fill="hold">
                                  <p:stCondLst>
                                    <p:cond delay="0"/>
                                  </p:stCondLst>
                                  <p:iterate type="el" backwards="0">
                                    <p:tmAbs val="0"/>
                                  </p:iterate>
                                  <p:childTnLst>
                                    <p:set>
                                      <p:cBhvr>
                                        <p:cTn id="6" fill="hold"/>
                                        <p:tgtEl>
                                          <p:spTgt spid="150"/>
                                        </p:tgtEl>
                                        <p:attrNameLst>
                                          <p:attrName>style.visibility</p:attrName>
                                        </p:attrNameLst>
                                      </p:cBhvr>
                                      <p:to>
                                        <p:strVal val="visible"/>
                                      </p:to>
                                    </p:set>
                                    <p:animEffect filter="wipe(up)" transition="in">
                                      <p:cBhvr>
                                        <p:cTn id="7" dur="1000"/>
                                        <p:tgtEl>
                                          <p:spTgt spid="150"/>
                                        </p:tgtEl>
                                      </p:cBhvr>
                                    </p:animEffect>
                                  </p:childTnLst>
                                </p:cTn>
                              </p:par>
                            </p:childTnLst>
                          </p:cTn>
                        </p:par>
                        <p:par>
                          <p:cTn id="8" fill="hold">
                            <p:stCondLst>
                              <p:cond delay="1000"/>
                            </p:stCondLst>
                            <p:childTnLst>
                              <p:par>
                                <p:cTn id="9" presetClass="entr" nodeType="afterEffect" presetSubtype="0" presetID="1" grpId="2" fill="hold">
                                  <p:stCondLst>
                                    <p:cond delay="0"/>
                                  </p:stCondLst>
                                  <p:iterate type="el" backwards="0">
                                    <p:tmAbs val="0"/>
                                  </p:iterate>
                                  <p:childTnLst>
                                    <p:set>
                                      <p:cBhvr>
                                        <p:cTn id="10" fill="hold"/>
                                        <p:tgtEl>
                                          <p:spTgt spid="1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2" presetID="22" grpId="3" fill="hold">
                                  <p:stCondLst>
                                    <p:cond delay="0"/>
                                  </p:stCondLst>
                                  <p:iterate type="el" backwards="0">
                                    <p:tmAbs val="0"/>
                                  </p:iterate>
                                  <p:childTnLst>
                                    <p:set>
                                      <p:cBhvr>
                                        <p:cTn id="14" fill="hold"/>
                                        <p:tgtEl>
                                          <p:spTgt spid="152"/>
                                        </p:tgtEl>
                                        <p:attrNameLst>
                                          <p:attrName>style.visibility</p:attrName>
                                        </p:attrNameLst>
                                      </p:cBhvr>
                                      <p:to>
                                        <p:strVal val="visible"/>
                                      </p:to>
                                    </p:set>
                                    <p:animEffect filter="wipe(right)" transition="in">
                                      <p:cBhvr>
                                        <p:cTn id="15" dur="1000"/>
                                        <p:tgtEl>
                                          <p:spTgt spid="152"/>
                                        </p:tgtEl>
                                      </p:cBhvr>
                                    </p:animEffect>
                                  </p:childTnLst>
                                </p:cTn>
                              </p:par>
                            </p:childTnLst>
                          </p:cTn>
                        </p:par>
                        <p:par>
                          <p:cTn id="16" fill="hold">
                            <p:stCondLst>
                              <p:cond delay="1000"/>
                            </p:stCondLst>
                            <p:childTnLst>
                              <p:par>
                                <p:cTn id="17" presetClass="entr" nodeType="afterEffect" presetSubtype="0" presetID="1" grpId="4" fill="hold">
                                  <p:stCondLst>
                                    <p:cond delay="0"/>
                                  </p:stCondLst>
                                  <p:iterate type="el" backwards="0">
                                    <p:tmAbs val="0"/>
                                  </p:iterate>
                                  <p:childTnLst>
                                    <p:set>
                                      <p:cBhvr>
                                        <p:cTn id="18" fill="hold"/>
                                        <p:tgtEl>
                                          <p:spTgt spid="1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8" presetID="22" grpId="5" fill="hold">
                                  <p:stCondLst>
                                    <p:cond delay="0"/>
                                  </p:stCondLst>
                                  <p:iterate type="el" backwards="0">
                                    <p:tmAbs val="0"/>
                                  </p:iterate>
                                  <p:childTnLst>
                                    <p:set>
                                      <p:cBhvr>
                                        <p:cTn id="22" fill="hold"/>
                                        <p:tgtEl>
                                          <p:spTgt spid="148"/>
                                        </p:tgtEl>
                                        <p:attrNameLst>
                                          <p:attrName>style.visibility</p:attrName>
                                        </p:attrNameLst>
                                      </p:cBhvr>
                                      <p:to>
                                        <p:strVal val="visible"/>
                                      </p:to>
                                    </p:set>
                                    <p:animEffect filter="wipe(left)" transition="in">
                                      <p:cBhvr>
                                        <p:cTn id="23" dur="10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0" grpId="1"/>
      <p:bldP build="whole" bldLvl="1" animBg="1" rev="0" advAuto="0" spid="148" grpId="5"/>
      <p:bldP build="whole" bldLvl="1" animBg="1" rev="0" advAuto="0" spid="143" grpId="2"/>
      <p:bldP build="whole" bldLvl="1" animBg="1" rev="0" advAuto="0" spid="144" grpId="4"/>
      <p:bldP build="whole" bldLvl="1" animBg="1" rev="0" advAuto="0" spid="152" grpId="3"/>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Abgerundetes Rechteck"/>
          <p:cNvSpPr/>
          <p:nvPr/>
        </p:nvSpPr>
        <p:spPr>
          <a:xfrm>
            <a:off x="101599" y="51689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58"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15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0" name="Kapitel 10 - Grundidee des…"/>
          <p:cNvSpPr txBox="1"/>
          <p:nvPr>
            <p:ph type="title"/>
          </p:nvPr>
        </p:nvSpPr>
        <p:spPr>
          <a:xfrm>
            <a:off x="203200" y="205081"/>
            <a:ext cx="12598400" cy="1471915"/>
          </a:xfrm>
          <a:prstGeom prst="rect">
            <a:avLst/>
          </a:prstGeom>
        </p:spPr>
        <p:txBody>
          <a:bodyPr/>
          <a:lstStyle/>
          <a:p>
            <a:pPr/>
            <a:r>
              <a:t>Kapitel 10 - Grundidee des </a:t>
            </a:r>
          </a:p>
          <a:p>
            <a:pPr/>
            <a:r>
              <a:t>User Centered Design</a:t>
            </a:r>
          </a:p>
        </p:txBody>
      </p:sp>
      <p:sp>
        <p:nvSpPr>
          <p:cNvPr id="161" name="Verstehen…"/>
          <p:cNvSpPr txBox="1"/>
          <p:nvPr>
            <p:ph type="body" idx="1"/>
          </p:nvPr>
        </p:nvSpPr>
        <p:spPr>
          <a:xfrm>
            <a:off x="203200" y="1816325"/>
            <a:ext cx="12598400" cy="7541780"/>
          </a:xfrm>
          <a:prstGeom prst="rect">
            <a:avLst/>
          </a:prstGeom>
        </p:spPr>
        <p:txBody>
          <a:bodyPr/>
          <a:lstStyle/>
          <a:p>
            <a:pPr/>
            <a:r>
              <a:t>Verstehen</a:t>
            </a:r>
          </a:p>
          <a:p>
            <a:pPr/>
            <a:r>
              <a:t>Designen</a:t>
            </a:r>
          </a:p>
          <a:p>
            <a:pPr/>
            <a:r>
              <a:t>Vergegenwärtigen</a:t>
            </a:r>
          </a:p>
          <a:p>
            <a:pPr/>
            <a:r>
              <a:t>Evaluieren</a:t>
            </a:r>
          </a:p>
          <a:p>
            <a:pPr/>
            <a:r>
              <a:t>Iteratives Design</a:t>
            </a:r>
          </a:p>
          <a:p>
            <a:pPr/>
            <a:r>
              <a:t>Implementierung</a:t>
            </a:r>
          </a:p>
        </p:txBody>
      </p:sp>
      <p:sp>
        <p:nvSpPr>
          <p:cNvPr id="16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Butz, Krüger, Völkel: Mensch-Maschine-Interaktion, Kapitel 10 - Grundidee des User Centered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10 - Grundidee des User Centered Design	       		      Folie</a:t>
            </a:r>
          </a:p>
        </p:txBody>
      </p:sp>
      <p:sp>
        <p:nvSpPr>
          <p:cNvPr id="16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6" name="Implementierung"/>
          <p:cNvSpPr txBox="1"/>
          <p:nvPr>
            <p:ph type="title"/>
          </p:nvPr>
        </p:nvSpPr>
        <p:spPr>
          <a:prstGeom prst="rect">
            <a:avLst/>
          </a:prstGeom>
        </p:spPr>
        <p:txBody>
          <a:bodyPr/>
          <a:lstStyle/>
          <a:p>
            <a:pPr/>
            <a:r>
              <a:t>Implementierung</a:t>
            </a:r>
          </a:p>
        </p:txBody>
      </p:sp>
      <p:sp>
        <p:nvSpPr>
          <p:cNvPr id="167" name="Im Verlauf des Prozesses sind nur Prototypen entstanden…"/>
          <p:cNvSpPr txBox="1"/>
          <p:nvPr>
            <p:ph type="body" idx="1"/>
          </p:nvPr>
        </p:nvSpPr>
        <p:spPr>
          <a:xfrm>
            <a:off x="203200" y="1346041"/>
            <a:ext cx="12598401" cy="7624714"/>
          </a:xfrm>
          <a:prstGeom prst="rect">
            <a:avLst/>
          </a:prstGeom>
        </p:spPr>
        <p:txBody>
          <a:bodyPr/>
          <a:lstStyle/>
          <a:p>
            <a:pPr/>
            <a:r>
              <a:t>Im Verlauf des Prozesses sind nur Prototypen entstanden</a:t>
            </a:r>
          </a:p>
          <a:p>
            <a:pPr/>
            <a:r>
              <a:t>Deren Code ist meist nicht wiederverwendbar</a:t>
            </a:r>
          </a:p>
          <a:p>
            <a:pPr lvl="1"/>
            <a:r>
              <a:t>mit Absicht! Siehe Kapitel zu Prototyping…</a:t>
            </a:r>
          </a:p>
          <a:p>
            <a:pPr/>
            <a:r>
              <a:t>Implementierung am Ende stellt andere Herausforderungen </a:t>
            </a:r>
          </a:p>
          <a:p>
            <a:pPr lvl="1"/>
            <a:r>
              <a:t>Stabilität</a:t>
            </a:r>
          </a:p>
          <a:p>
            <a:pPr lvl="1"/>
            <a:r>
              <a:t>Skalierbarkeit</a:t>
            </a:r>
          </a:p>
          <a:p>
            <a:pPr lvl="1"/>
            <a:r>
              <a:t>Versch. Plattformen?</a:t>
            </a:r>
          </a:p>
          <a:p>
            <a:pPr lvl="1"/>
            <a:r>
              <a:t>Fehlertoleranz</a:t>
            </a:r>
          </a:p>
          <a:p>
            <a:pPr lvl="1"/>
            <a:r>
              <a:t>Kommerzialisierung</a:t>
            </a:r>
          </a:p>
          <a:p>
            <a:pPr lvl="1"/>
            <a:r>
              <a:t>…weitere? Diskussion…</a:t>
            </a:r>
          </a:p>
        </p:txBody>
      </p:sp>
      <p:sp>
        <p:nvSpPr>
          <p:cNvPr id="16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9" name="Bild" descr="Bild"/>
          <p:cNvPicPr>
            <a:picLocks noChangeAspect="1"/>
          </p:cNvPicPr>
          <p:nvPr/>
        </p:nvPicPr>
        <p:blipFill>
          <a:blip r:embed="rId2">
            <a:extLst/>
          </a:blip>
          <a:stretch>
            <a:fillRect/>
          </a:stretch>
        </p:blipFill>
        <p:spPr>
          <a:xfrm>
            <a:off x="5800878" y="4711651"/>
            <a:ext cx="7100177" cy="4721618"/>
          </a:xfrm>
          <a:prstGeom prst="rect">
            <a:avLst/>
          </a:prstGeom>
          <a:ln w="3175"/>
        </p:spPr>
      </p:pic>
      <p:sp>
        <p:nvSpPr>
          <p:cNvPr id="170" name="http://t1.ftcdn.net/jpg/00/40/10/18/400_F_40101820_6zYkYal2FWy7tcK8ItPIcc0I9tnp7JG3.jpg"/>
          <p:cNvSpPr txBox="1"/>
          <p:nvPr/>
        </p:nvSpPr>
        <p:spPr>
          <a:xfrm>
            <a:off x="7962738" y="4492082"/>
            <a:ext cx="2776457"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http://t1.ftcdn.net/jpg/00/40/10/18/400_F_40101820_6zYkYal2FWy7tcK8ItPIcc0I9tnp7JG3.jpg</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