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notesSlides/notesSlide1.xml" ContentType="application/vnd.openxmlformats-officedocument.presentationml.notesSlide+xml"/>
  <Override PartName="/ppt/media/image2.jpeg" ContentType="image/jpeg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57799" marR="57799" indent="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1pPr>
    <a:lvl2pPr marL="57799" marR="57799" indent="3429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2pPr>
    <a:lvl3pPr marL="57799" marR="57799" indent="6858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3pPr>
    <a:lvl4pPr marL="57799" marR="57799" indent="10287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4pPr>
    <a:lvl5pPr marL="57799" marR="57799" indent="13716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5pPr>
    <a:lvl6pPr marL="57799" marR="57799" indent="17145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6pPr>
    <a:lvl7pPr marL="57799" marR="57799" indent="20574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7pPr>
    <a:lvl8pPr marL="57799" marR="57799" indent="24003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8pPr>
    <a:lvl9pPr marL="57799" marR="57799" indent="27432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825500" latinLnBrk="0">
      <a:defRPr sz="2000">
        <a:latin typeface="Lucida Grande"/>
        <a:ea typeface="Lucida Grande"/>
        <a:cs typeface="Lucida Grande"/>
        <a:sym typeface="Lucida Grande"/>
      </a:defRPr>
    </a:lvl1pPr>
    <a:lvl2pPr indent="228600" defTabSz="825500" latinLnBrk="0">
      <a:defRPr sz="2000">
        <a:latin typeface="Lucida Grande"/>
        <a:ea typeface="Lucida Grande"/>
        <a:cs typeface="Lucida Grande"/>
        <a:sym typeface="Lucida Grande"/>
      </a:defRPr>
    </a:lvl2pPr>
    <a:lvl3pPr indent="457200" defTabSz="825500" latinLnBrk="0">
      <a:defRPr sz="2000">
        <a:latin typeface="Lucida Grande"/>
        <a:ea typeface="Lucida Grande"/>
        <a:cs typeface="Lucida Grande"/>
        <a:sym typeface="Lucida Grande"/>
      </a:defRPr>
    </a:lvl3pPr>
    <a:lvl4pPr indent="685800" defTabSz="825500" latinLnBrk="0">
      <a:defRPr sz="2000">
        <a:latin typeface="Lucida Grande"/>
        <a:ea typeface="Lucida Grande"/>
        <a:cs typeface="Lucida Grande"/>
        <a:sym typeface="Lucida Grande"/>
      </a:defRPr>
    </a:lvl4pPr>
    <a:lvl5pPr indent="914400" defTabSz="825500" latinLnBrk="0">
      <a:defRPr sz="2000">
        <a:latin typeface="Lucida Grande"/>
        <a:ea typeface="Lucida Grande"/>
        <a:cs typeface="Lucida Grande"/>
        <a:sym typeface="Lucida Grande"/>
      </a:defRPr>
    </a:lvl5pPr>
    <a:lvl6pPr indent="1143000" defTabSz="825500" latinLnBrk="0">
      <a:defRPr sz="2000">
        <a:latin typeface="Lucida Grande"/>
        <a:ea typeface="Lucida Grande"/>
        <a:cs typeface="Lucida Grande"/>
        <a:sym typeface="Lucida Grande"/>
      </a:defRPr>
    </a:lvl6pPr>
    <a:lvl7pPr indent="1371600" defTabSz="825500" latinLnBrk="0">
      <a:defRPr sz="2000">
        <a:latin typeface="Lucida Grande"/>
        <a:ea typeface="Lucida Grande"/>
        <a:cs typeface="Lucida Grande"/>
        <a:sym typeface="Lucida Grande"/>
      </a:defRPr>
    </a:lvl7pPr>
    <a:lvl8pPr indent="1600200" defTabSz="825500" latinLnBrk="0">
      <a:defRPr sz="2000">
        <a:latin typeface="Lucida Grande"/>
        <a:ea typeface="Lucida Grande"/>
        <a:cs typeface="Lucida Grande"/>
        <a:sym typeface="Lucida Grande"/>
      </a:defRPr>
    </a:lvl8pPr>
    <a:lvl9pPr indent="1828800" defTabSz="825500" latinLnBrk="0">
      <a:defRPr sz="20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2" name="Shape 12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2200"/>
            </a:pPr>
            <a:r>
              <a:t>Jetzt mal 2 Schritte zurück: Nicht jeder muss einen jet fliegen!</a:t>
            </a:r>
          </a:p>
          <a:p>
            <a:pPr>
              <a:defRPr sz="2200"/>
            </a:pPr>
          </a:p>
          <a:p>
            <a:pPr>
              <a:defRPr sz="2200"/>
            </a:pPr>
            <a:r>
              <a:t>UI sind wie Witze: wenn man sie erklären muss, sind sie nicht so gut…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MI Buch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14" name="Textebene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5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z, Krüger, Völkel: Mensch-Maschine-Interaktion, Kapitel 0 - Einführung 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0 - Einführung			        		      Folie</a:t>
            </a:r>
          </a:p>
        </p:txBody>
      </p:sp>
      <p:sp>
        <p:nvSpPr>
          <p:cNvPr id="3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" name="Titeltext"/>
          <p:cNvSpPr txBox="1"/>
          <p:nvPr>
            <p:ph type="title"/>
          </p:nvPr>
        </p:nvSpPr>
        <p:spPr>
          <a:xfrm>
            <a:off x="203200" y="205081"/>
            <a:ext cx="12598400" cy="82867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/>
          <a:p>
            <a:pPr/>
            <a:r>
              <a:t>Titeltext</a:t>
            </a:r>
          </a:p>
        </p:txBody>
      </p:sp>
      <p:sp>
        <p:nvSpPr>
          <p:cNvPr id="5" name="Textebene 1…"/>
          <p:cNvSpPr txBox="1"/>
          <p:nvPr>
            <p:ph type="body" idx="1"/>
          </p:nvPr>
        </p:nvSpPr>
        <p:spPr>
          <a:xfrm>
            <a:off x="203200" y="1346041"/>
            <a:ext cx="12598400" cy="80120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/>
          <a:lstStyle>
            <a:lvl2pPr marL="765730" indent="-267890">
              <a:spcBef>
                <a:spcPts val="900"/>
              </a:spcBef>
              <a:buChar char="–"/>
              <a:defRPr sz="3000"/>
            </a:lvl2pPr>
            <a:lvl3pPr marL="1167311" indent="-212271">
              <a:spcBef>
                <a:spcPts val="700"/>
              </a:spcBef>
              <a:defRPr sz="2600"/>
            </a:lvl3pPr>
            <a:lvl4pPr marL="1620058" indent="-207818">
              <a:spcBef>
                <a:spcPts val="600"/>
              </a:spcBef>
              <a:buChar char="–"/>
              <a:defRPr sz="2000"/>
            </a:lvl4pPr>
            <a:lvl5pPr marL="2077258" indent="-207818">
              <a:spcBef>
                <a:spcPts val="600"/>
              </a:spcBef>
              <a:buChar char="»"/>
              <a:defRPr sz="20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6" name="Foliennummer"/>
          <p:cNvSpPr txBox="1"/>
          <p:nvPr>
            <p:ph type="sldNum" sz="quarter" idx="2"/>
          </p:nvPr>
        </p:nvSpPr>
        <p:spPr>
          <a:xfrm>
            <a:off x="12546999" y="9497434"/>
            <a:ext cx="291749" cy="278664"/>
          </a:xfrm>
          <a:prstGeom prst="rect">
            <a:avLst/>
          </a:prstGeom>
          <a:ln w="3175">
            <a:miter lim="400000"/>
          </a:ln>
        </p:spPr>
        <p:txBody>
          <a:bodyPr wrap="none" lIns="40640" tIns="40640" rIns="40640" bIns="40640">
            <a:spAutoFit/>
          </a:bodyPr>
          <a:lstStyle>
            <a:lvl1pPr marL="0" marR="0" algn="ctr" defTabSz="825500">
              <a:defRPr sz="14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57799" marR="57799" indent="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57799" marR="57799" indent="2286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57799" marR="57799" indent="4572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57799" marR="57799" indent="6858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57799" marR="57799" indent="9144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57799" marR="57799" indent="11430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57799" marR="57799" indent="13716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57799" marR="57799" indent="16002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57799" marR="57799" indent="18288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titleStyle>
    <p:bodyStyle>
      <a:lvl1pPr marL="365492" marR="57799" indent="-32485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819308" marR="57799" indent="-32146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1248954" marR="57799" indent="-293914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17863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mmibuch.de/v2" TargetMode="External"/><Relationship Id="rId3" Type="http://schemas.openxmlformats.org/officeDocument/2006/relationships/hyperlink" Target="https://opac.ub.uni-muenchen.de/" TargetMode="External"/><Relationship Id="rId4" Type="http://schemas.openxmlformats.org/officeDocument/2006/relationships/image" Target="../media/image1.jpeg"/><Relationship Id="rId5" Type="http://schemas.openxmlformats.org/officeDocument/2006/relationships/image" Target="../media/image1.tif"/><Relationship Id="rId6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medien.ifi.lmu.de/lehre/ss22/mmi1/" TargetMode="External"/><Relationship Id="rId3" Type="http://schemas.openxmlformats.org/officeDocument/2006/relationships/hyperlink" Target="https://uni2work.ifi.lmu.de/course/S22/IfI/MMI1" TargetMode="External"/><Relationship Id="rId4" Type="http://schemas.openxmlformats.org/officeDocument/2006/relationships/image" Target="../media/image2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tif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tif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tif"/><Relationship Id="rId4" Type="http://schemas.openxmlformats.org/officeDocument/2006/relationships/image" Target="../media/image6.tif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hyperlink" Target="http://en.wikipedia.org/wiki/File:Transistor_Count_and_Moore%27s_Law_-_2011.svg" TargetMode="External"/><Relationship Id="rId4" Type="http://schemas.openxmlformats.org/officeDocument/2006/relationships/image" Target="../media/image5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utz, Krüger, Völkel: Mensch-Maschine-Interaktion, Kapitel 0 - Einführung 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0 - Einführung			        		      Folie</a:t>
            </a:r>
          </a:p>
        </p:txBody>
      </p:sp>
      <p:sp>
        <p:nvSpPr>
          <p:cNvPr id="25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" name="Mensch-Maschine-Interak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Mensch-Maschine-Interaktion</a:t>
            </a:r>
          </a:p>
        </p:txBody>
      </p:sp>
      <p:sp>
        <p:nvSpPr>
          <p:cNvPr id="27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8" name="frame3.png" descr="frame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49259" y="1556079"/>
            <a:ext cx="9506282" cy="7419033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bgerundetes Rechteck"/>
          <p:cNvSpPr/>
          <p:nvPr/>
        </p:nvSpPr>
        <p:spPr>
          <a:xfrm>
            <a:off x="101599" y="1333500"/>
            <a:ext cx="12710161" cy="609600"/>
          </a:xfrm>
          <a:prstGeom prst="roundRect">
            <a:avLst>
              <a:gd name="adj" fmla="val 31250"/>
            </a:avLst>
          </a:prstGeom>
          <a:solidFill>
            <a:srgbClr val="4EBFE2"/>
          </a:solidFill>
          <a:ln w="3175">
            <a:solidFill>
              <a:srgbClr val="000000"/>
            </a:solidFill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31" name="Butz, Krüger, Völkel: Mensch-Maschine-Interaktion, Kapitel 0 - Einführung 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0 - Einführung			        		      Folie</a:t>
            </a:r>
          </a:p>
        </p:txBody>
      </p:sp>
      <p:sp>
        <p:nvSpPr>
          <p:cNvPr id="32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3" name="Kapitel 0 - Einführu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Kapitel 0 - Einführung</a:t>
            </a:r>
          </a:p>
        </p:txBody>
      </p:sp>
      <p:sp>
        <p:nvSpPr>
          <p:cNvPr id="34" name="Vorlesungsbetrieb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Vorlesungsbetrieb</a:t>
            </a:r>
          </a:p>
          <a:p>
            <a:pPr lvl="1"/>
            <a:r>
              <a:t>Lehrbuch als Skript zur Vorlesung</a:t>
            </a:r>
          </a:p>
          <a:p>
            <a:pPr lvl="1"/>
            <a:r>
              <a:t>Vorlesung und weitere Materialien</a:t>
            </a:r>
          </a:p>
          <a:p>
            <a:pPr lvl="1"/>
            <a:r>
              <a:t>Einordnung ins Studium </a:t>
            </a:r>
          </a:p>
          <a:p>
            <a:pPr lvl="1"/>
            <a:r>
              <a:t>Zeitplan für dieses Semester</a:t>
            </a:r>
          </a:p>
          <a:p>
            <a:pPr/>
            <a:r>
              <a:t>Übungsbetrieb</a:t>
            </a:r>
          </a:p>
          <a:p>
            <a:pPr/>
            <a:r>
              <a:t>Prüfung</a:t>
            </a:r>
          </a:p>
          <a:p>
            <a:pPr/>
            <a:r>
              <a:t>Kleine thematische Einstimmung</a:t>
            </a:r>
          </a:p>
        </p:txBody>
      </p:sp>
      <p:sp>
        <p:nvSpPr>
          <p:cNvPr id="35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Butz, Krüger, Völkel: Mensch-Maschine-Interaktion, Kapitel 0 - Einführung 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0 - Einführung			        		      Folie</a:t>
            </a:r>
          </a:p>
        </p:txBody>
      </p:sp>
      <p:sp>
        <p:nvSpPr>
          <p:cNvPr id="38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9" name="Lehrbuch als Skript zur Vorlesu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Lehrbuch als Skript zur Vorlesung</a:t>
            </a:r>
          </a:p>
        </p:txBody>
      </p:sp>
      <p:sp>
        <p:nvSpPr>
          <p:cNvPr id="40" name="Andreas Butz, Antonio Krüger: Mensch-Maschine-Interaktion, 2. Auflage (2017). De Gruyter Oldenbourg Verlag, ISBN 978-3-11-047636-1, 34,95€…"/>
          <p:cNvSpPr txBox="1"/>
          <p:nvPr>
            <p:ph type="body" sz="half" idx="1"/>
          </p:nvPr>
        </p:nvSpPr>
        <p:spPr>
          <a:xfrm>
            <a:off x="203200" y="1421784"/>
            <a:ext cx="12598400" cy="3127318"/>
          </a:xfrm>
          <a:prstGeom prst="rect">
            <a:avLst/>
          </a:prstGeom>
        </p:spPr>
        <p:txBody>
          <a:bodyPr/>
          <a:lstStyle/>
          <a:p>
            <a:pPr marL="356468" indent="-315828">
              <a:defRPr sz="3500"/>
            </a:pPr>
            <a:r>
              <a:t>Andreas Butz, Antonio Krüger: Mensch-Maschine-Interaktion, 2. Auflage (2017). De Gruyter Oldenbourg Verlag, ISBN 978-3-11-047636-1, 34,95€</a:t>
            </a:r>
          </a:p>
          <a:p>
            <a:pPr marL="356468" indent="-315828">
              <a:defRPr sz="3500"/>
            </a:pPr>
            <a:r>
              <a:rPr u="sng">
                <a:hlinkClick r:id="rId2" invalidUrl="" action="" tgtFrame="" tooltip="" history="1" highlightClick="0" endSnd="0"/>
              </a:rPr>
              <a:t>http://www.mmibuch.de/v2</a:t>
            </a:r>
          </a:p>
          <a:p>
            <a:pPr marL="356468" indent="-315828">
              <a:spcBef>
                <a:spcPts val="1800"/>
              </a:spcBef>
              <a:defRPr sz="3500"/>
            </a:pPr>
            <a:r>
              <a:rPr u="sng">
                <a:hlinkClick r:id="rId3" invalidUrl="" action="" tgtFrame="" tooltip="" history="1" highlightClick="0" endSnd="0"/>
              </a:rPr>
              <a:t>https://opac.ub.uni-muenchen.de/</a:t>
            </a:r>
          </a:p>
        </p:txBody>
      </p:sp>
      <p:sp>
        <p:nvSpPr>
          <p:cNvPr id="41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2" name="IMG_2003_small_bw.jpg" descr="IMG_2003_small_bw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24831" y="4937128"/>
            <a:ext cx="3263438" cy="4344777"/>
          </a:xfrm>
          <a:prstGeom prst="rect">
            <a:avLst/>
          </a:prstGeom>
          <a:ln w="3175"/>
        </p:spPr>
      </p:pic>
      <p:pic>
        <p:nvPicPr>
          <p:cNvPr id="43" name="Bild" descr="Bild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156598" y="4942411"/>
            <a:ext cx="3463412" cy="4334212"/>
          </a:xfrm>
          <a:prstGeom prst="rect">
            <a:avLst/>
          </a:prstGeom>
          <a:ln w="12700">
            <a:solidFill>
              <a:srgbClr val="000000"/>
            </a:solidFill>
          </a:ln>
        </p:spPr>
      </p:pic>
      <p:pic>
        <p:nvPicPr>
          <p:cNvPr id="44" name="978-3-11-047636-1.png" descr="978-3-11-047636-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088338" y="2933041"/>
            <a:ext cx="4491631" cy="6343681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Butz, Krüger, Völkel: Mensch-Maschine-Interaktion, Kapitel 0 - Einführung 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0 - Einführung			        		      Folie</a:t>
            </a:r>
          </a:p>
        </p:txBody>
      </p:sp>
      <p:sp>
        <p:nvSpPr>
          <p:cNvPr id="47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8" name="Vorlesung und weitere Materiali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Vorlesung und weitere Materialien</a:t>
            </a:r>
          </a:p>
        </p:txBody>
      </p:sp>
      <p:sp>
        <p:nvSpPr>
          <p:cNvPr id="49" name="Vorlesung: Mi 10-12, Schellingstr. 3, S002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Vorlesung: Mi 10-12, Schellingstr. 3, S002</a:t>
            </a:r>
          </a:p>
          <a:p>
            <a:pPr lvl="1"/>
            <a:r>
              <a:t>Pausen: richten sich nach der Themen-Aufteilung</a:t>
            </a:r>
          </a:p>
          <a:p>
            <a:pPr lvl="1"/>
            <a:r>
              <a:t>Fragen jederzeit!</a:t>
            </a:r>
          </a:p>
          <a:p>
            <a:pPr lvl="1"/>
            <a:r>
              <a:t>kleine Diskussionsrunden</a:t>
            </a:r>
          </a:p>
          <a:p>
            <a:pPr lvl="1"/>
          </a:p>
          <a:p>
            <a:pPr/>
            <a:r>
              <a:t>Webseite: </a:t>
            </a:r>
            <a:r>
              <a:rPr u="sng">
                <a:hlinkClick r:id="rId2" invalidUrl="" action="" tgtFrame="" tooltip="" history="1" highlightClick="0" endSnd="0"/>
              </a:rPr>
              <a:t>http://www.medien.ifi.lmu.de/lehre/ss22/mmi1/</a:t>
            </a:r>
            <a:r>
              <a:t> </a:t>
            </a:r>
            <a:r>
              <a:rPr u="sng">
                <a:hlinkClick r:id="rId3" invalidUrl="" action="" tgtFrame="" tooltip="" history="1" highlightClick="0" endSnd="0"/>
              </a:rPr>
              <a:t>https://uni2work.ifi.lmu.de/course/S22/IfI/MMI1</a:t>
            </a:r>
            <a:r>
              <a:t> </a:t>
            </a:r>
          </a:p>
          <a:p>
            <a:pPr lvl="1"/>
            <a:r>
              <a:t>aktuelle Ankündigungen, Übungsblätter, </a:t>
            </a:r>
          </a:p>
          <a:p>
            <a:pPr lvl="1"/>
            <a:r>
              <a:t>PDFs der Folien i.d.R. abends zuvor</a:t>
            </a:r>
          </a:p>
          <a:p>
            <a:pPr lvl="1"/>
          </a:p>
          <a:p>
            <a:pPr/>
            <a:r>
              <a:t>Aufzeichnung der Vorlesung als Podcast (Folien mit Ton)</a:t>
            </a:r>
          </a:p>
          <a:p>
            <a:pPr lvl="1"/>
            <a:r>
              <a:t>in der Regel abends nach VL-Termin verfügbar</a:t>
            </a:r>
          </a:p>
          <a:p>
            <a:pPr/>
            <a:r>
              <a:t>Folien sind bewusst sparsam gehalten: Studierende sollen zuhören, mitdenken, mitdiskutieren!</a:t>
            </a:r>
          </a:p>
        </p:txBody>
      </p:sp>
      <p:sp>
        <p:nvSpPr>
          <p:cNvPr id="50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1" name="Bild" descr="Bild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610693" y="835840"/>
            <a:ext cx="3810001" cy="2755901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Butz, Krüger, Völkel: Mensch-Maschine-Interaktion, Kapitel 0 - Einführung 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0 - Einführung			        		      Folie</a:t>
            </a:r>
          </a:p>
        </p:txBody>
      </p:sp>
      <p:sp>
        <p:nvSpPr>
          <p:cNvPr id="54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5" name="Einordnung ins Studiu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Einordnung ins Studium</a:t>
            </a:r>
          </a:p>
        </p:txBody>
      </p:sp>
      <p:sp>
        <p:nvSpPr>
          <p:cNvPr id="56" name="Ba Medieninformatik 4. Sem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 Medieninformatik 4. Sem.</a:t>
            </a:r>
          </a:p>
          <a:p>
            <a:pPr/>
            <a:r>
              <a:t>Ba Kunst und Multimedia 6. Sem.</a:t>
            </a:r>
          </a:p>
          <a:p>
            <a:pPr/>
            <a:r>
              <a:t>Vert. Themen der Informatik (Ba Info)</a:t>
            </a:r>
          </a:p>
          <a:p>
            <a:pPr/>
            <a:r>
              <a:t>NF Informatik bzw. Medieninformatik</a:t>
            </a:r>
          </a:p>
          <a:p>
            <a:pPr lvl="1"/>
            <a:r>
              <a:t>Pädagogik, Psychologie, weitere???</a:t>
            </a:r>
          </a:p>
          <a:p>
            <a:pPr lvl="1"/>
          </a:p>
          <a:p>
            <a:pPr/>
            <a:r>
              <a:t>Voraussetzung: </a:t>
            </a:r>
          </a:p>
          <a:p>
            <a:pPr lvl="1"/>
            <a:r>
              <a:t>Grundverständnis der Informatik</a:t>
            </a:r>
          </a:p>
          <a:p>
            <a:pPr lvl="1"/>
            <a:r>
              <a:t>Interesse am Menschen</a:t>
            </a:r>
          </a:p>
          <a:p>
            <a:pPr/>
            <a:r>
              <a:t>Ausbildungsziel:</a:t>
            </a:r>
          </a:p>
          <a:p>
            <a:pPr lvl="1"/>
            <a:r>
              <a:t>Verständnis der Abläufe in der Mensch-Maschine-Interaktion</a:t>
            </a:r>
          </a:p>
          <a:p>
            <a:pPr lvl="1"/>
            <a:r>
              <a:t>Fähigkeit zum systematischen Entwurf von Benutzerschnittstellen</a:t>
            </a:r>
          </a:p>
          <a:p>
            <a:pPr/>
            <a:r>
              <a:t>Grundlage für MMI2 im Master MI bzw. für Master MCI</a:t>
            </a:r>
          </a:p>
        </p:txBody>
      </p:sp>
      <p:sp>
        <p:nvSpPr>
          <p:cNvPr id="57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8" name="Bildschirmfoto 2014-04-09 um 13.45.12.png" descr="Bildschirmfoto 2014-04-09 um 13.45.1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531983" y="1321066"/>
            <a:ext cx="4180700" cy="5109118"/>
          </a:xfrm>
          <a:prstGeom prst="rect">
            <a:avLst/>
          </a:prstGeom>
          <a:ln w="12700">
            <a:solidFill>
              <a:srgbClr val="000000"/>
            </a:solidFill>
          </a:ln>
          <a:effectLst>
            <a:outerShdw sx="100000" sy="100000" kx="0" ky="0" algn="b" rotWithShape="0" blurRad="190500" dist="8455" dir="5400000">
              <a:srgbClr val="000000"/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Butz, Krüger, Völkel: Mensch-Maschine-Interaktion, Kapitel 0 - Einführung 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0 - Einführung			        		      Folie</a:t>
            </a:r>
          </a:p>
        </p:txBody>
      </p:sp>
      <p:sp>
        <p:nvSpPr>
          <p:cNvPr id="61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Zeitplan für dieses Semester (vorläufig!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Zeitplan für dieses Semester (vorläufig!)</a:t>
            </a:r>
          </a:p>
        </p:txBody>
      </p:sp>
      <p:sp>
        <p:nvSpPr>
          <p:cNvPr id="63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4" name="27.04.22 1 mmi_0_Einfuehrung.key…"/>
          <p:cNvSpPr txBox="1"/>
          <p:nvPr/>
        </p:nvSpPr>
        <p:spPr>
          <a:xfrm>
            <a:off x="291759" y="1267126"/>
            <a:ext cx="6198526" cy="799694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/>
          <a:p>
            <a:pPr/>
            <a:r>
              <a:t>27.04.22	</a:t>
            </a:r>
            <a:r>
              <a:rPr b="1"/>
              <a:t>1</a:t>
            </a:r>
            <a:r>
              <a:t>	mmi_0_Einfuehrung.key</a:t>
            </a:r>
          </a:p>
          <a:p>
            <a:pPr/>
            <a:r>
              <a:t>		mmi_1_Grundmodell.key</a:t>
            </a:r>
          </a:p>
          <a:p>
            <a:pPr/>
            <a:r>
              <a:t>04.05.22	</a:t>
            </a:r>
            <a:r>
              <a:rPr b="1"/>
              <a:t>2</a:t>
            </a:r>
            <a:r>
              <a:t>	mmi_2_Wahrnehmung.key</a:t>
            </a:r>
          </a:p>
          <a:p>
            <a:pPr/>
            <a:r>
              <a:t>11.05.22	</a:t>
            </a:r>
            <a:r>
              <a:rPr b="1"/>
              <a:t>3</a:t>
            </a:r>
            <a:r>
              <a:t>	mmi_3_Kognition.key</a:t>
            </a:r>
          </a:p>
          <a:p>
            <a:pPr/>
            <a:r>
              <a:t>18.05.22	</a:t>
            </a:r>
            <a:r>
              <a:rPr b="1"/>
              <a:t>4</a:t>
            </a:r>
            <a:r>
              <a:t>	   mi_4_Motorik.key</a:t>
            </a:r>
          </a:p>
          <a:p>
            <a:pPr/>
            <a:r>
              <a:t>25.05.22	</a:t>
            </a:r>
            <a:r>
              <a:rPr b="1"/>
              <a:t>5</a:t>
            </a:r>
            <a:r>
              <a:t>	mmi_5_Modelle.key</a:t>
            </a:r>
          </a:p>
          <a:p>
            <a:pPr/>
          </a:p>
          <a:p>
            <a:pPr lvl="7"/>
            <a:r>
              <a:t>  mmi_6_Technische.key</a:t>
            </a:r>
          </a:p>
          <a:p>
            <a:pPr/>
            <a:r>
              <a:t>01.06.22	</a:t>
            </a:r>
            <a:r>
              <a:rPr b="1"/>
              <a:t>6</a:t>
            </a:r>
            <a:r>
              <a:t>	mmi_7_Grundregeln.key</a:t>
            </a:r>
          </a:p>
          <a:p>
            <a:pPr/>
            <a:r>
              <a:t>08.06.22	</a:t>
            </a:r>
            <a:r>
              <a:rPr b="1"/>
              <a:t>7</a:t>
            </a:r>
            <a:r>
              <a:t>	mmi_8_Stile.key</a:t>
            </a:r>
          </a:p>
          <a:p>
            <a:pPr/>
            <a:r>
              <a:t>		mmi_9_Muster.key</a:t>
            </a:r>
          </a:p>
          <a:p>
            <a:pPr/>
          </a:p>
          <a:p>
            <a:pPr lvl="5"/>
            <a:r>
              <a:t>	mmi_10_UCD.key</a:t>
            </a:r>
          </a:p>
          <a:p>
            <a:pPr/>
            <a:r>
              <a:t>15.06.22	</a:t>
            </a:r>
            <a:r>
              <a:rPr b="1"/>
              <a:t>8               </a:t>
            </a:r>
            <a:r>
              <a:t>mmi_11_Anforderungen.key</a:t>
            </a:r>
          </a:p>
          <a:p>
            <a:pPr lvl="7"/>
            <a:r>
              <a:t>  mmi_12_Prototypen.key</a:t>
            </a:r>
          </a:p>
          <a:p>
            <a:pPr/>
            <a:r>
              <a:t>22.06.22	</a:t>
            </a:r>
            <a:r>
              <a:rPr b="1"/>
              <a:t>9</a:t>
            </a:r>
            <a:r>
              <a:t>	mmi_13_Evaluation.key</a:t>
            </a:r>
          </a:p>
          <a:p>
            <a:pPr/>
            <a:r>
              <a:t>29.06.22	</a:t>
            </a:r>
            <a:r>
              <a:rPr b="1"/>
              <a:t>10</a:t>
            </a:r>
            <a:r>
              <a:t>	mmi_14_UxD.key</a:t>
            </a:r>
          </a:p>
          <a:p>
            <a:pPr/>
            <a:r>
              <a:t>		mmi_15_PC-UI.key</a:t>
            </a:r>
          </a:p>
          <a:p>
            <a:pPr/>
            <a:r>
              <a:t>06.07.22	</a:t>
            </a:r>
            <a:r>
              <a:rPr b="1"/>
              <a:t>11</a:t>
            </a:r>
            <a:r>
              <a:t>	mmi_16_WWW-UI.key</a:t>
            </a:r>
          </a:p>
          <a:p>
            <a:pPr/>
            <a:r>
              <a:t>13.07.22	</a:t>
            </a:r>
            <a:r>
              <a:rPr b="1"/>
              <a:t>12</a:t>
            </a:r>
            <a:r>
              <a:t>	mmi_17_Touch-UI.key</a:t>
            </a:r>
          </a:p>
          <a:p>
            <a:pPr/>
            <a:r>
              <a:t>20.07.22	</a:t>
            </a:r>
            <a:r>
              <a:rPr b="1"/>
              <a:t>13</a:t>
            </a:r>
            <a:r>
              <a:t>	mmi_18_Mobile-UI.key</a:t>
            </a:r>
          </a:p>
          <a:p>
            <a:pPr/>
            <a:r>
              <a:t>		mmi_19_UbiComp.key</a:t>
            </a:r>
          </a:p>
          <a:p>
            <a:pPr/>
            <a:r>
              <a:t>27.07.22	</a:t>
            </a:r>
            <a:r>
              <a:rPr b="1"/>
              <a:t>14</a:t>
            </a:r>
            <a:r>
              <a:t>	mmi_20_Voice-UI.key</a:t>
            </a:r>
          </a:p>
        </p:txBody>
      </p:sp>
      <p:sp>
        <p:nvSpPr>
          <p:cNvPr id="65" name="Mensch"/>
          <p:cNvSpPr/>
          <p:nvPr/>
        </p:nvSpPr>
        <p:spPr>
          <a:xfrm rot="5400000">
            <a:off x="1799422" y="1878786"/>
            <a:ext cx="2260660" cy="1065915"/>
          </a:xfrm>
          <a:prstGeom prst="rect">
            <a:avLst/>
          </a:prstGeom>
          <a:solidFill>
            <a:srgbClr val="BFC1DD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>
            <a:spAutoFit/>
          </a:bodyPr>
          <a:lstStyle/>
          <a:p>
            <a:pPr/>
          </a:p>
          <a:p>
            <a:pPr/>
            <a:r>
              <a:t>Mensch</a:t>
            </a:r>
          </a:p>
        </p:txBody>
      </p:sp>
      <p:sp>
        <p:nvSpPr>
          <p:cNvPr id="66" name="Maschine"/>
          <p:cNvSpPr/>
          <p:nvPr/>
        </p:nvSpPr>
        <p:spPr>
          <a:xfrm rot="5400000">
            <a:off x="2123163" y="3856908"/>
            <a:ext cx="1613177" cy="1065916"/>
          </a:xfrm>
          <a:prstGeom prst="rect">
            <a:avLst/>
          </a:prstGeom>
          <a:solidFill>
            <a:srgbClr val="BFC1DD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>
            <a:spAutoFit/>
          </a:bodyPr>
          <a:lstStyle/>
          <a:p>
            <a:pPr/>
          </a:p>
          <a:p>
            <a:pPr/>
            <a:r>
              <a:t>Maschine</a:t>
            </a:r>
          </a:p>
        </p:txBody>
      </p:sp>
      <p:sp>
        <p:nvSpPr>
          <p:cNvPr id="67" name="Prozess"/>
          <p:cNvSpPr/>
          <p:nvPr/>
        </p:nvSpPr>
        <p:spPr>
          <a:xfrm rot="5400000">
            <a:off x="2124204" y="5510249"/>
            <a:ext cx="1611096" cy="1065915"/>
          </a:xfrm>
          <a:prstGeom prst="rect">
            <a:avLst/>
          </a:prstGeom>
          <a:solidFill>
            <a:srgbClr val="BFC1DD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>
            <a:spAutoFit/>
          </a:bodyPr>
          <a:lstStyle/>
          <a:p>
            <a:pPr/>
          </a:p>
          <a:p>
            <a:pPr/>
            <a:r>
              <a:t>Prozess</a:t>
            </a:r>
          </a:p>
        </p:txBody>
      </p:sp>
      <p:sp>
        <p:nvSpPr>
          <p:cNvPr id="68" name="Idiome"/>
          <p:cNvSpPr/>
          <p:nvPr/>
        </p:nvSpPr>
        <p:spPr>
          <a:xfrm rot="5400000">
            <a:off x="1903969" y="7382784"/>
            <a:ext cx="2051566" cy="1065915"/>
          </a:xfrm>
          <a:prstGeom prst="rect">
            <a:avLst/>
          </a:prstGeom>
          <a:solidFill>
            <a:srgbClr val="BFC1DD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>
            <a:spAutoFit/>
          </a:bodyPr>
          <a:lstStyle/>
          <a:p>
            <a:pPr/>
          </a:p>
          <a:p>
            <a:pPr/>
            <a:r>
              <a:t>Idiome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Butz, Krüger, Völkel: Mensch-Maschine-Interaktion, Kapitel 0 - Einführung 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0 - Einführung			        		      Folie</a:t>
            </a:r>
          </a:p>
        </p:txBody>
      </p:sp>
      <p:sp>
        <p:nvSpPr>
          <p:cNvPr id="71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2" name="Zum Bearbeiten doppelklick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3" name="Foliennummer"/>
          <p:cNvSpPr txBox="1"/>
          <p:nvPr>
            <p:ph type="sldNum" sz="quarter" idx="2"/>
          </p:nvPr>
        </p:nvSpPr>
        <p:spPr>
          <a:xfrm>
            <a:off x="12586587" y="9497434"/>
            <a:ext cx="212572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74" name="Bild" descr="Bild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17900" y="1828800"/>
            <a:ext cx="5969000" cy="6096000"/>
          </a:xfrm>
          <a:prstGeom prst="rect">
            <a:avLst/>
          </a:prstGeom>
          <a:ln w="3175"/>
        </p:spPr>
      </p:pic>
      <p:sp>
        <p:nvSpPr>
          <p:cNvPr id="75" name="http://www.sciencefun.de/fm/912/thumbnails/Tierversuche.226259.jpg.226266.jpg"/>
          <p:cNvSpPr txBox="1"/>
          <p:nvPr/>
        </p:nvSpPr>
        <p:spPr>
          <a:xfrm>
            <a:off x="4369975" y="7941935"/>
            <a:ext cx="4264850" cy="20454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900"/>
            </a:lvl1pPr>
          </a:lstStyle>
          <a:p>
            <a:pPr/>
            <a:r>
              <a:t>http://www.sciencefun.de/fm/912/thumbnails/Tierversuche.226259.jpg.226266.jpg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Abgerundetes Rechteck"/>
          <p:cNvSpPr/>
          <p:nvPr/>
        </p:nvSpPr>
        <p:spPr>
          <a:xfrm>
            <a:off x="101599" y="4203700"/>
            <a:ext cx="12710161" cy="609600"/>
          </a:xfrm>
          <a:prstGeom prst="roundRect">
            <a:avLst>
              <a:gd name="adj" fmla="val 31250"/>
            </a:avLst>
          </a:prstGeom>
          <a:solidFill>
            <a:srgbClr val="4EBFE2"/>
          </a:solidFill>
          <a:ln w="3175">
            <a:solidFill>
              <a:srgbClr val="000000"/>
            </a:solidFill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78" name="Butz, Krüger, Völkel: Mensch-Maschine-Interaktion, Kapitel 0 - Einführung 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0 - Einführung			        		      Folie</a:t>
            </a:r>
          </a:p>
        </p:txBody>
      </p:sp>
      <p:sp>
        <p:nvSpPr>
          <p:cNvPr id="79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0" name="Kapitel 0 - Einführu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Kapitel 0 - Einführung</a:t>
            </a:r>
          </a:p>
        </p:txBody>
      </p:sp>
      <p:sp>
        <p:nvSpPr>
          <p:cNvPr id="81" name="Vorlesungsbetrieb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Vorlesungsbetrieb</a:t>
            </a:r>
          </a:p>
          <a:p>
            <a:pPr lvl="1"/>
            <a:r>
              <a:t>Lehrbuch als Skript zur Vorlesung</a:t>
            </a:r>
          </a:p>
          <a:p>
            <a:pPr lvl="1"/>
            <a:r>
              <a:t>Vorlesung und weitere Materialien</a:t>
            </a:r>
          </a:p>
          <a:p>
            <a:pPr lvl="1"/>
            <a:r>
              <a:t>Einordnung ins Studium </a:t>
            </a:r>
          </a:p>
          <a:p>
            <a:pPr lvl="1"/>
            <a:r>
              <a:t>Zeitplan für dieses Semester</a:t>
            </a:r>
          </a:p>
          <a:p>
            <a:pPr/>
            <a:r>
              <a:t>Übungsbetrieb</a:t>
            </a:r>
          </a:p>
          <a:p>
            <a:pPr/>
            <a:r>
              <a:t>Prüfung</a:t>
            </a:r>
          </a:p>
          <a:p>
            <a:pPr/>
            <a:r>
              <a:t>Kleine thematische Einstimmung</a:t>
            </a:r>
          </a:p>
        </p:txBody>
      </p:sp>
      <p:sp>
        <p:nvSpPr>
          <p:cNvPr id="82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Butz, Krüger, Völkel: Mensch-Maschine-Interaktion, Kapitel 0 - Einführung 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0 - Einführung			        		      Folie</a:t>
            </a:r>
          </a:p>
        </p:txBody>
      </p:sp>
      <p:sp>
        <p:nvSpPr>
          <p:cNvPr id="85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6" name="Übungsbetrieb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Übungsbetrieb</a:t>
            </a:r>
          </a:p>
        </p:txBody>
      </p:sp>
      <p:sp>
        <p:nvSpPr>
          <p:cNvPr id="87" name="Dozenten: Thomas Weber, Nađa Terzimehić, Svenja Schöt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56468" indent="-315828">
              <a:defRPr sz="3100"/>
            </a:pPr>
            <a:r>
              <a:t>Dozenten: Thomas Weber, Nađa Terzimehić, Svenja Schött</a:t>
            </a:r>
          </a:p>
          <a:p>
            <a:pPr lvl="1" marL="810379" indent="-312539">
              <a:defRPr sz="3100"/>
            </a:pPr>
            <a:r>
              <a:t>Zentralübung Mittwoch, 14-16 Uhr</a:t>
            </a:r>
          </a:p>
          <a:p>
            <a:pPr lvl="1" marL="810379" indent="-312539">
              <a:defRPr sz="3100"/>
            </a:pPr>
            <a:r>
              <a:t>Geschwister-Scholl-Platz 1, Raum M203</a:t>
            </a:r>
          </a:p>
          <a:p>
            <a:pPr lvl="1" marL="810379" indent="-312539">
              <a:defRPr sz="3100"/>
            </a:pPr>
            <a:r>
              <a:t>Beginn: 4.5.22, weitere Details dort</a:t>
            </a:r>
          </a:p>
          <a:p>
            <a:pPr marL="356468" indent="-315828">
              <a:defRPr sz="3100"/>
            </a:pPr>
            <a:r>
              <a:t>Ziel: Erweitern und Festigen des Vorlesungsstoffes</a:t>
            </a:r>
          </a:p>
          <a:p>
            <a:pPr lvl="1" marL="756800" indent="-258960">
              <a:defRPr sz="3100"/>
            </a:pPr>
            <a:r>
              <a:t>praktische Anwendung der Methoden</a:t>
            </a:r>
          </a:p>
          <a:p>
            <a:pPr lvl="1" marL="756800" indent="-258960">
              <a:defRPr sz="3100"/>
            </a:pPr>
            <a:r>
              <a:t>Software-Werkzeuge etc. kennenlernen</a:t>
            </a:r>
          </a:p>
          <a:p>
            <a:pPr lvl="1" marL="756800" indent="-258960">
              <a:defRPr sz="3100"/>
            </a:pPr>
            <a:r>
              <a:t>dadurch tieferes Verständnis = optimale Vorbereitung auf Klausur</a:t>
            </a:r>
          </a:p>
          <a:p>
            <a:pPr marL="356468" indent="-315828">
              <a:defRPr sz="3100"/>
            </a:pPr>
            <a:r>
              <a:t>Anmeldung über UniWorx </a:t>
            </a:r>
          </a:p>
          <a:p>
            <a:pPr marL="356468" indent="-315828">
              <a:defRPr sz="3100"/>
            </a:pPr>
            <a:r>
              <a:t>Wöchentliche Abgabe von Übungsaufgaben </a:t>
            </a:r>
          </a:p>
          <a:p>
            <a:pPr marL="356468" indent="-315828">
              <a:defRPr sz="3100"/>
            </a:pPr>
            <a:r>
              <a:t>Bonuspunkte: </a:t>
            </a:r>
          </a:p>
          <a:p>
            <a:pPr lvl="1" marL="685363" indent="-187523">
              <a:defRPr sz="3100"/>
            </a:pPr>
            <a:r>
              <a:t>Je Übungsblatt (10x) können Bonuspunkte im Umfang von 1% der Klausur erworben werden</a:t>
            </a:r>
          </a:p>
          <a:p>
            <a:pPr lvl="1" marL="667504" indent="-169664">
              <a:defRPr sz="3100"/>
            </a:pPr>
            <a:r>
              <a:t>Bonuspunkte helfen NICHT zum Bestehen der Klausur.</a:t>
            </a:r>
          </a:p>
        </p:txBody>
      </p:sp>
      <p:sp>
        <p:nvSpPr>
          <p:cNvPr id="88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Abgerundetes Rechteck"/>
          <p:cNvSpPr/>
          <p:nvPr/>
        </p:nvSpPr>
        <p:spPr>
          <a:xfrm>
            <a:off x="101599" y="4876800"/>
            <a:ext cx="12710161" cy="609600"/>
          </a:xfrm>
          <a:prstGeom prst="roundRect">
            <a:avLst>
              <a:gd name="adj" fmla="val 31250"/>
            </a:avLst>
          </a:prstGeom>
          <a:solidFill>
            <a:srgbClr val="4EBFE2"/>
          </a:solidFill>
          <a:ln w="3175">
            <a:solidFill>
              <a:srgbClr val="000000"/>
            </a:solidFill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91" name="Butz, Krüger, Völkel: Mensch-Maschine-Interaktion, Kapitel 0 - Einführung 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0 - Einführung			        		      Folie</a:t>
            </a:r>
          </a:p>
        </p:txBody>
      </p:sp>
      <p:sp>
        <p:nvSpPr>
          <p:cNvPr id="92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3" name="Kapitel 0 - Einführu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Kapitel 0 - Einführung</a:t>
            </a:r>
          </a:p>
        </p:txBody>
      </p:sp>
      <p:sp>
        <p:nvSpPr>
          <p:cNvPr id="94" name="Vorlesungsbetrieb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Vorlesungsbetrieb</a:t>
            </a:r>
          </a:p>
          <a:p>
            <a:pPr lvl="1"/>
            <a:r>
              <a:t>Lehrbuch als Skript zur Vorlesung</a:t>
            </a:r>
          </a:p>
          <a:p>
            <a:pPr lvl="1"/>
            <a:r>
              <a:t>Vorlesung und weitere Materialien</a:t>
            </a:r>
          </a:p>
          <a:p>
            <a:pPr lvl="1"/>
            <a:r>
              <a:t>Einordnung ins Studium </a:t>
            </a:r>
          </a:p>
          <a:p>
            <a:pPr lvl="1"/>
            <a:r>
              <a:t>Zeitplan für dieses Semester</a:t>
            </a:r>
          </a:p>
          <a:p>
            <a:pPr/>
            <a:r>
              <a:t>Übungsbetrieb</a:t>
            </a:r>
          </a:p>
          <a:p>
            <a:pPr/>
            <a:r>
              <a:t>Prüfung</a:t>
            </a:r>
          </a:p>
          <a:p>
            <a:pPr/>
            <a:r>
              <a:t>Kleine thematische Einstimmung</a:t>
            </a:r>
          </a:p>
        </p:txBody>
      </p:sp>
      <p:sp>
        <p:nvSpPr>
          <p:cNvPr id="95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Butz, Krüger, Völkel: Mensch-Maschine-Interaktion, Kapitel 0 - Einführung 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0 - Einführung			        		      Folie</a:t>
            </a:r>
          </a:p>
        </p:txBody>
      </p:sp>
      <p:sp>
        <p:nvSpPr>
          <p:cNvPr id="98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9" name="Prüfung: was wird geprüft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Prüfung: was wird geprüft?</a:t>
            </a:r>
          </a:p>
        </p:txBody>
      </p:sp>
      <p:sp>
        <p:nvSpPr>
          <p:cNvPr id="100" name="Termin vorauss. 1-3 Wochen nach Ende der Vorlesung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Termin vorauss. 1-3 Wochen nach Ende der Vorlesung</a:t>
            </a:r>
          </a:p>
          <a:p>
            <a:pPr/>
            <a:r>
              <a:t>Stoff: Vorlesung und Übungen auf Basis des Lehrbuchs</a:t>
            </a:r>
          </a:p>
          <a:p>
            <a:pPr/>
            <a:r>
              <a:t>Geprüft wird echtes Verständnis des Stoffes</a:t>
            </a:r>
          </a:p>
          <a:p>
            <a:pPr lvl="1"/>
            <a:r>
              <a:t>Beherrschen des Handwerkszeugs</a:t>
            </a:r>
          </a:p>
          <a:p>
            <a:pPr lvl="1"/>
            <a:r>
              <a:t>Anwenden auf echte Probleme</a:t>
            </a:r>
          </a:p>
          <a:p>
            <a:pPr lvl="1"/>
            <a:r>
              <a:t>Erklären können, wie und warum!!!</a:t>
            </a:r>
          </a:p>
          <a:p>
            <a:pPr/>
            <a:r>
              <a:t>Für InformatikerInnen: Es geht hier nicht nur um Computer!</a:t>
            </a:r>
          </a:p>
          <a:p>
            <a:pPr/>
            <a:r>
              <a:t>Für Nicht-InformatikerInnen: Es geht </a:t>
            </a:r>
            <a:r>
              <a:rPr u="sng"/>
              <a:t>auch</a:t>
            </a:r>
            <a:r>
              <a:t> um Computer !!! </a:t>
            </a:r>
          </a:p>
          <a:p>
            <a:pPr/>
          </a:p>
          <a:p>
            <a:pPr/>
          </a:p>
          <a:p>
            <a:pPr/>
            <a:r>
              <a:t>Noch Fragen???</a:t>
            </a:r>
          </a:p>
        </p:txBody>
      </p:sp>
      <p:sp>
        <p:nvSpPr>
          <p:cNvPr id="101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02" name="Bild" descr="Bild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53178" y="6388686"/>
            <a:ext cx="5160394" cy="3010231"/>
          </a:xfrm>
          <a:prstGeom prst="rect">
            <a:avLst/>
          </a:prstGeom>
          <a:ln w="3175"/>
        </p:spPr>
      </p:pic>
      <p:sp>
        <p:nvSpPr>
          <p:cNvPr id="103" name="http://farm4.static.flickr.com/3478/4051986189_588fa57e44_m.jpg"/>
          <p:cNvSpPr txBox="1"/>
          <p:nvPr/>
        </p:nvSpPr>
        <p:spPr>
          <a:xfrm>
            <a:off x="9365536" y="9317687"/>
            <a:ext cx="3128342" cy="19225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800"/>
            </a:lvl1pPr>
          </a:lstStyle>
          <a:p>
            <a:pPr/>
            <a:r>
              <a:t>http://farm4.static.flickr.com/3478/4051986189_588fa57e44_m.jpg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Abgerundetes Rechteck"/>
          <p:cNvSpPr/>
          <p:nvPr/>
        </p:nvSpPr>
        <p:spPr>
          <a:xfrm>
            <a:off x="101599" y="5537200"/>
            <a:ext cx="12710161" cy="609600"/>
          </a:xfrm>
          <a:prstGeom prst="roundRect">
            <a:avLst>
              <a:gd name="adj" fmla="val 31250"/>
            </a:avLst>
          </a:prstGeom>
          <a:solidFill>
            <a:srgbClr val="4EBFE2"/>
          </a:solidFill>
          <a:ln w="3175">
            <a:solidFill>
              <a:srgbClr val="000000"/>
            </a:solidFill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106" name="Butz, Krüger, Völkel: Mensch-Maschine-Interaktion, Kapitel 0 - Einführung 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0 - Einführung			        		      Folie</a:t>
            </a:r>
          </a:p>
        </p:txBody>
      </p:sp>
      <p:sp>
        <p:nvSpPr>
          <p:cNvPr id="107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8" name="Kapitel 0 - Einführu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Kapitel 0 - Einführung</a:t>
            </a:r>
          </a:p>
        </p:txBody>
      </p:sp>
      <p:sp>
        <p:nvSpPr>
          <p:cNvPr id="109" name="Vorlesungsbetrieb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Vorlesungsbetrieb</a:t>
            </a:r>
          </a:p>
          <a:p>
            <a:pPr lvl="1"/>
            <a:r>
              <a:t>Lehrbuch als Skript zur Vorlesung</a:t>
            </a:r>
          </a:p>
          <a:p>
            <a:pPr lvl="1"/>
            <a:r>
              <a:t>Vorlesung und weitere Materialien</a:t>
            </a:r>
          </a:p>
          <a:p>
            <a:pPr lvl="1"/>
            <a:r>
              <a:t>Einordnung ins Studium </a:t>
            </a:r>
          </a:p>
          <a:p>
            <a:pPr lvl="1"/>
            <a:r>
              <a:t>Zeitplan für dieses Semester</a:t>
            </a:r>
          </a:p>
          <a:p>
            <a:pPr/>
            <a:r>
              <a:t>Übungsbetrieb</a:t>
            </a:r>
          </a:p>
          <a:p>
            <a:pPr/>
            <a:r>
              <a:t>Prüfung</a:t>
            </a:r>
          </a:p>
          <a:p>
            <a:pPr/>
            <a:r>
              <a:t>Kleine thematische Einstimmung</a:t>
            </a:r>
          </a:p>
        </p:txBody>
      </p:sp>
      <p:sp>
        <p:nvSpPr>
          <p:cNvPr id="110" name="Foliennummer"/>
          <p:cNvSpPr txBox="1"/>
          <p:nvPr>
            <p:ph type="sldNum" sz="quarter" idx="2"/>
          </p:nvPr>
        </p:nvSpPr>
        <p:spPr>
          <a:xfrm>
            <a:off x="12553597" y="9497434"/>
            <a:ext cx="278553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Butz, Krüger, Völkel: Mensch-Maschine-Interaktion, Kapitel 0 - Einführung 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0 - Einführung			        		      Folie</a:t>
            </a:r>
          </a:p>
        </p:txBody>
      </p:sp>
      <p:sp>
        <p:nvSpPr>
          <p:cNvPr id="113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4" name="Die Unbedienbare Mikrowel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Die Unbedienbare Mikrowelle</a:t>
            </a:r>
          </a:p>
        </p:txBody>
      </p:sp>
      <p:sp>
        <p:nvSpPr>
          <p:cNvPr id="115" name="Zum Bearbeiten doppelklicken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791754" indent="-293914"/>
          </a:p>
        </p:txBody>
      </p:sp>
      <p:sp>
        <p:nvSpPr>
          <p:cNvPr id="116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17" name="Bild" descr="Bild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6989" y="1432725"/>
            <a:ext cx="8960386" cy="5406562"/>
          </a:xfrm>
          <a:prstGeom prst="rect">
            <a:avLst/>
          </a:prstGeom>
          <a:ln w="3175"/>
        </p:spPr>
      </p:pic>
      <p:pic>
        <p:nvPicPr>
          <p:cNvPr id="118" name="Bild" descr="Bild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277536" y="6923784"/>
            <a:ext cx="5105536" cy="2415119"/>
          </a:xfrm>
          <a:prstGeom prst="rect">
            <a:avLst/>
          </a:prstGeom>
          <a:ln w="3175"/>
        </p:spPr>
      </p:pic>
      <p:sp>
        <p:nvSpPr>
          <p:cNvPr id="119" name="https://content.abt.com/image.php/xlarge0-100763.jpg?width=450&amp;height=450&amp;canvas&amp;image=/images/products/BDP_Images/big_NNSU696SS.jpg"/>
          <p:cNvSpPr txBox="1"/>
          <p:nvPr/>
        </p:nvSpPr>
        <p:spPr>
          <a:xfrm>
            <a:off x="893487" y="6834469"/>
            <a:ext cx="7704738" cy="22486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00"/>
            </a:lvl1pPr>
          </a:lstStyle>
          <a:p>
            <a:pPr/>
            <a:r>
              <a:t>https://content.abt.com/image.php/xlarge0-100763.jpg?width=450&amp;height=450&amp;canvas&amp;image=/images/products/BDP_Images/big_NNSU696SS.jpg</a:t>
            </a:r>
          </a:p>
        </p:txBody>
      </p:sp>
      <p:sp>
        <p:nvSpPr>
          <p:cNvPr id="120" name="https://media.moemax.com/i/moemax/PIG1ZBBFFOGGJVCypC2lsc-w/gorenje-mikrowelle-edelstahlfarben-konventionell-glas-metall-gorenje.jpg?upscale=padd&amp;w=1632&amp;h=772&amp;qlt=90"/>
          <p:cNvSpPr txBox="1"/>
          <p:nvPr/>
        </p:nvSpPr>
        <p:spPr>
          <a:xfrm>
            <a:off x="9165249" y="6781172"/>
            <a:ext cx="3278757" cy="15115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"/>
            </a:lvl1pPr>
          </a:lstStyle>
          <a:p>
            <a:pPr/>
            <a:r>
              <a:t>https://media.moemax.com/i/moemax/PIG1ZBBFFOGGJVCypC2lsc-w/gorenje-mikrowelle-edelstahlfarben-konventionell-glas-metall-gorenje.jpg?upscale=padd&amp;w=1632&amp;h=772&amp;qlt=90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utz, Krüger, Völkel: Mensch-Maschine-Interaktion, Kapitel 0 - Einführung 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0 - Einführung			        		      Folie</a:t>
            </a:r>
          </a:p>
        </p:txBody>
      </p:sp>
      <p:sp>
        <p:nvSpPr>
          <p:cNvPr id="125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6" name="Moore‘s Gesetz vs. Evolu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Moore‘s Gesetz vs. Evolution</a:t>
            </a:r>
          </a:p>
        </p:txBody>
      </p:sp>
      <p:sp>
        <p:nvSpPr>
          <p:cNvPr id="127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28" name="Bildschirmfoto 2011-06-08 um 00.21.31.png" descr="Bildschirmfoto 2011-06-08 um 00.21.3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2100" y="1371600"/>
            <a:ext cx="9575800" cy="7937500"/>
          </a:xfrm>
          <a:prstGeom prst="rect">
            <a:avLst/>
          </a:prstGeom>
          <a:ln w="3175"/>
        </p:spPr>
      </p:pic>
      <p:sp>
        <p:nvSpPr>
          <p:cNvPr id="129" name="http://en.wikipedia.org/wiki/File:Transistor_Count_and_Moore%27s_Law_-_2011.svg"/>
          <p:cNvSpPr txBox="1"/>
          <p:nvPr/>
        </p:nvSpPr>
        <p:spPr>
          <a:xfrm>
            <a:off x="2527300" y="8661400"/>
            <a:ext cx="5873259" cy="27940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defRPr sz="1200" u="sng">
                <a:hlinkClick r:id="rId3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3" invalidUrl="" action="" tgtFrame="" tooltip="" history="1" highlightClick="0" endSnd="0"/>
              </a:rPr>
              <a:t>http://en.wikipedia.org/wiki/File:Transistor_Count_and_Moore%27s_Law_-_2011.svg</a:t>
            </a:r>
          </a:p>
        </p:txBody>
      </p:sp>
      <p:pic>
        <p:nvPicPr>
          <p:cNvPr id="130" name="brain.png" descr="brain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061306" y="4902200"/>
            <a:ext cx="4262486" cy="3746500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Butz, Krüger, Völkel: Mensch-Maschine-Interaktion, Kapitel 0 - Einführung 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0 - Einführung			        		      Folie</a:t>
            </a:r>
          </a:p>
        </p:txBody>
      </p:sp>
      <p:sp>
        <p:nvSpPr>
          <p:cNvPr id="133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pic>
        <p:nvPicPr>
          <p:cNvPr id="134" name="desktop-pc.png" descr="desktop-pc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46400" y="7251700"/>
            <a:ext cx="2451981" cy="1981200"/>
          </a:xfrm>
          <a:prstGeom prst="rect">
            <a:avLst/>
          </a:prstGeom>
          <a:ln w="3175"/>
        </p:spPr>
      </p:pic>
      <p:sp>
        <p:nvSpPr>
          <p:cNvPr id="135" name="Also...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Also...</a:t>
            </a:r>
          </a:p>
        </p:txBody>
      </p:sp>
      <p:sp>
        <p:nvSpPr>
          <p:cNvPr id="136" name="Rechenleistung wächst exponentiell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Rechenleistung wächst exponentiell</a:t>
            </a:r>
          </a:p>
          <a:p>
            <a:pPr/>
            <a:r>
              <a:t>Speicherplatz wächst exponentiell</a:t>
            </a:r>
          </a:p>
          <a:p>
            <a:pPr/>
            <a:r>
              <a:t>Mensch bleibt im Wesentlichen konstant</a:t>
            </a:r>
          </a:p>
          <a:p>
            <a:pPr/>
          </a:p>
          <a:p>
            <a:pPr>
              <a:defRPr b="1"/>
            </a:pPr>
            <a:r>
              <a:t>Bedienung von Rechnern ist DAS Zukunftsthema!!! ;-))</a:t>
            </a:r>
          </a:p>
        </p:txBody>
      </p:sp>
      <p:sp>
        <p:nvSpPr>
          <p:cNvPr id="137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38" name="IBM_PC_5150.png" descr="IBM_PC_515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7162800"/>
            <a:ext cx="2966614" cy="2146300"/>
          </a:xfrm>
          <a:prstGeom prst="rect">
            <a:avLst/>
          </a:prstGeom>
          <a:ln w="3175"/>
        </p:spPr>
      </p:pic>
      <p:pic>
        <p:nvPicPr>
          <p:cNvPr id="139" name="ipad4.png" descr="ipad4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269804" y="7239000"/>
            <a:ext cx="2489896" cy="1993900"/>
          </a:xfrm>
          <a:prstGeom prst="rect">
            <a:avLst/>
          </a:prstGeom>
          <a:ln w="3175"/>
        </p:spPr>
      </p:pic>
      <p:pic>
        <p:nvPicPr>
          <p:cNvPr id="140" name="irobot.png" descr="irobot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343560" y="7315200"/>
            <a:ext cx="2451101" cy="1835960"/>
          </a:xfrm>
          <a:prstGeom prst="rect">
            <a:avLst/>
          </a:prstGeom>
          <a:ln w="3175"/>
        </p:spPr>
      </p:pic>
      <p:pic>
        <p:nvPicPr>
          <p:cNvPr id="141" name="glass_photos5b-580-90.png" descr="glass_photos5b-580-90.png"/>
          <p:cNvPicPr>
            <a:picLocks noChangeAspect="1"/>
          </p:cNvPicPr>
          <p:nvPr/>
        </p:nvPicPr>
        <p:blipFill>
          <a:blip r:embed="rId6">
            <a:extLst/>
          </a:blip>
          <a:srcRect l="17000" t="595" r="27666" b="0"/>
          <a:stretch>
            <a:fillRect/>
          </a:stretch>
        </p:blipFill>
        <p:spPr>
          <a:xfrm>
            <a:off x="8062827" y="7315200"/>
            <a:ext cx="1830474" cy="1841500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Butz, Krüger, Völkel: Mensch-Maschine-Interaktion, Kapitel 0 - Einführung 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0 - Einführung			        		      Folie</a:t>
            </a:r>
          </a:p>
        </p:txBody>
      </p:sp>
      <p:sp>
        <p:nvSpPr>
          <p:cNvPr id="144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5" name="Die scheinbar einfache Lösung: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Die scheinbar einfache Lösung:</a:t>
            </a:r>
          </a:p>
        </p:txBody>
      </p:sp>
      <p:sp>
        <p:nvSpPr>
          <p:cNvPr id="146" name="Bauen wir doch einfach intuitive Benutzerschnittstellen!"/>
          <p:cNvSpPr txBox="1"/>
          <p:nvPr>
            <p:ph type="body" idx="1"/>
          </p:nvPr>
        </p:nvSpPr>
        <p:spPr>
          <a:xfrm>
            <a:off x="203200" y="1333341"/>
            <a:ext cx="12598400" cy="8012064"/>
          </a:xfrm>
          <a:prstGeom prst="rect">
            <a:avLst/>
          </a:prstGeom>
        </p:spPr>
        <p:txBody>
          <a:bodyPr/>
          <a:lstStyle/>
          <a:p>
            <a:pPr/>
            <a:r>
              <a:t>Bauen wir doch einfach </a:t>
            </a:r>
            <a:r>
              <a:rPr>
                <a:solidFill>
                  <a:schemeClr val="accent5"/>
                </a:solidFill>
              </a:rPr>
              <a:t>intuitive</a:t>
            </a:r>
            <a:r>
              <a:t> Benutzerschnittstellen!</a:t>
            </a:r>
          </a:p>
        </p:txBody>
      </p:sp>
      <p:sp>
        <p:nvSpPr>
          <p:cNvPr id="147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48" name="brain.png" descr="brai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24919" y="2647129"/>
            <a:ext cx="6154962" cy="5409888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Butz, Krüger, Völkel: Mensch-Maschine-Interaktion, Kapitel 0 - Einführung 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0 - Einführung			        		      Folie</a:t>
            </a:r>
          </a:p>
        </p:txBody>
      </p:sp>
      <p:sp>
        <p:nvSpPr>
          <p:cNvPr id="151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2" name="Intuitiv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Intuitiv?</a:t>
            </a:r>
          </a:p>
        </p:txBody>
      </p:sp>
      <p:sp>
        <p:nvSpPr>
          <p:cNvPr id="153" name="Gegeben: Wasser-Armatur…"/>
          <p:cNvSpPr txBox="1"/>
          <p:nvPr>
            <p:ph type="body" idx="1"/>
          </p:nvPr>
        </p:nvSpPr>
        <p:spPr>
          <a:xfrm>
            <a:off x="203200" y="1346041"/>
            <a:ext cx="8525976" cy="8012064"/>
          </a:xfrm>
          <a:prstGeom prst="rect">
            <a:avLst/>
          </a:prstGeom>
        </p:spPr>
        <p:txBody>
          <a:bodyPr/>
          <a:lstStyle/>
          <a:p>
            <a:pPr/>
            <a:r>
              <a:t>Gegeben: Wasser-Armatur</a:t>
            </a:r>
          </a:p>
          <a:p>
            <a:pPr lvl="1"/>
            <a:r>
              <a:t>2 Ventile, 1 Auslass</a:t>
            </a:r>
          </a:p>
          <a:p>
            <a:pPr lvl="1"/>
            <a:r>
              <a:t>Zylindrisch, nebeneinander</a:t>
            </a:r>
          </a:p>
          <a:p>
            <a:pPr lvl="1"/>
            <a:r>
              <a:t>Links warm, rechts kalt</a:t>
            </a:r>
          </a:p>
          <a:p>
            <a:pPr/>
            <a:r>
              <a:t>Frage: In welche Richtung muss ich den rechten bzw. linken Hahn drehen, um ihn zu schließen?</a:t>
            </a:r>
          </a:p>
          <a:p>
            <a:pPr/>
            <a:r>
              <a:t>Hausaufgabe: solche Armaturen suchen und vergleichen</a:t>
            </a:r>
          </a:p>
        </p:txBody>
      </p:sp>
      <p:pic>
        <p:nvPicPr>
          <p:cNvPr id="154" name="DSC00260.jpg" descr="DSC00260.jp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5400000">
            <a:off x="8642350" y="628650"/>
            <a:ext cx="4991100" cy="3733801"/>
          </a:xfrm>
          <a:prstGeom prst="rect">
            <a:avLst/>
          </a:prstGeom>
          <a:ln w="3175">
            <a:miter lim="400000"/>
          </a:ln>
        </p:spPr>
      </p:pic>
      <p:pic>
        <p:nvPicPr>
          <p:cNvPr id="155" name="DSC00261.jpg" descr="DSC00261.jp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5400000">
            <a:off x="8642350" y="5391150"/>
            <a:ext cx="4991100" cy="3733800"/>
          </a:xfrm>
          <a:prstGeom prst="rect">
            <a:avLst/>
          </a:prstGeom>
          <a:ln w="3175">
            <a:miter lim="400000"/>
          </a:ln>
        </p:spPr>
      </p:pic>
      <p:sp>
        <p:nvSpPr>
          <p:cNvPr id="156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4" grpId="2"/>
      <p:bldP build="whole" bldLvl="1" animBg="1" rev="0" advAuto="0" spid="155" grpId="3"/>
      <p:bldP build="p" bldLvl="1" animBg="1" rev="0" advAuto="0" spid="153" grpId="1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FC1DD"/>
        </a:solidFill>
        <a:ln w="317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0640" tIns="40640" rIns="40640" bIns="4064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40640" tIns="40640" rIns="40640" bIns="4064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FC1DD"/>
        </a:solidFill>
        <a:ln w="317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0640" tIns="40640" rIns="40640" bIns="4064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40640" tIns="40640" rIns="40640" bIns="4064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